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0" r:id="rId1"/>
  </p:sldMasterIdLst>
  <p:notesMasterIdLst>
    <p:notesMasterId r:id="rId23"/>
  </p:notesMasterIdLst>
  <p:sldIdLst>
    <p:sldId id="290" r:id="rId2"/>
    <p:sldId id="336" r:id="rId3"/>
    <p:sldId id="320" r:id="rId4"/>
    <p:sldId id="338" r:id="rId5"/>
    <p:sldId id="339" r:id="rId6"/>
    <p:sldId id="356" r:id="rId7"/>
    <p:sldId id="354" r:id="rId8"/>
    <p:sldId id="337" r:id="rId9"/>
    <p:sldId id="358" r:id="rId10"/>
    <p:sldId id="341" r:id="rId11"/>
    <p:sldId id="335" r:id="rId12"/>
    <p:sldId id="342" r:id="rId13"/>
    <p:sldId id="343" r:id="rId14"/>
    <p:sldId id="353" r:id="rId15"/>
    <p:sldId id="344" r:id="rId16"/>
    <p:sldId id="345" r:id="rId17"/>
    <p:sldId id="303" r:id="rId18"/>
    <p:sldId id="304" r:id="rId19"/>
    <p:sldId id="349" r:id="rId20"/>
    <p:sldId id="348" r:id="rId21"/>
    <p:sldId id="32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C7C6AC-E068-4C6A-81FC-93834A9DB184}">
          <p14:sldIdLst>
            <p14:sldId id="290"/>
            <p14:sldId id="336"/>
            <p14:sldId id="320"/>
            <p14:sldId id="338"/>
            <p14:sldId id="339"/>
            <p14:sldId id="356"/>
            <p14:sldId id="354"/>
            <p14:sldId id="337"/>
            <p14:sldId id="358"/>
            <p14:sldId id="341"/>
            <p14:sldId id="335"/>
            <p14:sldId id="342"/>
            <p14:sldId id="343"/>
            <p14:sldId id="353"/>
            <p14:sldId id="344"/>
            <p14:sldId id="345"/>
            <p14:sldId id="303"/>
            <p14:sldId id="304"/>
            <p14:sldId id="349"/>
            <p14:sldId id="348"/>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00FF"/>
    <a:srgbClr val="79BFD9"/>
    <a:srgbClr val="C0504C"/>
    <a:srgbClr val="FF0000"/>
    <a:srgbClr val="5F5FE9"/>
    <a:srgbClr val="7030A0"/>
    <a:srgbClr val="00B050"/>
    <a:srgbClr val="1F3A33"/>
    <a:srgbClr val="8BC641"/>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0B055A-BB0F-E178-92C9-4A104359683F}" v="1" dt="2021-11-15T14:30:16.964"/>
    <p1510:client id="{C472337B-32CB-3045-A9A3-6A902B9A755F}" v="1074" dt="2021-11-15T17:26:14.068"/>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8"/>
    <p:restoredTop sz="79814"/>
  </p:normalViewPr>
  <p:slideViewPr>
    <p:cSldViewPr snapToGrid="0">
      <p:cViewPr varScale="1">
        <p:scale>
          <a:sx n="120" d="100"/>
          <a:sy n="120" d="100"/>
        </p:scale>
        <p:origin x="8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09174-3F43-46F0-9F84-0E54424E33BA}"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D81C-75C7-4564-9045-5886489EA9E9}" type="slidenum">
              <a:rPr lang="en-US" smtClean="0"/>
              <a:t>‹#›</a:t>
            </a:fld>
            <a:endParaRPr lang="en-US"/>
          </a:p>
        </p:txBody>
      </p:sp>
    </p:spTree>
    <p:extLst>
      <p:ext uri="{BB962C8B-B14F-4D97-AF65-F5344CB8AC3E}">
        <p14:creationId xmlns:p14="http://schemas.microsoft.com/office/powerpoint/2010/main" val="23485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ea typeface="等线"/>
                <a:cs typeface="Calibri"/>
              </a:rPr>
              <a:t>A neural-enhanced demodulation for lora communication</a:t>
            </a:r>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576654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idea of applying deep learning stems from our three observations.</a:t>
            </a:r>
          </a:p>
          <a:p>
            <a:endParaRPr lang="en-US" altLang="zh-CN" dirty="0"/>
          </a:p>
          <a:p>
            <a:r>
              <a:rPr lang="en-US" altLang="zh-CN" dirty="0"/>
              <a:t>First, the chirp itself. As a neural-enhanced decoder, NELoRa takes as input the 2-dimensional spectrogram of chirp symbols, including its amplitude and phase information.</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Shown in this figure, </a:t>
            </a:r>
            <a:r>
              <a:rPr lang="en-US" sz="1200" kern="1200" dirty="0">
                <a:solidFill>
                  <a:schemeClr val="tx1"/>
                </a:solidFill>
                <a:effectLst/>
                <a:latin typeface="+mn-lt"/>
                <a:ea typeface="+mn-ea"/>
                <a:cs typeface="+mn-cs"/>
              </a:rPr>
              <a:t>we first collect four SF7 chirp symbols. They represent four different but very close data bits.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illustrate their signal difference more clearly, we plot their spectrogram on the difference of amplitude and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the encoded initial frequencies among the four chirps are close, we can clearly observe the unique energy peak distributions from the difference spectrogram. Additionally, we can see peaks (e.g., bright areas) and valleys (e.g., dark areas) alternatively appear in both amplitude and phase spectrograms. Specifically, the patterns observed by amplitude and phase are correlated, but different chirp symbols exhibit diverse patterns. Hence, such a spectrogram pattern is a unique feature dimension to distinguish different chirp symbols.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altLang="zh-CN" dirty="0"/>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27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second observation is about the robustness of our 2D spectrogram. </a:t>
            </a:r>
          </a:p>
          <a:p>
            <a:endParaRPr lang="en-US" altLang="zh-CN" dirty="0"/>
          </a:p>
          <a:p>
            <a:r>
              <a:rPr lang="en-US" altLang="zh-CN" dirty="0"/>
              <a:t>As we know, in the standard Dechirp processing, it detects the 1-</a:t>
            </a:r>
            <a:r>
              <a:rPr lang="en-US" sz="1200" b="0" i="0" kern="1200" dirty="0">
                <a:solidFill>
                  <a:schemeClr val="tx1"/>
                </a:solidFill>
                <a:effectLst/>
                <a:latin typeface="+mn-lt"/>
                <a:ea typeface="+mn-ea"/>
                <a:cs typeface="+mn-cs"/>
              </a:rPr>
              <a:t>dimensional</a:t>
            </a:r>
            <a:r>
              <a:rPr lang="en-US" altLang="zh-CN" dirty="0"/>
              <a:t> energy peak on the spectrum.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However, NELoRa takes as input the 2-d spectrogram, which is </a:t>
            </a:r>
            <a:r>
              <a:rPr lang="en-US" sz="1200" kern="1200" dirty="0">
                <a:solidFill>
                  <a:schemeClr val="tx1"/>
                </a:solidFill>
                <a:effectLst/>
                <a:latin typeface="+mn-lt"/>
                <a:ea typeface="+mn-ea"/>
                <a:cs typeface="+mn-cs"/>
              </a:rPr>
              <a:t>noise-resilient. Specifically, the energy peak distribution on the amplitude spectrogram exhibits a linear pattern. And even facing severe polluted noises, we can still observe parts of energy peaks, which can be potentially learned and recognized by our neural-enhanced decoder. </a:t>
            </a:r>
            <a:endParaRPr lang="en-US" altLang="zh-CN" dirty="0"/>
          </a:p>
          <a:p>
            <a:endParaRPr lang="en-US" altLang="zh-CN" dirty="0"/>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18115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third observations is the finite feature space of LoRa chirp symbols. Since we know LoRa can only encode a fixed size of data bits under certain configurations. For example, for SF=7, it is 2^7=128 codes.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Thus, such a finite feature space can fully exploit the learning ability DNN</a:t>
            </a:r>
            <a:r>
              <a:rPr lang="en-US" sz="1200" kern="1200" dirty="0">
                <a:solidFill>
                  <a:schemeClr val="tx1"/>
                </a:solidFill>
                <a:effectLst/>
                <a:latin typeface="+mn-lt"/>
                <a:ea typeface="+mn-ea"/>
                <a:cs typeface="+mn-cs"/>
              </a:rPr>
              <a:t>. Moreover, the finite feature space is robust across different environments. For example, given chirps from different periods, nodes and environments, our trained DNN can always recognize the encoded chirp spectrogram due to its fixed pattern corresponding to. Its encoded data.</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692132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Given our three observations, we design the system framework of NELoRa by incorporating the chirp knowledge and deep learning.</a:t>
            </a:r>
          </a:p>
          <a:p>
            <a:endParaRPr lang="en-US" altLang="zh-CN" dirty="0"/>
          </a:p>
          <a:p>
            <a:r>
              <a:rPr lang="en-US" altLang="zh-CN" dirty="0"/>
              <a:t>Upon receiving the raw signal from the sensor nodes, NELoRa first adopts signal processing for chirp symbol generation, including packet identification and offset recovery.</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Then it feeds the offset-free chirp symbols into our </a:t>
            </a:r>
            <a:r>
              <a:rPr lang="en-US" altLang="zh-CN" sz="1200" b="0" dirty="0">
                <a:highlight>
                  <a:srgbClr val="C0C0C0"/>
                </a:highlight>
                <a:latin typeface="Times New Roman" panose="02020603050405020304" pitchFamily="18" charset="0"/>
                <a:cs typeface="Times New Roman" panose="02020603050405020304" pitchFamily="18" charset="0"/>
              </a:rPr>
              <a:t>Neural-enhanced Demodulation, covering the spectrogram generation and DNN-based demodulation.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highlight>
                <a:srgbClr val="C0C0C0"/>
              </a:highligh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highlight>
                  <a:srgbClr val="C0C0C0"/>
                </a:highlight>
                <a:latin typeface="Times New Roman" panose="02020603050405020304" pitchFamily="18" charset="0"/>
                <a:cs typeface="Times New Roman" panose="02020603050405020304" pitchFamily="18" charset="0"/>
              </a:rPr>
              <a:t>Finally, it outputs the decoded data bits for each LoRa packets.</a:t>
            </a:r>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109269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Before we do the chirp symbol demodulation, the first challenge is how to get the chirp symbols.</a:t>
            </a:r>
          </a:p>
          <a:p>
            <a:endParaRPr lang="en-US" altLang="zh-CN" dirty="0"/>
          </a:p>
          <a:p>
            <a:r>
              <a:rPr lang="en-US" altLang="zh-CN" dirty="0"/>
              <a:t>Given the preamble of a LoRa packet, say 8 base upchirps in a row, we propose to accumulate the energy of all eight base upchirps on the spectrum thus it can detect the packet under extremely low SNR conditions, which cannot become the bottleneck of our following DNN demodulations.</a:t>
            </a:r>
          </a:p>
          <a:p>
            <a:endParaRPr lang="en-US" altLang="zh-CN" dirty="0"/>
          </a:p>
          <a:p>
            <a:r>
              <a:rPr lang="en-US" altLang="zh-CN" dirty="0"/>
              <a:t>However, accumulating the 8 base upchirps is non-trivial due to the random initial phase of each base upchirp, resulting in the destructive accumulation on the spectrum.</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achieve the constructive accumulation of those base upchirps, we design a </a:t>
            </a:r>
            <a:r>
              <a:rPr lang="en-US" sz="1200" kern="1200" dirty="0">
                <a:solidFill>
                  <a:schemeClr val="tx1"/>
                </a:solidFill>
                <a:effectLst/>
                <a:latin typeface="+mn-lt"/>
                <a:ea typeface="+mn-ea"/>
                <a:cs typeface="+mn-cs"/>
              </a:rPr>
              <a:t>phase searching algorithm for accurately compensating the phase offsets over multiple base upchirps. It cannot only detect the preambles reliably but also compute the offset of the whole packet accurately. After this, we can divide the whole packets into a series of offset-free symbols.</a:t>
            </a:r>
            <a:endParaRPr lang="en-US" dirty="0"/>
          </a:p>
          <a:p>
            <a:endParaRPr lang="en-US" altLang="zh-CN" dirty="0"/>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39824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second challenge is to deal with the severe noise under low SNR conditions. Since you cannot expect the DNN to recognize the spectrogram pattern directly.</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the beginning, we tried the signal-processing based filter for noise reduction. It aims to extract the primary components of the chirp signals. However, it can only remove noise under a relatively higher SNR, around -10--15dB.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contrast, we design a mask-based DNN filter, which is a data-driven filter and can derive the clean chirp symbols even under low SNRs such as -20dB.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138531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last challenge is the whole DNN design of our neural-enhanced demodulation.</a:t>
            </a:r>
          </a:p>
          <a:p>
            <a:endParaRPr lang="en-US" altLang="zh-CN" dirty="0"/>
          </a:p>
          <a:p>
            <a:r>
              <a:rPr lang="en-US" altLang="zh-CN" dirty="0"/>
              <a:t>Given the raw spectrogram with amplitude and phase information, we show our deep neural network design with the intermediate results. As mentioned before, the first part is a mask-based DNN filter. As we can see, although the input spectrogram is noisy and cannot be distinguished by human eyes, our DNN network can gradually recognizes the linearly increasing pattern for chirp spectrogram. It outputs a mask and we need to multiply it with the raw spectrogram to reduce the noise.</a:t>
            </a:r>
          </a:p>
          <a:p>
            <a:endParaRPr lang="en-US" altLang="zh-CN" dirty="0"/>
          </a:p>
          <a:p>
            <a:r>
              <a:rPr lang="en-US" altLang="zh-CN" dirty="0"/>
              <a:t>Upon receiving the clean chirp spectrogram, we design another spectrogram-based DNN decoder, which can exploit the finite coding space of LoRa symbols and output the correct decoded data bits.</a:t>
            </a:r>
          </a:p>
          <a:p>
            <a:endParaRPr lang="en-US" altLang="zh-CN" dirty="0"/>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7599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We start our implementation and evaluation from this page, including the indoor platform in the building and an outdoor experiment at the campus.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We adopt the commercial LoRa sensor nodes since there is no modification on the sensor side and we use USRP as the gateway.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In terms of evaluation metrics, we care about the symbol error rate of LoRa</a:t>
            </a:r>
            <a:r>
              <a:rPr lang="zh-CN" altLang="en-US"/>
              <a:t> </a:t>
            </a:r>
            <a:r>
              <a:rPr lang="en-US" altLang="zh-CN"/>
              <a:t>under different SNR conditions, the SNR gains for SNR threshold when the SER equals to 10%, and the corresponding battery life gains.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All these gains are computed based on our baseline, the standard Dechirp processing.</a:t>
            </a:r>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944179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lvl="1" indent="0">
              <a:buFont typeface="Arial" panose="020B0604020202020204" pitchFamily="34" charset="0"/>
              <a:buNone/>
            </a:pPr>
            <a:r>
              <a:rPr lang="en-US" altLang="zh-CN" sz="1200" kern="1200" spc="-35" dirty="0">
                <a:solidFill>
                  <a:prstClr val="black"/>
                </a:solidFill>
                <a:latin typeface="Comic Sans MS" panose="030F0702030302020204" pitchFamily="66" charset="0"/>
                <a:ea typeface="+mn-ea"/>
                <a:cs typeface="Verdana"/>
              </a:rPr>
              <a:t>The first question, </a:t>
            </a:r>
            <a:r>
              <a:rPr lang="en-US" sz="1200" dirty="0">
                <a:latin typeface="Comic Sans MS" panose="030F0702030302020204" pitchFamily="66" charset="0"/>
              </a:rPr>
              <a:t>How much does NELoRa improve the demodulation performance than </a:t>
            </a:r>
            <a:r>
              <a:rPr lang="en-US" sz="1200" dirty="0" err="1">
                <a:latin typeface="Comic Sans MS" panose="030F0702030302020204" pitchFamily="66" charset="0"/>
              </a:rPr>
              <a:t>dechirp</a:t>
            </a:r>
            <a:r>
              <a:rPr lang="en-US" sz="1200" dirty="0">
                <a:latin typeface="Comic Sans MS" panose="030F0702030302020204" pitchFamily="66" charset="0"/>
              </a:rPr>
              <a:t> under various LoRa configurations?</a:t>
            </a:r>
          </a:p>
          <a:p>
            <a:pPr marL="457200" lvl="1" indent="0">
              <a:buFont typeface="Arial" panose="020B0604020202020204" pitchFamily="34" charset="0"/>
              <a:buNone/>
            </a:pPr>
            <a:endParaRPr lang="en-US" altLang="zh-CN" sz="1200" kern="1200" spc="-35" dirty="0">
              <a:solidFill>
                <a:prstClr val="black"/>
              </a:solidFill>
              <a:latin typeface="Comic Sans MS" panose="030F0702030302020204" pitchFamily="66" charset="0"/>
              <a:ea typeface="+mn-ea"/>
              <a:cs typeface="Verdana"/>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kern="1200" spc="-35" dirty="0">
                <a:solidFill>
                  <a:prstClr val="black"/>
                </a:solidFill>
                <a:latin typeface="Comic Sans MS" panose="030F0702030302020204" pitchFamily="66" charset="0"/>
                <a:ea typeface="+mn-ea"/>
                <a:cs typeface="Verdana"/>
              </a:rPr>
              <a:t>We first show the SER and corresponding SNR gains in this page. As you can see, NELoRa  outperforms the baseline for all testing configurations. </a:t>
            </a:r>
            <a:r>
              <a:rPr lang="en-US" sz="1200" kern="1200" dirty="0">
                <a:solidFill>
                  <a:schemeClr val="tx1"/>
                </a:solidFill>
                <a:effectLst/>
                <a:latin typeface="+mn-lt"/>
                <a:ea typeface="+mn-ea"/>
                <a:cs typeface="+mn-cs"/>
              </a:rPr>
              <a:t>For different SFs, the SNR gain is ranging from 1.84 dB to 2.35 </a:t>
            </a:r>
            <a:r>
              <a:rPr lang="en-US" sz="1200" kern="1200" dirty="0" err="1">
                <a:solidFill>
                  <a:schemeClr val="tx1"/>
                </a:solidFill>
                <a:effectLst/>
                <a:latin typeface="+mn-lt"/>
                <a:ea typeface="+mn-ea"/>
                <a:cs typeface="+mn-cs"/>
              </a:rPr>
              <a:t>dB.</a:t>
            </a:r>
            <a:r>
              <a:rPr lang="en-US" sz="1200" kern="1200" dirty="0">
                <a:solidFill>
                  <a:schemeClr val="tx1"/>
                </a:solidFill>
                <a:effectLst/>
                <a:latin typeface="+mn-lt"/>
                <a:ea typeface="+mn-ea"/>
                <a:cs typeface="+mn-cs"/>
              </a:rPr>
              <a:t> Besides, the SNR threshold of NELoRa at an SF can almost catch up with </a:t>
            </a:r>
            <a:r>
              <a:rPr lang="en-US" sz="1200" kern="1200" dirty="0" err="1">
                <a:solidFill>
                  <a:schemeClr val="tx1"/>
                </a:solidFill>
                <a:effectLst/>
                <a:latin typeface="+mn-lt"/>
                <a:ea typeface="+mn-ea"/>
                <a:cs typeface="+mn-cs"/>
              </a:rPr>
              <a:t>dechirp</a:t>
            </a:r>
            <a:r>
              <a:rPr lang="en-US" sz="1200" kern="1200" dirty="0">
                <a:solidFill>
                  <a:schemeClr val="tx1"/>
                </a:solidFill>
                <a:effectLst/>
                <a:latin typeface="+mn-lt"/>
                <a:ea typeface="+mn-ea"/>
                <a:cs typeface="+mn-cs"/>
              </a:rPr>
              <a:t> at a higher SF. For example, the SNR threshold of NELoRa at SF=7 is close to </a:t>
            </a:r>
            <a:r>
              <a:rPr lang="en-US" sz="1200" kern="1200" dirty="0" err="1">
                <a:solidFill>
                  <a:schemeClr val="tx1"/>
                </a:solidFill>
                <a:effectLst/>
                <a:latin typeface="+mn-lt"/>
                <a:ea typeface="+mn-ea"/>
                <a:cs typeface="+mn-cs"/>
              </a:rPr>
              <a:t>dechirp’s</a:t>
            </a:r>
            <a:r>
              <a:rPr lang="en-US" sz="1200" kern="1200" dirty="0">
                <a:solidFill>
                  <a:schemeClr val="tx1"/>
                </a:solidFill>
                <a:effectLst/>
                <a:latin typeface="+mn-lt"/>
                <a:ea typeface="+mn-ea"/>
                <a:cs typeface="+mn-cs"/>
              </a:rPr>
              <a:t> at SF=8.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We further evaluate the battery life for NELoRa and the baseline, we can see all the green lines for NELoRa are higher than the red ones, resulting a consistent BLG for different SNR levels and LoRa configurations</a:t>
            </a:r>
            <a:endParaRPr lang="en-US"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457200" lvl="1" indent="0">
              <a:buFont typeface="Arial" panose="020B0604020202020204" pitchFamily="34" charset="0"/>
              <a:buNone/>
            </a:pPr>
            <a:r>
              <a:rPr lang="en-US" altLang="zh-CN" sz="1200" kern="1200" spc="-35" dirty="0">
                <a:solidFill>
                  <a:prstClr val="black"/>
                </a:solidFill>
                <a:latin typeface="Comic Sans MS" panose="030F0702030302020204" pitchFamily="66" charset="0"/>
                <a:ea typeface="+mn-ea"/>
                <a:cs typeface="Verdana"/>
              </a:rPr>
              <a:t> </a:t>
            </a:r>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01317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742950" lvl="1" indent="-285750">
              <a:buFont typeface="Arial" panose="020B0604020202020204" pitchFamily="34" charset="0"/>
              <a:buChar char="•"/>
            </a:pPr>
            <a:r>
              <a:rPr lang="en-US" altLang="zh-CN" sz="1200" kern="1200" spc="-35" dirty="0">
                <a:solidFill>
                  <a:prstClr val="black"/>
                </a:solidFill>
                <a:latin typeface="Comic Sans MS" panose="030F0702030302020204" pitchFamily="66" charset="0"/>
                <a:ea typeface="+mn-ea"/>
                <a:cs typeface="Verdana"/>
              </a:rPr>
              <a:t>Next, we answer these two questions. </a:t>
            </a:r>
            <a:r>
              <a:rPr lang="en-US" sz="1200" dirty="0">
                <a:latin typeface="Comic Sans MS" panose="030F0702030302020204" pitchFamily="66" charset="0"/>
              </a:rPr>
              <a:t>How effective is each key technique incorporated in the design of NELoRa? Shown in this figure, </a:t>
            </a:r>
            <a:r>
              <a:rPr lang="en-US" altLang="zh-CN" sz="1200" kern="1200" spc="-35" dirty="0">
                <a:solidFill>
                  <a:prstClr val="black"/>
                </a:solidFill>
                <a:latin typeface="Comic Sans MS" panose="030F0702030302020204" pitchFamily="66" charset="0"/>
                <a:ea typeface="+mn-ea"/>
                <a:cs typeface="Verdana"/>
              </a:rPr>
              <a:t> NELoRa suffers by removing the mask-based filter or spectrogram-based decoder. An interesting thing is that we cannot incorporate DNN filter with the Dechirp, which underperforms in comparison with our DNN decoder.</a:t>
            </a:r>
          </a:p>
          <a:p>
            <a:pPr marL="742950" lvl="1" indent="-285750">
              <a:buFont typeface="Arial" panose="020B0604020202020204" pitchFamily="34" charset="0"/>
              <a:buChar char="•"/>
            </a:pPr>
            <a:endParaRPr lang="en-US" altLang="zh-CN" sz="1200" kern="1200" spc="-35" dirty="0">
              <a:solidFill>
                <a:prstClr val="black"/>
              </a:solidFill>
              <a:latin typeface="Comic Sans MS" panose="030F0702030302020204" pitchFamily="66" charset="0"/>
              <a:ea typeface="+mn-ea"/>
              <a:cs typeface="Verdana"/>
            </a:endParaRPr>
          </a:p>
          <a:p>
            <a:pPr marL="742950" lvl="1" indent="-285750">
              <a:buFont typeface="Arial" panose="020B0604020202020204" pitchFamily="34" charset="0"/>
              <a:buChar char="•"/>
            </a:pPr>
            <a:r>
              <a:rPr lang="en-US" altLang="zh-CN" sz="1200" kern="1200" spc="-35" dirty="0">
                <a:solidFill>
                  <a:prstClr val="black"/>
                </a:solidFill>
                <a:latin typeface="Comic Sans MS" panose="030F0702030302020204" pitchFamily="66" charset="0"/>
                <a:ea typeface="+mn-ea"/>
                <a:cs typeface="Verdana"/>
              </a:rPr>
              <a:t>Further, we evaluate the robustness of NELoRa, in which we apply our trained DNN model on new data from different periods, nodes and environments directly, without model retraining. This SER-SNR figure shows that NELoRa outperforms the baseline consistently due to the finite feature space of LoRa chirp </a:t>
            </a:r>
            <a:r>
              <a:rPr lang="en-US" altLang="zh-CN" sz="1200" kern="1200" spc="-35" dirty="0" err="1">
                <a:solidFill>
                  <a:prstClr val="black"/>
                </a:solidFill>
                <a:latin typeface="Comic Sans MS" panose="030F0702030302020204" pitchFamily="66" charset="0"/>
                <a:ea typeface="+mn-ea"/>
                <a:cs typeface="Verdana"/>
              </a:rPr>
              <a:t>symsbols</a:t>
            </a:r>
            <a:r>
              <a:rPr lang="en-US" altLang="zh-CN" sz="1200" kern="1200" spc="-35" dirty="0">
                <a:solidFill>
                  <a:prstClr val="black"/>
                </a:solidFill>
                <a:latin typeface="Comic Sans MS" panose="030F0702030302020204" pitchFamily="66" charset="0"/>
                <a:ea typeface="+mn-ea"/>
                <a:cs typeface="Verdana"/>
              </a:rPr>
              <a:t>.</a:t>
            </a:r>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14014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Recent years have witnessed the emergence of Low-Power Wide- Area Networks (LPWANs) as a promising mechanism to connect billions of IoT devices. LoRa, SIGFOX, and NB-IoT are the three commercialized wireless technologies that facilitate the establishment of LPWANs. </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499419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742950" lvl="1" indent="-285750">
              <a:buFont typeface="Arial" panose="020B0604020202020204" pitchFamily="34" charset="0"/>
              <a:buChar char="•"/>
            </a:pPr>
            <a:r>
              <a:rPr lang="en-US" altLang="zh-CN" sz="1200" kern="1200" spc="-35" dirty="0">
                <a:solidFill>
                  <a:prstClr val="black"/>
                </a:solidFill>
                <a:latin typeface="Comic Sans MS" panose="030F0702030302020204" pitchFamily="66" charset="0"/>
                <a:ea typeface="+mn-ea"/>
                <a:cs typeface="Verdana"/>
              </a:rPr>
              <a:t>The last question is about the outdoor performance of NELoRa. We first collect the LoRa packets from 6 positions at the campus and run our end-to-end system from the packet detection to the decoded data bits.</a:t>
            </a:r>
          </a:p>
          <a:p>
            <a:pPr marL="742950" lvl="1" indent="-285750">
              <a:buFont typeface="Arial" panose="020B0604020202020204" pitchFamily="34" charset="0"/>
              <a:buChar char="•"/>
            </a:pPr>
            <a:endParaRPr lang="en-US" altLang="zh-CN" sz="1200" kern="1200" spc="-35" dirty="0">
              <a:solidFill>
                <a:prstClr val="black"/>
              </a:solidFill>
              <a:latin typeface="Comic Sans MS" panose="030F0702030302020204" pitchFamily="66" charset="0"/>
              <a:ea typeface="+mn-ea"/>
              <a:cs typeface="Verdana"/>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kern="1200" spc="-35" dirty="0">
                <a:solidFill>
                  <a:prstClr val="black"/>
                </a:solidFill>
                <a:latin typeface="Comic Sans MS" panose="030F0702030302020204" pitchFamily="66" charset="0"/>
                <a:ea typeface="+mn-ea"/>
                <a:cs typeface="Verdana"/>
              </a:rPr>
              <a:t>As we can see, </a:t>
            </a:r>
            <a:r>
              <a:rPr lang="en-US" altLang="zh-CN" sz="1200" kern="1200" spc="-35" dirty="0">
                <a:solidFill>
                  <a:schemeClr val="tx1"/>
                </a:solidFill>
                <a:effectLst/>
                <a:latin typeface="+mn-lt"/>
                <a:ea typeface="+mn-ea"/>
                <a:cs typeface="+mn-cs"/>
              </a:rPr>
              <a:t>c</a:t>
            </a:r>
            <a:r>
              <a:rPr lang="en-US" sz="1200" kern="1200" dirty="0">
                <a:solidFill>
                  <a:schemeClr val="tx1"/>
                </a:solidFill>
                <a:effectLst/>
                <a:latin typeface="+mn-lt"/>
                <a:ea typeface="+mn-ea"/>
                <a:cs typeface="+mn-cs"/>
              </a:rPr>
              <a:t>ompared with the baseline, the original NELoRa decreases SER of the Dechirp for all six positions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Besides, we also re-trained our DNN model, which achieves a little better performance than the original one by capturing more unseen noise patterns. This demonstrates  that we can further improve NELoRa by updating in an online and distributed manner as more packets are collected across multiple gateways.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742950" lvl="1" indent="-285750">
              <a:buFont typeface="Arial" panose="020B0604020202020204" pitchFamily="34" charset="0"/>
              <a:buChar char="•"/>
            </a:pPr>
            <a:endParaRPr lang="en-US" altLang="zh-CN" sz="1200" kern="1200" spc="-35" dirty="0">
              <a:solidFill>
                <a:prstClr val="black"/>
              </a:solidFill>
              <a:latin typeface="Comic Sans MS" panose="030F0702030302020204" pitchFamily="66" charset="0"/>
              <a:ea typeface="+mn-ea"/>
              <a:cs typeface="Verdana"/>
            </a:endParaRPr>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08165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paper, we present the design, implementation, and evaluation of NELoRa, a neural-enhanced LoRa demodulation system that breaks the SNR threshold of the standard </a:t>
            </a:r>
            <a:r>
              <a:rPr lang="en-US" sz="1200" kern="1200" dirty="0" err="1">
                <a:solidFill>
                  <a:schemeClr val="tx1"/>
                </a:solidFill>
                <a:effectLst/>
                <a:latin typeface="+mn-lt"/>
                <a:ea typeface="+mn-ea"/>
                <a:cs typeface="+mn-cs"/>
              </a:rPr>
              <a:t>dechirp</a:t>
            </a:r>
            <a:r>
              <a:rPr lang="en-US" sz="1200" kern="1200" dirty="0">
                <a:solidFill>
                  <a:schemeClr val="tx1"/>
                </a:solidFill>
                <a:effectLst/>
                <a:latin typeface="+mn-lt"/>
                <a:ea typeface="+mn-ea"/>
                <a:cs typeface="+mn-cs"/>
              </a:rPr>
              <a:t> approach. The SNR gains enable longer communication distance and battery lifetime in LoRa.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NELoRa has some limitations as the future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the maximum SF we evaluated is 10 and a commodity LoRa node can support two larger SFs, namely 11 and 12. With the increasing SF, the chirp symbol length and types exponentially increase. As a result, we must use much more computation to train the DNN model. According to the consistent SNR gains observed when SF increases from 7 to 10, similar SNR gains can be expected when SF is 11 or 12 as long as the DNN model is trainable. we have to optimize the structure of our DNN model to reduce its model complexity and converge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currently, NELoRa takes as input the spectrogram of chirp symbols and is incorporated with our packet detection algorithms. However, existing works, such as </a:t>
            </a:r>
            <a:r>
              <a:rPr lang="en-US" dirty="0" err="1"/>
              <a:t>deepsense</a:t>
            </a:r>
            <a:r>
              <a:rPr lang="en-US" dirty="0"/>
              <a:t>, has verified the feasibility of deep learning on carrier sense </a:t>
            </a:r>
            <a:r>
              <a:rPr lang="en-US" sz="1200" kern="1200" dirty="0">
                <a:solidFill>
                  <a:schemeClr val="tx1"/>
                </a:solidFill>
                <a:effectLst/>
                <a:latin typeface="+mn-lt"/>
                <a:ea typeface="+mn-ea"/>
                <a:cs typeface="+mn-cs"/>
              </a:rPr>
              <a:t>for efficient channel access. Thus, we expect a holistic neural-enhanced demodulation method in the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Third, given widely deployed LoRa nodes, gateways and massive collected data, a promising optimization is to update NELoRa in an online manner, such as the federated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56267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Among them, LoRa achieves the long-range and low-power communication between sensor nodes and gateways</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key point is to modulate data using Chirp Spread Spectrum (CSS) in the physical Layer of LoRa.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sensor nodes to the LoRa gateway, CSS first defines a base up-chirp whose frequency increases linearly. Then it can encode data bits into the shifted initial frequency, as shown in the read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way, at the gateway side, it can adopt the Dechirp processing for decoding. And it first multiplies the chirp signal with the base down-chirp, the green line, and then applies the FFT on the </a:t>
            </a:r>
            <a:r>
              <a:rPr lang="en-US" sz="1200" kern="1200" dirty="0" err="1">
                <a:solidFill>
                  <a:schemeClr val="tx1"/>
                </a:solidFill>
                <a:effectLst/>
                <a:latin typeface="+mn-lt"/>
                <a:ea typeface="+mn-ea"/>
                <a:cs typeface="+mn-cs"/>
              </a:rPr>
              <a:t>dechirped</a:t>
            </a:r>
            <a:r>
              <a:rPr lang="en-US" sz="1200" kern="1200" dirty="0">
                <a:solidFill>
                  <a:schemeClr val="tx1"/>
                </a:solidFill>
                <a:effectLst/>
                <a:latin typeface="+mn-lt"/>
                <a:ea typeface="+mn-ea"/>
                <a:cs typeface="+mn-cs"/>
              </a:rPr>
              <a:t> signal. Therefore it can focus the chirp energy into the shifted frequency on the spectrum and decode the data bits by detecting the energy peak.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568476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prstClr val="black"/>
                </a:solidFill>
                <a:latin typeface="Comic Sans MS" panose="030F0702030302020204" pitchFamily="66" charset="0"/>
                <a:ea typeface="+mn-ea"/>
                <a:cs typeface="Verdana"/>
              </a:rPr>
              <a:t>In terms of the long-range and low-power communication, LoRa can suppress the energy of noise by focusing the spectral energy on the spectrum, which </a:t>
            </a:r>
            <a:r>
              <a:rPr lang="en-US" sz="1200" kern="1200" dirty="0">
                <a:solidFill>
                  <a:schemeClr val="tx1"/>
                </a:solidFill>
                <a:effectLst/>
                <a:latin typeface="+mn-lt"/>
                <a:ea typeface="+mn-ea"/>
                <a:cs typeface="+mn-cs"/>
              </a:rPr>
              <a:t>allows sensor nodes to send data to gateways several or even tens of miles away.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as the SNR gets lower and lower, the energy peak can be distorted or even overwhelmed by the noise energy, resulting the decoding failure.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solidFill>
                <a:prstClr val="black"/>
              </a:solidFill>
              <a:latin typeface="Comic Sans MS" panose="030F0702030302020204" pitchFamily="66" charset="0"/>
              <a:ea typeface="+mn-ea"/>
              <a:cs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solidFill>
                <a:prstClr val="black"/>
              </a:solidFill>
              <a:latin typeface="Comic Sans MS" panose="030F0702030302020204" pitchFamily="66" charset="0"/>
              <a:ea typeface="+mn-ea"/>
              <a:cs typeface="Verdana"/>
            </a:endParaRPr>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9022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prstClr val="black"/>
                </a:solidFill>
                <a:latin typeface="Comic Sans MS" panose="030F0702030302020204" pitchFamily="66" charset="0"/>
                <a:ea typeface="+mn-ea"/>
                <a:cs typeface="Verdana"/>
              </a:rPr>
              <a:t>From the sensor nodes to the LoRa gateway, </a:t>
            </a:r>
            <a:r>
              <a:rPr lang="en-US" altLang="zh-CN" sz="1200" kern="1200" baseline="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e plot the chirp symbol decoding accuracy with different SNR conditions, under different configurations of LoRa, including SF and BW.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prstClr val="black"/>
                </a:solidFill>
                <a:effectLst/>
                <a:latin typeface="Comic Sans MS" panose="030F0702030302020204" pitchFamily="66" charset="0"/>
                <a:ea typeface="+mn-ea"/>
                <a:cs typeface="Verdana"/>
              </a:rPr>
              <a:t>As we can see, </a:t>
            </a:r>
            <a:r>
              <a:rPr lang="en-US" sz="1200" kern="1200" baseline="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standard LoRa demodulation method, </a:t>
            </a:r>
            <a:r>
              <a:rPr lang="en-US" sz="1200" kern="1200" dirty="0" err="1">
                <a:solidFill>
                  <a:schemeClr val="tx1"/>
                </a:solidFill>
                <a:effectLst/>
                <a:latin typeface="+mn-lt"/>
                <a:ea typeface="+mn-ea"/>
                <a:cs typeface="+mn-cs"/>
              </a:rPr>
              <a:t>dechirp</a:t>
            </a:r>
            <a:r>
              <a:rPr lang="en-US" sz="1200" kern="1200" dirty="0">
                <a:solidFill>
                  <a:schemeClr val="tx1"/>
                </a:solidFill>
                <a:effectLst/>
                <a:latin typeface="+mn-lt"/>
                <a:ea typeface="+mn-ea"/>
                <a:cs typeface="+mn-cs"/>
              </a:rPr>
              <a:t>, determines an SNR threshold under which chirp symbols cannot be decoded reliably.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Generally, a larger SF enables a lower SNR threshold, which results in a longer communication range and larger energy consumption under the same BW.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Given the relationship between the SNR threshold and the communication range, the weak signal decoding has been a hot research topic in our fields.</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67440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given the observed SNR of chirp signals and the threshold of the Dechirp processing, to avoid the Dechirp failure, most existing works aim to improve the SNR of observed signals over a weak LoRa link, as the blue curve depicted in this figure.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Such SNR gains are obtained by leveraging information collected from multiple LoRa nodes or gateways. Although these approaches have achieved impressive SNR gains, such gains are obtained costly if the LoRa nodes and gateways are not densely deployed.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9151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instance, Choir leverages up to 36 co-located LoRa nodes to boost the received signal strength; Charm utilizes the spatial diversity of 2 to 8 gateways to decode weak chirp symbols through the coherently decoding processing.</a:t>
            </a:r>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63006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prstClr val="black"/>
                </a:solidFill>
                <a:latin typeface="Comic Sans MS" panose="030F0702030302020204" pitchFamily="66" charset="0"/>
                <a:ea typeface="+mn-ea"/>
                <a:cs typeface="Verdana"/>
              </a:rPr>
              <a:t>All existing solutions inspires us to think about this question, can we optimize the weak signal decoding by decreasing the SNR threshold directly?</a:t>
            </a:r>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58264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prstClr val="black"/>
                </a:solidFill>
                <a:latin typeface="Comic Sans MS" panose="030F0702030302020204" pitchFamily="66" charset="0"/>
                <a:ea typeface="+mn-ea"/>
                <a:cs typeface="Verdana"/>
              </a:rPr>
              <a:t>This motivates our work, NELoRa, a data-driven neural-enhanced demodulator.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prstClr val="black"/>
                </a:solidFill>
                <a:latin typeface="Comic Sans MS" panose="030F0702030302020204" pitchFamily="66" charset="0"/>
                <a:ea typeface="+mn-ea"/>
                <a:cs typeface="Verdana"/>
              </a:rPr>
              <a:t> It aims to capture extra SNR gains by decreasing the SNR threshold of the Dechirp directly.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prstClr val="black"/>
                </a:solidFill>
                <a:latin typeface="Comic Sans MS" panose="030F0702030302020204" pitchFamily="66" charset="0"/>
                <a:ea typeface="+mn-ea"/>
                <a:cs typeface="Verdana"/>
              </a:rPr>
              <a:t>Besides, it only relies on the single pair of LoRa transceiver and is orthogonal to all existing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solidFill>
                <a:prstClr val="black"/>
              </a:solidFill>
              <a:latin typeface="Comic Sans MS" panose="030F0702030302020204" pitchFamily="66" charset="0"/>
              <a:ea typeface="+mn-ea"/>
              <a:cs typeface="Verdana"/>
            </a:endParaRPr>
          </a:p>
        </p:txBody>
      </p:sp>
      <p:sp>
        <p:nvSpPr>
          <p:cNvPr id="4" name="灯片编号占位符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DB5B91-AF0C-450F-8722-7E23843C0C3D}"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17030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7955" y="1272082"/>
            <a:ext cx="9587771" cy="1171575"/>
          </a:xfrm>
        </p:spPr>
        <p:txBody>
          <a:bodyPr/>
          <a:lstStyle/>
          <a:p>
            <a:r>
              <a:rPr lang="en-US"/>
              <a:t>Click to edit Master title style</a:t>
            </a:r>
          </a:p>
        </p:txBody>
      </p:sp>
      <p:sp>
        <p:nvSpPr>
          <p:cNvPr id="3" name="Subtitle 2"/>
          <p:cNvSpPr>
            <a:spLocks noGrp="1"/>
          </p:cNvSpPr>
          <p:nvPr>
            <p:ph type="subTitle" idx="1"/>
          </p:nvPr>
        </p:nvSpPr>
        <p:spPr>
          <a:xfrm>
            <a:off x="1307955" y="2808451"/>
            <a:ext cx="9587771"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21430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solidFill>
                  <a:schemeClr val="tx1"/>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1600201"/>
            <a:ext cx="5384800" cy="4525963"/>
          </a:xfrm>
        </p:spPr>
        <p:txBody>
          <a:bodyPr/>
          <a:lstStyle>
            <a:lvl1pPr>
              <a:defRPr sz="3733">
                <a:solidFill>
                  <a:schemeClr val="tx1"/>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75730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21842174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9"/>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TEXT</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4CB75C6D-E901-C54E-9186-D0138DDB86B3}"/>
              </a:ext>
            </a:extLst>
          </p:cNvPr>
          <p:cNvPicPr>
            <a:picLocks noChangeAspect="1"/>
          </p:cNvPicPr>
          <p:nvPr userDrawn="1"/>
        </p:nvPicPr>
        <p:blipFill>
          <a:blip r:embed="rId5"/>
          <a:stretch>
            <a:fillRect/>
          </a:stretch>
        </p:blipFill>
        <p:spPr>
          <a:xfrm>
            <a:off x="4857751" y="6524894"/>
            <a:ext cx="2478616" cy="209233"/>
          </a:xfrm>
          <a:prstGeom prst="rect">
            <a:avLst/>
          </a:prstGeom>
        </p:spPr>
      </p:pic>
    </p:spTree>
    <p:extLst>
      <p:ext uri="{BB962C8B-B14F-4D97-AF65-F5344CB8AC3E}">
        <p14:creationId xmlns:p14="http://schemas.microsoft.com/office/powerpoint/2010/main" val="68597892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Lst>
  <p:txStyles>
    <p:titleStyle>
      <a:lvl1pPr algn="l" defTabSz="609585" rtl="0" fontAlgn="base">
        <a:spcBef>
          <a:spcPct val="0"/>
        </a:spcBef>
        <a:spcAft>
          <a:spcPct val="0"/>
        </a:spcAft>
        <a:defRPr sz="5867" b="1" kern="1200">
          <a:solidFill>
            <a:srgbClr val="6BBD1B"/>
          </a:solidFill>
          <a:latin typeface="Arial"/>
          <a:ea typeface="ＭＳ Ｐゴシック" charset="0"/>
          <a:cs typeface="Arial"/>
        </a:defRPr>
      </a:lvl1pPr>
      <a:lvl2pPr algn="l" defTabSz="609585" rtl="0" fontAlgn="base">
        <a:spcBef>
          <a:spcPct val="0"/>
        </a:spcBef>
        <a:spcAft>
          <a:spcPct val="0"/>
        </a:spcAft>
        <a:defRPr sz="5867" b="1">
          <a:solidFill>
            <a:srgbClr val="6BBD1B"/>
          </a:solidFill>
          <a:latin typeface="Arial" charset="0"/>
          <a:ea typeface="ＭＳ Ｐゴシック" charset="0"/>
        </a:defRPr>
      </a:lvl2pPr>
      <a:lvl3pPr algn="l" defTabSz="609585" rtl="0" fontAlgn="base">
        <a:spcBef>
          <a:spcPct val="0"/>
        </a:spcBef>
        <a:spcAft>
          <a:spcPct val="0"/>
        </a:spcAft>
        <a:defRPr sz="5867" b="1">
          <a:solidFill>
            <a:srgbClr val="6BBD1B"/>
          </a:solidFill>
          <a:latin typeface="Arial" charset="0"/>
          <a:ea typeface="ＭＳ Ｐゴシック" charset="0"/>
        </a:defRPr>
      </a:lvl3pPr>
      <a:lvl4pPr algn="l" defTabSz="609585" rtl="0" fontAlgn="base">
        <a:spcBef>
          <a:spcPct val="0"/>
        </a:spcBef>
        <a:spcAft>
          <a:spcPct val="0"/>
        </a:spcAft>
        <a:defRPr sz="5867" b="1">
          <a:solidFill>
            <a:srgbClr val="6BBD1B"/>
          </a:solidFill>
          <a:latin typeface="Arial" charset="0"/>
          <a:ea typeface="ＭＳ Ｐゴシック" charset="0"/>
        </a:defRPr>
      </a:lvl4pPr>
      <a:lvl5pPr algn="l" defTabSz="609585" rtl="0" fontAlgn="base">
        <a:spcBef>
          <a:spcPct val="0"/>
        </a:spcBef>
        <a:spcAft>
          <a:spcPct val="0"/>
        </a:spcAft>
        <a:defRPr sz="5867" b="1">
          <a:solidFill>
            <a:srgbClr val="6BBD1B"/>
          </a:solidFill>
          <a:latin typeface="Arial" charset="0"/>
          <a:ea typeface="ＭＳ Ｐゴシック" charset="0"/>
        </a:defRPr>
      </a:lvl5pPr>
      <a:lvl6pPr marL="609585" algn="l" defTabSz="609585" rtl="0" fontAlgn="base">
        <a:spcBef>
          <a:spcPct val="0"/>
        </a:spcBef>
        <a:spcAft>
          <a:spcPct val="0"/>
        </a:spcAft>
        <a:defRPr sz="5867" b="1">
          <a:solidFill>
            <a:srgbClr val="6BBD1B"/>
          </a:solidFill>
          <a:latin typeface="Arial" charset="0"/>
          <a:ea typeface="ＭＳ Ｐゴシック" charset="0"/>
        </a:defRPr>
      </a:lvl6pPr>
      <a:lvl7pPr marL="1219170" algn="l" defTabSz="609585" rtl="0" fontAlgn="base">
        <a:spcBef>
          <a:spcPct val="0"/>
        </a:spcBef>
        <a:spcAft>
          <a:spcPct val="0"/>
        </a:spcAft>
        <a:defRPr sz="5867" b="1">
          <a:solidFill>
            <a:srgbClr val="6BBD1B"/>
          </a:solidFill>
          <a:latin typeface="Arial" charset="0"/>
          <a:ea typeface="ＭＳ Ｐゴシック" charset="0"/>
        </a:defRPr>
      </a:lvl7pPr>
      <a:lvl8pPr marL="1828754" algn="l" defTabSz="609585" rtl="0" fontAlgn="base">
        <a:spcBef>
          <a:spcPct val="0"/>
        </a:spcBef>
        <a:spcAft>
          <a:spcPct val="0"/>
        </a:spcAft>
        <a:defRPr sz="5867" b="1">
          <a:solidFill>
            <a:srgbClr val="6BBD1B"/>
          </a:solidFill>
          <a:latin typeface="Arial" charset="0"/>
          <a:ea typeface="ＭＳ Ｐゴシック" charset="0"/>
        </a:defRPr>
      </a:lvl8pPr>
      <a:lvl9pPr marL="2438339" algn="l" defTabSz="609585" rtl="0" fontAlgn="base">
        <a:spcBef>
          <a:spcPct val="0"/>
        </a:spcBef>
        <a:spcAft>
          <a:spcPct val="0"/>
        </a:spcAft>
        <a:defRPr sz="5867" b="1">
          <a:solidFill>
            <a:srgbClr val="6BBD1B"/>
          </a:solidFill>
          <a:latin typeface="Arial" charset="0"/>
          <a:ea typeface="ＭＳ Ｐゴシック" charset="0"/>
        </a:defRPr>
      </a:lvl9pPr>
    </p:titleStyle>
    <p:bodyStyle>
      <a:lvl1pPr marL="457189" indent="-457189" algn="l" defTabSz="609585" rtl="0" fontAlgn="base">
        <a:spcBef>
          <a:spcPct val="20000"/>
        </a:spcBef>
        <a:spcAft>
          <a:spcPct val="0"/>
        </a:spcAft>
        <a:buFont typeface="Arial" charset="0"/>
        <a:buChar char="•"/>
        <a:defRPr sz="4267" kern="1200">
          <a:solidFill>
            <a:srgbClr val="7F7F7F"/>
          </a:solidFill>
          <a:latin typeface="Arial"/>
          <a:ea typeface="ＭＳ Ｐゴシック" charset="0"/>
          <a:cs typeface="Arial"/>
        </a:defRPr>
      </a:lvl1pPr>
      <a:lvl2pPr marL="990575" indent="-380990" algn="l" defTabSz="609585" rtl="0" fontAlgn="base">
        <a:spcBef>
          <a:spcPct val="20000"/>
        </a:spcBef>
        <a:spcAft>
          <a:spcPct val="0"/>
        </a:spcAft>
        <a:buFont typeface="Arial" charset="0"/>
        <a:buChar char="–"/>
        <a:defRPr sz="3733" kern="1200">
          <a:solidFill>
            <a:srgbClr val="7F7F7F"/>
          </a:solidFill>
          <a:latin typeface="Arial"/>
          <a:ea typeface="ＭＳ Ｐゴシック" charset="0"/>
          <a:cs typeface="Arial"/>
        </a:defRPr>
      </a:lvl2pPr>
      <a:lvl3pPr marL="1523962" indent="-304792" algn="l" defTabSz="609585" rtl="0" fontAlgn="base">
        <a:spcBef>
          <a:spcPct val="20000"/>
        </a:spcBef>
        <a:spcAft>
          <a:spcPct val="0"/>
        </a:spcAft>
        <a:buFont typeface="Arial" charset="0"/>
        <a:buChar char="•"/>
        <a:defRPr sz="3200" kern="1200">
          <a:solidFill>
            <a:srgbClr val="7F7F7F"/>
          </a:solidFill>
          <a:latin typeface="Arial"/>
          <a:ea typeface="ＭＳ Ｐゴシック" charset="0"/>
          <a:cs typeface="Arial"/>
        </a:defRPr>
      </a:lvl3pPr>
      <a:lvl4pPr marL="2133547" indent="-304792" algn="l" defTabSz="609585" rtl="0" fontAlgn="base">
        <a:spcBef>
          <a:spcPct val="20000"/>
        </a:spcBef>
        <a:spcAft>
          <a:spcPct val="0"/>
        </a:spcAft>
        <a:buFont typeface="Arial" charset="0"/>
        <a:buChar char="–"/>
        <a:defRPr sz="2667" kern="1200">
          <a:solidFill>
            <a:schemeClr val="tx1"/>
          </a:solidFill>
          <a:latin typeface="Arial"/>
          <a:ea typeface="ＭＳ Ｐゴシック" charset="0"/>
          <a:cs typeface="Arial"/>
        </a:defRPr>
      </a:lvl4pPr>
      <a:lvl5pPr marL="2743131" indent="-304792" algn="l" defTabSz="609585" rtl="0" fontAlgn="base">
        <a:spcBef>
          <a:spcPct val="20000"/>
        </a:spcBef>
        <a:spcAft>
          <a:spcPct val="0"/>
        </a:spcAft>
        <a:buFont typeface="Arial" charset="0"/>
        <a:buChar char="»"/>
        <a:defRPr sz="2667" kern="1200">
          <a:solidFill>
            <a:schemeClr val="tx1"/>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1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61.emf"/><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3.emf"/><Relationship Id="rId10" Type="http://schemas.openxmlformats.org/officeDocument/2006/relationships/image" Target="../media/image66.png"/><Relationship Id="rId4" Type="http://schemas.openxmlformats.org/officeDocument/2006/relationships/image" Target="../media/image62.emf"/><Relationship Id="rId9" Type="http://schemas.openxmlformats.org/officeDocument/2006/relationships/image" Target="../media/image65.emf"/></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33.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6.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8.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3.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14.svg"/><Relationship Id="rId5" Type="http://schemas.openxmlformats.org/officeDocument/2006/relationships/image" Target="../media/image8.png"/><Relationship Id="rId15" Type="http://schemas.openxmlformats.org/officeDocument/2006/relationships/image" Target="../media/image37.png"/><Relationship Id="rId10" Type="http://schemas.openxmlformats.org/officeDocument/2006/relationships/image" Target="../media/image13.png"/><Relationship Id="rId4" Type="http://schemas.openxmlformats.org/officeDocument/2006/relationships/image" Target="../media/image34.svg"/><Relationship Id="rId9" Type="http://schemas.openxmlformats.org/officeDocument/2006/relationships/image" Target="../media/image12.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svg"/><Relationship Id="rId3" Type="http://schemas.openxmlformats.org/officeDocument/2006/relationships/image" Target="../media/image38.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microsoft.com/office/2007/relationships/hdphoto" Target="../media/hdphoto1.wdp"/><Relationship Id="rId9" Type="http://schemas.openxmlformats.org/officeDocument/2006/relationships/image" Target="../media/image10.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10.png"/><Relationship Id="rId2" Type="http://schemas.openxmlformats.org/officeDocument/2006/relationships/notesSlide" Target="../notesSlides/notesSlide7.xml"/><Relationship Id="rId16"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9.svg"/><Relationship Id="rId11" Type="http://schemas.microsoft.com/office/2007/relationships/hdphoto" Target="../media/hdphoto1.wdp"/><Relationship Id="rId5" Type="http://schemas.openxmlformats.org/officeDocument/2006/relationships/image" Target="../media/image8.png"/><Relationship Id="rId15" Type="http://schemas.openxmlformats.org/officeDocument/2006/relationships/image" Target="../media/image14.svg"/><Relationship Id="rId10" Type="http://schemas.openxmlformats.org/officeDocument/2006/relationships/image" Target="../media/image38.png"/><Relationship Id="rId4" Type="http://schemas.openxmlformats.org/officeDocument/2006/relationships/image" Target="../media/image7.svg"/><Relationship Id="rId9" Type="http://schemas.openxmlformats.org/officeDocument/2006/relationships/image" Target="../media/image16.sv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svg"/><Relationship Id="rId3" Type="http://schemas.openxmlformats.org/officeDocument/2006/relationships/image" Target="../media/image38.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41.sv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0.png"/><Relationship Id="rId10" Type="http://schemas.openxmlformats.org/officeDocument/2006/relationships/image" Target="../media/image11.svg"/><Relationship Id="rId4" Type="http://schemas.microsoft.com/office/2007/relationships/hdphoto" Target="../media/hdphoto1.wdp"/><Relationship Id="rId9" Type="http://schemas.openxmlformats.org/officeDocument/2006/relationships/image" Target="../media/image10.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svg"/><Relationship Id="rId3" Type="http://schemas.openxmlformats.org/officeDocument/2006/relationships/image" Target="../media/image38.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9.xml"/><Relationship Id="rId16" Type="http://schemas.openxmlformats.org/officeDocument/2006/relationships/image" Target="../media/image41.sv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0.png"/><Relationship Id="rId10" Type="http://schemas.openxmlformats.org/officeDocument/2006/relationships/image" Target="../media/image11.svg"/><Relationship Id="rId4" Type="http://schemas.microsoft.com/office/2007/relationships/hdphoto" Target="../media/hdphoto1.wdp"/><Relationship Id="rId9" Type="http://schemas.openxmlformats.org/officeDocument/2006/relationships/image" Target="../media/image10.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1531665-A4D9-49AE-97F2-D00C2BF48E8E}"/>
              </a:ext>
            </a:extLst>
          </p:cNvPr>
          <p:cNvSpPr>
            <a:spLocks noGrp="1"/>
          </p:cNvSpPr>
          <p:nvPr>
            <p:ph type="ctrTitle"/>
          </p:nvPr>
        </p:nvSpPr>
        <p:spPr>
          <a:xfrm>
            <a:off x="1844402" y="836873"/>
            <a:ext cx="8964891" cy="3183467"/>
          </a:xfrm>
        </p:spPr>
        <p:txBody>
          <a:bodyPr>
            <a:normAutofit/>
          </a:bodyPr>
          <a:lstStyle/>
          <a:p>
            <a:r>
              <a:rPr lang="en-US" sz="4800" dirty="0">
                <a:solidFill>
                  <a:srgbClr val="1F3A33"/>
                </a:solidFill>
                <a:latin typeface="Century Gothic" panose="020B0502020202020204" pitchFamily="34" charset="0"/>
                <a:cs typeface="Arial" panose="020B0604020202020204" pitchFamily="34" charset="0"/>
              </a:rPr>
              <a:t>NELoRa</a:t>
            </a:r>
            <a:br>
              <a:rPr lang="en-US" sz="3200" dirty="0">
                <a:solidFill>
                  <a:srgbClr val="1F3A33"/>
                </a:solidFill>
                <a:latin typeface="Century Gothic" panose="020B0502020202020204" pitchFamily="34" charset="0"/>
                <a:cs typeface="Arial" panose="020B0604020202020204" pitchFamily="34" charset="0"/>
              </a:rPr>
            </a:br>
            <a:r>
              <a:rPr lang="en-US" sz="3200" dirty="0">
                <a:solidFill>
                  <a:srgbClr val="1F3A33"/>
                </a:solidFill>
                <a:latin typeface="Century Gothic" panose="020B0502020202020204" pitchFamily="34" charset="0"/>
                <a:cs typeface="Arial" panose="020B0604020202020204" pitchFamily="34" charset="0"/>
              </a:rPr>
              <a:t>Towards Ultra-low SNR LoRa Communication with Neural-enhanced Demodulation </a:t>
            </a:r>
            <a:br>
              <a:rPr lang="en-US" sz="3200" dirty="0"/>
            </a:br>
            <a:endParaRPr lang="en-US" sz="3200" b="1" dirty="0">
              <a:solidFill>
                <a:srgbClr val="1F3A33"/>
              </a:solidFill>
              <a:latin typeface="Century Gothic" panose="020B0502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C26C7826-30EA-4B55-823C-D0AB2BCFB938}"/>
              </a:ext>
            </a:extLst>
          </p:cNvPr>
          <p:cNvSpPr txBox="1">
            <a:spLocks/>
          </p:cNvSpPr>
          <p:nvPr/>
        </p:nvSpPr>
        <p:spPr>
          <a:xfrm>
            <a:off x="1527141" y="3820870"/>
            <a:ext cx="9690755" cy="2207683"/>
          </a:xfrm>
          <a:prstGeom prst="rect">
            <a:avLst/>
          </a:prstGeom>
        </p:spPr>
        <p:txBody>
          <a:bodyPr vert="horz" lIns="121920" tIns="60960" rIns="121920" bIns="609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219170">
              <a:spcBef>
                <a:spcPts val="1333"/>
              </a:spcBef>
            </a:pPr>
            <a:r>
              <a:rPr lang="en-US">
                <a:solidFill>
                  <a:prstClr val="black"/>
                </a:solidFill>
                <a:latin typeface="Arial" panose="020B0604020202020204" pitchFamily="34" charset="0"/>
                <a:cs typeface="Arial" panose="020B0604020202020204" pitchFamily="34" charset="0"/>
              </a:rPr>
              <a:t>Chenning Li</a:t>
            </a:r>
            <a:r>
              <a:rPr lang="en-US" baseline="30000">
                <a:solidFill>
                  <a:prstClr val="black"/>
                </a:solidFill>
                <a:latin typeface="Arial" panose="020B0604020202020204" pitchFamily="34" charset="0"/>
                <a:cs typeface="Arial" panose="020B0604020202020204" pitchFamily="34" charset="0"/>
              </a:rPr>
              <a:t>1</a:t>
            </a:r>
            <a:r>
              <a:rPr lang="en-US">
                <a:solidFill>
                  <a:prstClr val="black"/>
                </a:solidFill>
                <a:latin typeface="Arial" panose="020B0604020202020204" pitchFamily="34" charset="0"/>
                <a:cs typeface="Arial" panose="020B0604020202020204" pitchFamily="34" charset="0"/>
              </a:rPr>
              <a:t>, </a:t>
            </a:r>
            <a:r>
              <a:rPr lang="en-US" err="1">
                <a:solidFill>
                  <a:prstClr val="black"/>
                </a:solidFill>
                <a:latin typeface="Arial" panose="020B0604020202020204" pitchFamily="34" charset="0"/>
                <a:cs typeface="Arial" panose="020B0604020202020204" pitchFamily="34" charset="0"/>
              </a:rPr>
              <a:t>H</a:t>
            </a:r>
            <a:r>
              <a:rPr lang="en-US" altLang="zh-CN" err="1">
                <a:solidFill>
                  <a:prstClr val="black"/>
                </a:solidFill>
                <a:latin typeface="Arial" panose="020B0604020202020204" pitchFamily="34" charset="0"/>
                <a:cs typeface="Arial" panose="020B0604020202020204" pitchFamily="34" charset="0"/>
              </a:rPr>
              <a:t>anqing</a:t>
            </a:r>
            <a:r>
              <a:rPr lang="en-US" altLang="zh-CN">
                <a:solidFill>
                  <a:prstClr val="black"/>
                </a:solidFill>
                <a:latin typeface="Arial" panose="020B0604020202020204" pitchFamily="34" charset="0"/>
                <a:cs typeface="Arial" panose="020B0604020202020204" pitchFamily="34" charset="0"/>
              </a:rPr>
              <a:t> Guo</a:t>
            </a:r>
            <a:r>
              <a:rPr lang="en-US" altLang="zh-CN" baseline="30000">
                <a:solidFill>
                  <a:prstClr val="black"/>
                </a:solidFill>
                <a:latin typeface="Arial" panose="020B0604020202020204" pitchFamily="34" charset="0"/>
                <a:cs typeface="Arial" panose="020B0604020202020204" pitchFamily="34" charset="0"/>
              </a:rPr>
              <a:t>1</a:t>
            </a:r>
            <a:r>
              <a:rPr lang="en-US">
                <a:solidFill>
                  <a:prstClr val="black"/>
                </a:solidFill>
                <a:latin typeface="Arial" panose="020B0604020202020204" pitchFamily="34" charset="0"/>
                <a:cs typeface="Arial" panose="020B0604020202020204" pitchFamily="34" charset="0"/>
              </a:rPr>
              <a:t>, Shuai Tong</a:t>
            </a:r>
            <a:r>
              <a:rPr lang="en-US" baseline="30000">
                <a:solidFill>
                  <a:prstClr val="black"/>
                </a:solidFill>
                <a:latin typeface="Arial" panose="020B0604020202020204" pitchFamily="34" charset="0"/>
                <a:cs typeface="Arial" panose="020B0604020202020204" pitchFamily="34" charset="0"/>
              </a:rPr>
              <a:t>2</a:t>
            </a:r>
            <a:r>
              <a:rPr lang="en-US">
                <a:solidFill>
                  <a:prstClr val="black"/>
                </a:solidFill>
                <a:latin typeface="Arial" panose="020B0604020202020204" pitchFamily="34" charset="0"/>
                <a:cs typeface="Arial" panose="020B0604020202020204" pitchFamily="34" charset="0"/>
              </a:rPr>
              <a:t>, Xiao Zeng</a:t>
            </a:r>
            <a:r>
              <a:rPr lang="en-US" altLang="zh-CN" baseline="30000">
                <a:solidFill>
                  <a:prstClr val="black"/>
                </a:solidFill>
                <a:latin typeface="Arial" panose="020B0604020202020204" pitchFamily="34" charset="0"/>
                <a:cs typeface="Arial" panose="020B0604020202020204" pitchFamily="34" charset="0"/>
              </a:rPr>
              <a:t>1</a:t>
            </a:r>
            <a:r>
              <a:rPr lang="en-US">
                <a:solidFill>
                  <a:prstClr val="black"/>
                </a:solidFill>
                <a:latin typeface="Arial" panose="020B0604020202020204" pitchFamily="34" charset="0"/>
                <a:cs typeface="Arial" panose="020B0604020202020204" pitchFamily="34" charset="0"/>
              </a:rPr>
              <a:t>, </a:t>
            </a:r>
            <a:r>
              <a:rPr lang="en-US" err="1">
                <a:solidFill>
                  <a:prstClr val="black"/>
                </a:solidFill>
                <a:latin typeface="Arial" panose="020B0604020202020204" pitchFamily="34" charset="0"/>
                <a:cs typeface="Arial" panose="020B0604020202020204" pitchFamily="34" charset="0"/>
              </a:rPr>
              <a:t>Zhichao</a:t>
            </a:r>
            <a:r>
              <a:rPr lang="en-US">
                <a:solidFill>
                  <a:prstClr val="black"/>
                </a:solidFill>
                <a:latin typeface="Arial" panose="020B0604020202020204" pitchFamily="34" charset="0"/>
                <a:cs typeface="Arial" panose="020B0604020202020204" pitchFamily="34" charset="0"/>
              </a:rPr>
              <a:t> Cao</a:t>
            </a:r>
            <a:r>
              <a:rPr lang="en-US" altLang="zh-CN" baseline="30000">
                <a:solidFill>
                  <a:prstClr val="black"/>
                </a:solidFill>
                <a:latin typeface="Arial" panose="020B0604020202020204" pitchFamily="34" charset="0"/>
                <a:cs typeface="Arial" panose="020B0604020202020204" pitchFamily="34" charset="0"/>
              </a:rPr>
              <a:t>1</a:t>
            </a:r>
            <a:r>
              <a:rPr lang="en-US">
                <a:solidFill>
                  <a:prstClr val="black"/>
                </a:solidFill>
                <a:latin typeface="Arial" panose="020B0604020202020204" pitchFamily="34" charset="0"/>
                <a:cs typeface="Arial" panose="020B0604020202020204" pitchFamily="34" charset="0"/>
              </a:rPr>
              <a:t>, Mi Zhang</a:t>
            </a:r>
            <a:r>
              <a:rPr lang="en-US" altLang="zh-CN" baseline="30000">
                <a:solidFill>
                  <a:prstClr val="black"/>
                </a:solidFill>
                <a:latin typeface="Arial" panose="020B0604020202020204" pitchFamily="34" charset="0"/>
                <a:cs typeface="Arial" panose="020B0604020202020204" pitchFamily="34" charset="0"/>
              </a:rPr>
              <a:t>1</a:t>
            </a:r>
            <a:r>
              <a:rPr lang="en-US">
                <a:solidFill>
                  <a:prstClr val="black"/>
                </a:solidFill>
                <a:latin typeface="Arial" panose="020B0604020202020204" pitchFamily="34" charset="0"/>
                <a:cs typeface="Arial" panose="020B0604020202020204" pitchFamily="34" charset="0"/>
              </a:rPr>
              <a:t>,</a:t>
            </a:r>
            <a:r>
              <a:rPr lang="en-US" altLang="zh-CN">
                <a:solidFill>
                  <a:prstClr val="black"/>
                </a:solidFill>
                <a:latin typeface="Arial" panose="020B0604020202020204" pitchFamily="34" charset="0"/>
                <a:cs typeface="Arial" panose="020B0604020202020204" pitchFamily="34" charset="0"/>
              </a:rPr>
              <a:t> </a:t>
            </a:r>
            <a:r>
              <a:rPr lang="en-US" altLang="zh-CN" err="1">
                <a:solidFill>
                  <a:prstClr val="black"/>
                </a:solidFill>
                <a:latin typeface="Arial" panose="020B0604020202020204" pitchFamily="34" charset="0"/>
                <a:cs typeface="Arial" panose="020B0604020202020204" pitchFamily="34" charset="0"/>
              </a:rPr>
              <a:t>Qiben</a:t>
            </a:r>
            <a:r>
              <a:rPr lang="en-US" altLang="zh-CN">
                <a:solidFill>
                  <a:prstClr val="black"/>
                </a:solidFill>
                <a:latin typeface="Arial" panose="020B0604020202020204" pitchFamily="34" charset="0"/>
                <a:cs typeface="Arial" panose="020B0604020202020204" pitchFamily="34" charset="0"/>
              </a:rPr>
              <a:t> Yan</a:t>
            </a:r>
            <a:r>
              <a:rPr lang="en-US" altLang="zh-CN" baseline="30000">
                <a:solidFill>
                  <a:prstClr val="black"/>
                </a:solidFill>
                <a:latin typeface="Arial" panose="020B0604020202020204" pitchFamily="34" charset="0"/>
                <a:cs typeface="Arial" panose="020B0604020202020204" pitchFamily="34" charset="0"/>
              </a:rPr>
              <a:t>1</a:t>
            </a:r>
            <a:r>
              <a:rPr lang="en-US" altLang="zh-CN">
                <a:solidFill>
                  <a:prstClr val="black"/>
                </a:solidFill>
                <a:latin typeface="Arial" panose="020B0604020202020204" pitchFamily="34" charset="0"/>
                <a:cs typeface="Arial" panose="020B0604020202020204" pitchFamily="34" charset="0"/>
              </a:rPr>
              <a:t>, Li Xiao</a:t>
            </a:r>
            <a:r>
              <a:rPr lang="en-US" altLang="zh-CN" baseline="30000">
                <a:solidFill>
                  <a:prstClr val="black"/>
                </a:solidFill>
                <a:latin typeface="Arial" panose="020B0604020202020204" pitchFamily="34" charset="0"/>
                <a:cs typeface="Arial" panose="020B0604020202020204" pitchFamily="34" charset="0"/>
              </a:rPr>
              <a:t>1</a:t>
            </a:r>
            <a:r>
              <a:rPr lang="en-US" altLang="zh-CN">
                <a:solidFill>
                  <a:prstClr val="black"/>
                </a:solidFill>
                <a:latin typeface="Arial" panose="020B0604020202020204" pitchFamily="34" charset="0"/>
                <a:cs typeface="Arial" panose="020B0604020202020204" pitchFamily="34" charset="0"/>
              </a:rPr>
              <a:t>, </a:t>
            </a:r>
            <a:r>
              <a:rPr lang="en-US" altLang="zh-CN" err="1">
                <a:solidFill>
                  <a:prstClr val="black"/>
                </a:solidFill>
                <a:latin typeface="Arial" panose="020B0604020202020204" pitchFamily="34" charset="0"/>
                <a:cs typeface="Arial" panose="020B0604020202020204" pitchFamily="34" charset="0"/>
              </a:rPr>
              <a:t>Jiliang</a:t>
            </a:r>
            <a:r>
              <a:rPr lang="en-US" altLang="zh-CN">
                <a:solidFill>
                  <a:prstClr val="black"/>
                </a:solidFill>
                <a:latin typeface="Arial" panose="020B0604020202020204" pitchFamily="34" charset="0"/>
                <a:cs typeface="Arial" panose="020B0604020202020204" pitchFamily="34" charset="0"/>
              </a:rPr>
              <a:t> Wang</a:t>
            </a:r>
            <a:r>
              <a:rPr lang="en-US" altLang="zh-CN" baseline="30000">
                <a:solidFill>
                  <a:prstClr val="black"/>
                </a:solidFill>
                <a:latin typeface="Arial" panose="020B0604020202020204" pitchFamily="34" charset="0"/>
                <a:cs typeface="Arial" panose="020B0604020202020204" pitchFamily="34" charset="0"/>
              </a:rPr>
              <a:t>2</a:t>
            </a:r>
            <a:r>
              <a:rPr lang="en-US">
                <a:solidFill>
                  <a:prstClr val="black"/>
                </a:solidFill>
                <a:latin typeface="Arial" panose="020B0604020202020204" pitchFamily="34" charset="0"/>
                <a:cs typeface="Arial" panose="020B0604020202020204" pitchFamily="34" charset="0"/>
              </a:rPr>
              <a:t>, </a:t>
            </a:r>
            <a:r>
              <a:rPr lang="en-US" err="1">
                <a:solidFill>
                  <a:prstClr val="black"/>
                </a:solidFill>
                <a:latin typeface="Arial" panose="020B0604020202020204" pitchFamily="34" charset="0"/>
                <a:cs typeface="Arial" panose="020B0604020202020204" pitchFamily="34" charset="0"/>
              </a:rPr>
              <a:t>Yunhao</a:t>
            </a:r>
            <a:r>
              <a:rPr lang="en-US">
                <a:solidFill>
                  <a:prstClr val="black"/>
                </a:solidFill>
                <a:latin typeface="Arial" panose="020B0604020202020204" pitchFamily="34" charset="0"/>
                <a:cs typeface="Arial" panose="020B0604020202020204" pitchFamily="34" charset="0"/>
              </a:rPr>
              <a:t> Liu</a:t>
            </a:r>
            <a:r>
              <a:rPr lang="en-US" altLang="zh-CN" baseline="30000">
                <a:solidFill>
                  <a:prstClr val="black"/>
                </a:solidFill>
                <a:latin typeface="Arial" panose="020B0604020202020204" pitchFamily="34" charset="0"/>
                <a:cs typeface="Arial" panose="020B0604020202020204" pitchFamily="34" charset="0"/>
              </a:rPr>
              <a:t>2</a:t>
            </a:r>
            <a:endParaRPr lang="en-US">
              <a:solidFill>
                <a:prstClr val="black"/>
              </a:solidFill>
              <a:latin typeface="Arial" panose="020B0604020202020204" pitchFamily="34" charset="0"/>
              <a:cs typeface="Arial" panose="020B0604020202020204" pitchFamily="34" charset="0"/>
            </a:endParaRPr>
          </a:p>
          <a:p>
            <a:pPr defTabSz="1219170">
              <a:spcBef>
                <a:spcPts val="1333"/>
              </a:spcBef>
            </a:pPr>
            <a:r>
              <a:rPr lang="en-US" altLang="zh-CN" baseline="30000">
                <a:solidFill>
                  <a:prstClr val="black"/>
                </a:solidFill>
                <a:latin typeface="Arial" panose="020B0604020202020204" pitchFamily="34" charset="0"/>
                <a:cs typeface="Arial" panose="020B0604020202020204" pitchFamily="34" charset="0"/>
              </a:rPr>
              <a:t>1</a:t>
            </a:r>
            <a:r>
              <a:rPr lang="en-US" altLang="zh-CN" sz="2000" baseline="30000">
                <a:solidFill>
                  <a:prstClr val="black"/>
                </a:solidFill>
                <a:latin typeface="Arial" panose="020B0604020202020204" pitchFamily="34" charset="0"/>
                <a:cs typeface="Arial" panose="020B0604020202020204" pitchFamily="34" charset="0"/>
              </a:rPr>
              <a:t> </a:t>
            </a:r>
            <a:r>
              <a:rPr lang="en-US" sz="2000">
                <a:solidFill>
                  <a:prstClr val="black"/>
                </a:solidFill>
                <a:latin typeface="Arial" panose="020B0604020202020204" pitchFamily="34" charset="0"/>
                <a:cs typeface="Arial" panose="020B0604020202020204" pitchFamily="34" charset="0"/>
              </a:rPr>
              <a:t>Michigan State University  </a:t>
            </a:r>
            <a:r>
              <a:rPr lang="en-US" baseline="30000">
                <a:solidFill>
                  <a:prstClr val="black"/>
                </a:solidFill>
                <a:latin typeface="Arial" panose="020B0604020202020204" pitchFamily="34" charset="0"/>
                <a:cs typeface="Arial" panose="020B0604020202020204" pitchFamily="34" charset="0"/>
              </a:rPr>
              <a:t>2 </a:t>
            </a:r>
            <a:r>
              <a:rPr lang="en-US" altLang="zh-CN" sz="2000">
                <a:solidFill>
                  <a:prstClr val="black"/>
                </a:solidFill>
                <a:latin typeface="Arial" panose="020B0604020202020204" pitchFamily="34" charset="0"/>
                <a:cs typeface="Arial" panose="020B0604020202020204" pitchFamily="34" charset="0"/>
              </a:rPr>
              <a:t>Tsinghua University </a:t>
            </a:r>
          </a:p>
          <a:p>
            <a:pPr defTabSz="1219170">
              <a:spcBef>
                <a:spcPts val="1333"/>
              </a:spcBef>
            </a:pPr>
            <a:endParaRPr lang="en-US" sz="2000">
              <a:solidFill>
                <a:prstClr val="black"/>
              </a:solidFill>
              <a:latin typeface="Arial" panose="020B0604020202020204" pitchFamily="34" charset="0"/>
              <a:cs typeface="Arial" panose="020B0604020202020204" pitchFamily="34" charset="0"/>
            </a:endParaRPr>
          </a:p>
          <a:p>
            <a:pPr defTabSz="1219170">
              <a:spcBef>
                <a:spcPts val="1333"/>
              </a:spcBef>
            </a:pPr>
            <a:r>
              <a:rPr lang="en-US" sz="2000">
                <a:solidFill>
                  <a:prstClr val="black"/>
                </a:solidFill>
                <a:latin typeface="Arial" panose="020B0604020202020204" pitchFamily="34" charset="0"/>
                <a:cs typeface="Arial" panose="020B0604020202020204" pitchFamily="34" charset="0"/>
              </a:rPr>
              <a:t>November 15 @ ACM SenSys’21</a:t>
            </a:r>
          </a:p>
        </p:txBody>
      </p:sp>
    </p:spTree>
    <p:extLst>
      <p:ext uri="{BB962C8B-B14F-4D97-AF65-F5344CB8AC3E}">
        <p14:creationId xmlns:p14="http://schemas.microsoft.com/office/powerpoint/2010/main" val="75164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171178" y="318134"/>
            <a:ext cx="11774196" cy="796965"/>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Observation-1: Unique Pattern</a:t>
            </a:r>
          </a:p>
        </p:txBody>
      </p:sp>
      <p:sp>
        <p:nvSpPr>
          <p:cNvPr id="17" name="灯片编号占位符 4"/>
          <p:cNvSpPr txBox="1">
            <a:spLocks/>
          </p:cNvSpPr>
          <p:nvPr/>
        </p:nvSpPr>
        <p:spPr>
          <a:xfrm>
            <a:off x="805103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组合 17">
            <a:extLst>
              <a:ext uri="{FF2B5EF4-FFF2-40B4-BE49-F238E27FC236}">
                <a16:creationId xmlns:a16="http://schemas.microsoft.com/office/drawing/2014/main" id="{209926BD-967E-8248-BFDB-9C89BB0F7D36}"/>
              </a:ext>
            </a:extLst>
          </p:cNvPr>
          <p:cNvGrpSpPr/>
          <p:nvPr/>
        </p:nvGrpSpPr>
        <p:grpSpPr>
          <a:xfrm>
            <a:off x="635060" y="1361708"/>
            <a:ext cx="11075330" cy="4093087"/>
            <a:chOff x="-11804" y="468753"/>
            <a:chExt cx="12973583" cy="4794620"/>
          </a:xfrm>
        </p:grpSpPr>
        <p:pic>
          <p:nvPicPr>
            <p:cNvPr id="8" name="图片 10">
              <a:extLst>
                <a:ext uri="{FF2B5EF4-FFF2-40B4-BE49-F238E27FC236}">
                  <a16:creationId xmlns:a16="http://schemas.microsoft.com/office/drawing/2014/main" id="{A294DD42-B06F-474B-A59E-87D5C4A80ACA}"/>
                </a:ext>
              </a:extLst>
            </p:cNvPr>
            <p:cNvPicPr>
              <a:picLocks noChangeAspect="1"/>
            </p:cNvPicPr>
            <p:nvPr/>
          </p:nvPicPr>
          <p:blipFill>
            <a:blip r:embed="rId3"/>
            <a:stretch>
              <a:fillRect/>
            </a:stretch>
          </p:blipFill>
          <p:spPr>
            <a:xfrm>
              <a:off x="8236396" y="468753"/>
              <a:ext cx="4709690" cy="2743200"/>
            </a:xfrm>
            <a:prstGeom prst="rect">
              <a:avLst/>
            </a:prstGeom>
          </p:spPr>
        </p:pic>
        <p:pic>
          <p:nvPicPr>
            <p:cNvPr id="9" name="图片 12">
              <a:extLst>
                <a:ext uri="{FF2B5EF4-FFF2-40B4-BE49-F238E27FC236}">
                  <a16:creationId xmlns:a16="http://schemas.microsoft.com/office/drawing/2014/main" id="{B6AF1AA8-68F1-8145-B6B4-DC9FCB84FAFD}"/>
                </a:ext>
              </a:extLst>
            </p:cNvPr>
            <p:cNvPicPr>
              <a:picLocks noChangeAspect="1"/>
            </p:cNvPicPr>
            <p:nvPr/>
          </p:nvPicPr>
          <p:blipFill>
            <a:blip r:embed="rId4"/>
            <a:stretch>
              <a:fillRect/>
            </a:stretch>
          </p:blipFill>
          <p:spPr>
            <a:xfrm>
              <a:off x="8236396" y="2520173"/>
              <a:ext cx="4725383" cy="2743200"/>
            </a:xfrm>
            <a:prstGeom prst="rect">
              <a:avLst/>
            </a:prstGeom>
          </p:spPr>
        </p:pic>
        <p:pic>
          <p:nvPicPr>
            <p:cNvPr id="10" name="图片 6">
              <a:extLst>
                <a:ext uri="{FF2B5EF4-FFF2-40B4-BE49-F238E27FC236}">
                  <a16:creationId xmlns:a16="http://schemas.microsoft.com/office/drawing/2014/main" id="{A610699E-7389-AA45-8762-0C250335208C}"/>
                </a:ext>
              </a:extLst>
            </p:cNvPr>
            <p:cNvPicPr>
              <a:picLocks noChangeAspect="1"/>
            </p:cNvPicPr>
            <p:nvPr/>
          </p:nvPicPr>
          <p:blipFill rotWithShape="1">
            <a:blip r:embed="rId5"/>
            <a:srcRect t="627"/>
            <a:stretch/>
          </p:blipFill>
          <p:spPr>
            <a:xfrm>
              <a:off x="4000179" y="484268"/>
              <a:ext cx="4635340" cy="2698707"/>
            </a:xfrm>
            <a:prstGeom prst="rect">
              <a:avLst/>
            </a:prstGeom>
          </p:spPr>
        </p:pic>
        <p:pic>
          <p:nvPicPr>
            <p:cNvPr id="12" name="图片 16">
              <a:extLst>
                <a:ext uri="{FF2B5EF4-FFF2-40B4-BE49-F238E27FC236}">
                  <a16:creationId xmlns:a16="http://schemas.microsoft.com/office/drawing/2014/main" id="{286B0616-46B9-BD4B-90E7-A0849699ACA7}"/>
                </a:ext>
              </a:extLst>
            </p:cNvPr>
            <p:cNvPicPr>
              <a:picLocks noChangeAspect="1"/>
            </p:cNvPicPr>
            <p:nvPr/>
          </p:nvPicPr>
          <p:blipFill rotWithShape="1">
            <a:blip r:embed="rId6"/>
            <a:srcRect l="6070"/>
            <a:stretch/>
          </p:blipFill>
          <p:spPr>
            <a:xfrm>
              <a:off x="-11804" y="468753"/>
              <a:ext cx="4370465" cy="2743200"/>
            </a:xfrm>
            <a:prstGeom prst="rect">
              <a:avLst/>
            </a:prstGeom>
          </p:spPr>
        </p:pic>
        <p:pic>
          <p:nvPicPr>
            <p:cNvPr id="13" name="图片 8">
              <a:extLst>
                <a:ext uri="{FF2B5EF4-FFF2-40B4-BE49-F238E27FC236}">
                  <a16:creationId xmlns:a16="http://schemas.microsoft.com/office/drawing/2014/main" id="{A9F6BB40-BA38-4944-85D2-CF9D6F670BF7}"/>
                </a:ext>
              </a:extLst>
            </p:cNvPr>
            <p:cNvPicPr>
              <a:picLocks noChangeAspect="1"/>
            </p:cNvPicPr>
            <p:nvPr/>
          </p:nvPicPr>
          <p:blipFill rotWithShape="1">
            <a:blip r:embed="rId7"/>
            <a:srcRect t="1622" b="1"/>
            <a:stretch/>
          </p:blipFill>
          <p:spPr>
            <a:xfrm>
              <a:off x="4011612" y="2527180"/>
              <a:ext cx="4631960" cy="2698707"/>
            </a:xfrm>
            <a:prstGeom prst="rect">
              <a:avLst/>
            </a:prstGeom>
          </p:spPr>
        </p:pic>
        <p:pic>
          <p:nvPicPr>
            <p:cNvPr id="14" name="图片 14">
              <a:extLst>
                <a:ext uri="{FF2B5EF4-FFF2-40B4-BE49-F238E27FC236}">
                  <a16:creationId xmlns:a16="http://schemas.microsoft.com/office/drawing/2014/main" id="{28081436-C200-0744-87BA-5FE967DFE50A}"/>
                </a:ext>
              </a:extLst>
            </p:cNvPr>
            <p:cNvPicPr>
              <a:picLocks noChangeAspect="1"/>
            </p:cNvPicPr>
            <p:nvPr/>
          </p:nvPicPr>
          <p:blipFill rotWithShape="1">
            <a:blip r:embed="rId8"/>
            <a:srcRect l="7268"/>
            <a:stretch/>
          </p:blipFill>
          <p:spPr>
            <a:xfrm>
              <a:off x="-11804" y="2533912"/>
              <a:ext cx="4384870" cy="2715723"/>
            </a:xfrm>
            <a:prstGeom prst="rect">
              <a:avLst/>
            </a:prstGeom>
          </p:spPr>
        </p:pic>
      </p:grpSp>
      <p:sp>
        <p:nvSpPr>
          <p:cNvPr id="16" name="文本框 18">
            <a:extLst>
              <a:ext uri="{FF2B5EF4-FFF2-40B4-BE49-F238E27FC236}">
                <a16:creationId xmlns:a16="http://schemas.microsoft.com/office/drawing/2014/main" id="{A609215C-CC44-1E4B-8C72-8612B693DE04}"/>
              </a:ext>
            </a:extLst>
          </p:cNvPr>
          <p:cNvSpPr txBox="1"/>
          <p:nvPr/>
        </p:nvSpPr>
        <p:spPr>
          <a:xfrm>
            <a:off x="1077037" y="5373319"/>
            <a:ext cx="3126410"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(a) “0x41” - “0x40”</a:t>
            </a:r>
            <a:endParaRPr lang="zh-CN" altLang="en-US" sz="2400" b="1">
              <a:latin typeface="Times New Roman" panose="02020603050405020304" pitchFamily="18" charset="0"/>
              <a:cs typeface="Times New Roman" panose="02020603050405020304" pitchFamily="18" charset="0"/>
            </a:endParaRPr>
          </a:p>
        </p:txBody>
      </p:sp>
      <p:sp>
        <p:nvSpPr>
          <p:cNvPr id="18" name="文本框 19">
            <a:extLst>
              <a:ext uri="{FF2B5EF4-FFF2-40B4-BE49-F238E27FC236}">
                <a16:creationId xmlns:a16="http://schemas.microsoft.com/office/drawing/2014/main" id="{DFACCD8E-37B2-9A4C-AB80-CA1B15F1D719}"/>
              </a:ext>
            </a:extLst>
          </p:cNvPr>
          <p:cNvSpPr txBox="1"/>
          <p:nvPr/>
        </p:nvSpPr>
        <p:spPr>
          <a:xfrm>
            <a:off x="4780357" y="5373319"/>
            <a:ext cx="3126410" cy="461665"/>
          </a:xfrm>
          <a:prstGeom prst="rect">
            <a:avLst/>
          </a:prstGeom>
          <a:noFill/>
        </p:spPr>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rPr>
              <a:t>(b) “0x43” - “0x40”</a:t>
            </a:r>
            <a:endParaRPr lang="zh-CN" altLang="en-US" sz="2400" b="1" dirty="0">
              <a:latin typeface="Times New Roman" panose="02020603050405020304" pitchFamily="18" charset="0"/>
              <a:cs typeface="Times New Roman" panose="02020603050405020304" pitchFamily="18" charset="0"/>
            </a:endParaRPr>
          </a:p>
        </p:txBody>
      </p:sp>
      <p:sp>
        <p:nvSpPr>
          <p:cNvPr id="19" name="文本框 20">
            <a:extLst>
              <a:ext uri="{FF2B5EF4-FFF2-40B4-BE49-F238E27FC236}">
                <a16:creationId xmlns:a16="http://schemas.microsoft.com/office/drawing/2014/main" id="{335DA5AE-81AD-3C40-A46B-6410A30C7645}"/>
              </a:ext>
            </a:extLst>
          </p:cNvPr>
          <p:cNvSpPr txBox="1"/>
          <p:nvPr/>
        </p:nvSpPr>
        <p:spPr>
          <a:xfrm>
            <a:off x="8483677" y="5373319"/>
            <a:ext cx="3126410"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(c) “0x45” - “0x40”</a:t>
            </a:r>
            <a:endParaRPr lang="zh-CN" altLang="en-US" sz="2400" b="1">
              <a:latin typeface="Times New Roman" panose="02020603050405020304" pitchFamily="18" charset="0"/>
              <a:cs typeface="Times New Roman" panose="02020603050405020304" pitchFamily="18" charset="0"/>
            </a:endParaRPr>
          </a:p>
        </p:txBody>
      </p:sp>
      <p:cxnSp>
        <p:nvCxnSpPr>
          <p:cNvPr id="20" name="直接箭头连接符 21">
            <a:extLst>
              <a:ext uri="{FF2B5EF4-FFF2-40B4-BE49-F238E27FC236}">
                <a16:creationId xmlns:a16="http://schemas.microsoft.com/office/drawing/2014/main" id="{B29C8E86-4646-924C-A449-52F25EA3A0D4}"/>
              </a:ext>
            </a:extLst>
          </p:cNvPr>
          <p:cNvCxnSpPr>
            <a:cxnSpLocks/>
          </p:cNvCxnSpPr>
          <p:nvPr/>
        </p:nvCxnSpPr>
        <p:spPr>
          <a:xfrm flipV="1">
            <a:off x="993193" y="1431351"/>
            <a:ext cx="1494955" cy="802724"/>
          </a:xfrm>
          <a:prstGeom prst="straightConnector1">
            <a:avLst/>
          </a:prstGeom>
          <a:ln w="76200">
            <a:solidFill>
              <a:schemeClr val="tx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1" name="直接箭头连接符 25">
            <a:extLst>
              <a:ext uri="{FF2B5EF4-FFF2-40B4-BE49-F238E27FC236}">
                <a16:creationId xmlns:a16="http://schemas.microsoft.com/office/drawing/2014/main" id="{CC5DA25F-599B-B943-B74C-0079766F77A1}"/>
              </a:ext>
            </a:extLst>
          </p:cNvPr>
          <p:cNvCxnSpPr>
            <a:cxnSpLocks/>
          </p:cNvCxnSpPr>
          <p:nvPr/>
        </p:nvCxnSpPr>
        <p:spPr>
          <a:xfrm flipV="1">
            <a:off x="2833122" y="2213578"/>
            <a:ext cx="1494955" cy="802724"/>
          </a:xfrm>
          <a:prstGeom prst="straightConnector1">
            <a:avLst/>
          </a:prstGeom>
          <a:ln w="76200">
            <a:solidFill>
              <a:schemeClr val="tx1"/>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25" name="CustomShape 54">
            <a:extLst>
              <a:ext uri="{FF2B5EF4-FFF2-40B4-BE49-F238E27FC236}">
                <a16:creationId xmlns:a16="http://schemas.microsoft.com/office/drawing/2014/main" id="{A650AA14-BDB3-E74D-B3DF-BDFA5EED6FFD}"/>
              </a:ext>
            </a:extLst>
          </p:cNvPr>
          <p:cNvSpPr/>
          <p:nvPr/>
        </p:nvSpPr>
        <p:spPr>
          <a:xfrm>
            <a:off x="4839980" y="1919933"/>
            <a:ext cx="292736" cy="29273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p:style>
      </p:sp>
      <p:sp>
        <p:nvSpPr>
          <p:cNvPr id="26" name="CustomShape 54">
            <a:extLst>
              <a:ext uri="{FF2B5EF4-FFF2-40B4-BE49-F238E27FC236}">
                <a16:creationId xmlns:a16="http://schemas.microsoft.com/office/drawing/2014/main" id="{4AFC7144-7D08-1E48-8D32-578C0A310FF2}"/>
              </a:ext>
            </a:extLst>
          </p:cNvPr>
          <p:cNvSpPr/>
          <p:nvPr/>
        </p:nvSpPr>
        <p:spPr>
          <a:xfrm>
            <a:off x="7188189" y="2407400"/>
            <a:ext cx="292736" cy="29273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p:style>
      </p:sp>
      <p:sp>
        <p:nvSpPr>
          <p:cNvPr id="27" name="CustomShape 54">
            <a:extLst>
              <a:ext uri="{FF2B5EF4-FFF2-40B4-BE49-F238E27FC236}">
                <a16:creationId xmlns:a16="http://schemas.microsoft.com/office/drawing/2014/main" id="{CF1DBC3D-1139-CF41-854D-1BF48F085BCD}"/>
              </a:ext>
            </a:extLst>
          </p:cNvPr>
          <p:cNvSpPr/>
          <p:nvPr/>
        </p:nvSpPr>
        <p:spPr>
          <a:xfrm>
            <a:off x="10530348" y="2628013"/>
            <a:ext cx="292736" cy="29273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p:style>
      </p:sp>
      <p:sp>
        <p:nvSpPr>
          <p:cNvPr id="28" name="CustomShape 54">
            <a:extLst>
              <a:ext uri="{FF2B5EF4-FFF2-40B4-BE49-F238E27FC236}">
                <a16:creationId xmlns:a16="http://schemas.microsoft.com/office/drawing/2014/main" id="{E76FD0E9-E5B6-6242-BC24-0A25D544444A}"/>
              </a:ext>
            </a:extLst>
          </p:cNvPr>
          <p:cNvSpPr/>
          <p:nvPr/>
        </p:nvSpPr>
        <p:spPr>
          <a:xfrm>
            <a:off x="8375173" y="1951226"/>
            <a:ext cx="292736" cy="29273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p:style>
      </p:sp>
      <p:sp>
        <p:nvSpPr>
          <p:cNvPr id="29" name="CustomShape 54">
            <a:extLst>
              <a:ext uri="{FF2B5EF4-FFF2-40B4-BE49-F238E27FC236}">
                <a16:creationId xmlns:a16="http://schemas.microsoft.com/office/drawing/2014/main" id="{3D66B7CE-9183-974C-AE92-028FA8B8F15C}"/>
              </a:ext>
            </a:extLst>
          </p:cNvPr>
          <p:cNvSpPr/>
          <p:nvPr/>
        </p:nvSpPr>
        <p:spPr>
          <a:xfrm>
            <a:off x="9092572" y="1658490"/>
            <a:ext cx="292736" cy="29273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p:style>
      </p:sp>
      <p:sp>
        <p:nvSpPr>
          <p:cNvPr id="30" name="CustomShape 54">
            <a:extLst>
              <a:ext uri="{FF2B5EF4-FFF2-40B4-BE49-F238E27FC236}">
                <a16:creationId xmlns:a16="http://schemas.microsoft.com/office/drawing/2014/main" id="{D4D6E26C-44B3-C742-B321-653641B5450D}"/>
              </a:ext>
            </a:extLst>
          </p:cNvPr>
          <p:cNvSpPr/>
          <p:nvPr/>
        </p:nvSpPr>
        <p:spPr>
          <a:xfrm>
            <a:off x="11264588" y="2299646"/>
            <a:ext cx="292736" cy="29273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p:style>
      </p:sp>
      <p:sp>
        <p:nvSpPr>
          <p:cNvPr id="31" name="矩形 49">
            <a:extLst>
              <a:ext uri="{FF2B5EF4-FFF2-40B4-BE49-F238E27FC236}">
                <a16:creationId xmlns:a16="http://schemas.microsoft.com/office/drawing/2014/main" id="{A28E40B4-6709-F74F-B11A-C86FE7258FED}"/>
              </a:ext>
            </a:extLst>
          </p:cNvPr>
          <p:cNvSpPr/>
          <p:nvPr/>
        </p:nvSpPr>
        <p:spPr>
          <a:xfrm>
            <a:off x="4963214" y="3176118"/>
            <a:ext cx="525779" cy="1531620"/>
          </a:xfrm>
          <a:prstGeom prst="rect">
            <a:avLst/>
          </a:prstGeom>
          <a:noFill/>
          <a:ln>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50">
            <a:extLst>
              <a:ext uri="{FF2B5EF4-FFF2-40B4-BE49-F238E27FC236}">
                <a16:creationId xmlns:a16="http://schemas.microsoft.com/office/drawing/2014/main" id="{0CE2A035-4244-D04A-B480-F92D9F1B6427}"/>
              </a:ext>
            </a:extLst>
          </p:cNvPr>
          <p:cNvSpPr/>
          <p:nvPr/>
        </p:nvSpPr>
        <p:spPr>
          <a:xfrm>
            <a:off x="7264452" y="3183733"/>
            <a:ext cx="274321" cy="1516390"/>
          </a:xfrm>
          <a:prstGeom prst="rect">
            <a:avLst/>
          </a:prstGeom>
          <a:noFill/>
          <a:ln>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51">
            <a:extLst>
              <a:ext uri="{FF2B5EF4-FFF2-40B4-BE49-F238E27FC236}">
                <a16:creationId xmlns:a16="http://schemas.microsoft.com/office/drawing/2014/main" id="{94E4DEE7-C5BA-704B-B835-C37C69BFDF79}"/>
              </a:ext>
            </a:extLst>
          </p:cNvPr>
          <p:cNvSpPr/>
          <p:nvPr/>
        </p:nvSpPr>
        <p:spPr>
          <a:xfrm>
            <a:off x="6141512" y="3183733"/>
            <a:ext cx="274321" cy="1516390"/>
          </a:xfrm>
          <a:prstGeom prst="rect">
            <a:avLst/>
          </a:prstGeom>
          <a:noFill/>
          <a:ln>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52">
            <a:extLst>
              <a:ext uri="{FF2B5EF4-FFF2-40B4-BE49-F238E27FC236}">
                <a16:creationId xmlns:a16="http://schemas.microsoft.com/office/drawing/2014/main" id="{4E3D158E-FD5C-1F45-A5A5-F61739D90060}"/>
              </a:ext>
            </a:extLst>
          </p:cNvPr>
          <p:cNvSpPr/>
          <p:nvPr/>
        </p:nvSpPr>
        <p:spPr>
          <a:xfrm>
            <a:off x="8596732" y="3183733"/>
            <a:ext cx="274321" cy="1516390"/>
          </a:xfrm>
          <a:prstGeom prst="rect">
            <a:avLst/>
          </a:prstGeom>
          <a:noFill/>
          <a:ln>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53">
            <a:extLst>
              <a:ext uri="{FF2B5EF4-FFF2-40B4-BE49-F238E27FC236}">
                <a16:creationId xmlns:a16="http://schemas.microsoft.com/office/drawing/2014/main" id="{57B4FBA0-E84C-A241-9B6D-1437E9F27BDE}"/>
              </a:ext>
            </a:extLst>
          </p:cNvPr>
          <p:cNvSpPr/>
          <p:nvPr/>
        </p:nvSpPr>
        <p:spPr>
          <a:xfrm>
            <a:off x="9269340" y="3183733"/>
            <a:ext cx="274321" cy="1516390"/>
          </a:xfrm>
          <a:prstGeom prst="rect">
            <a:avLst/>
          </a:prstGeom>
          <a:noFill/>
          <a:ln>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54">
            <a:extLst>
              <a:ext uri="{FF2B5EF4-FFF2-40B4-BE49-F238E27FC236}">
                <a16:creationId xmlns:a16="http://schemas.microsoft.com/office/drawing/2014/main" id="{B63D0CFF-9800-1E40-9597-0DAE86BD7CCD}"/>
              </a:ext>
            </a:extLst>
          </p:cNvPr>
          <p:cNvSpPr/>
          <p:nvPr/>
        </p:nvSpPr>
        <p:spPr>
          <a:xfrm>
            <a:off x="11335672" y="3183733"/>
            <a:ext cx="274321" cy="1516390"/>
          </a:xfrm>
          <a:prstGeom prst="rect">
            <a:avLst/>
          </a:prstGeom>
          <a:noFill/>
          <a:ln>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55">
            <a:extLst>
              <a:ext uri="{FF2B5EF4-FFF2-40B4-BE49-F238E27FC236}">
                <a16:creationId xmlns:a16="http://schemas.microsoft.com/office/drawing/2014/main" id="{55405B68-53B3-E347-8F1A-B4ADCE88CC7E}"/>
              </a:ext>
            </a:extLst>
          </p:cNvPr>
          <p:cNvSpPr/>
          <p:nvPr/>
        </p:nvSpPr>
        <p:spPr>
          <a:xfrm>
            <a:off x="10676716" y="3183733"/>
            <a:ext cx="274321" cy="1516390"/>
          </a:xfrm>
          <a:prstGeom prst="rect">
            <a:avLst/>
          </a:prstGeom>
          <a:noFill/>
          <a:ln>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CustomShape 54">
            <a:extLst>
              <a:ext uri="{FF2B5EF4-FFF2-40B4-BE49-F238E27FC236}">
                <a16:creationId xmlns:a16="http://schemas.microsoft.com/office/drawing/2014/main" id="{B3822E1A-21F7-654E-B48C-DA003D1F1D13}"/>
              </a:ext>
            </a:extLst>
          </p:cNvPr>
          <p:cNvSpPr/>
          <p:nvPr/>
        </p:nvSpPr>
        <p:spPr>
          <a:xfrm>
            <a:off x="6154210" y="1450933"/>
            <a:ext cx="292736" cy="29273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p:style>
      </p:sp>
      <p:pic>
        <p:nvPicPr>
          <p:cNvPr id="41" name="图片 58">
            <a:extLst>
              <a:ext uri="{FF2B5EF4-FFF2-40B4-BE49-F238E27FC236}">
                <a16:creationId xmlns:a16="http://schemas.microsoft.com/office/drawing/2014/main" id="{1CD7E508-2469-6845-918F-C46D2F2C426A}"/>
              </a:ext>
            </a:extLst>
          </p:cNvPr>
          <p:cNvPicPr>
            <a:picLocks noChangeAspect="1"/>
          </p:cNvPicPr>
          <p:nvPr/>
        </p:nvPicPr>
        <p:blipFill rotWithShape="1">
          <a:blip r:embed="rId8"/>
          <a:srcRect l="1599" r="92110" b="28418"/>
          <a:stretch/>
        </p:blipFill>
        <p:spPr>
          <a:xfrm>
            <a:off x="396799" y="2364526"/>
            <a:ext cx="253910" cy="1659535"/>
          </a:xfrm>
          <a:prstGeom prst="rect">
            <a:avLst/>
          </a:prstGeom>
        </p:spPr>
      </p:pic>
      <p:sp>
        <p:nvSpPr>
          <p:cNvPr id="42" name="文本框 61">
            <a:extLst>
              <a:ext uri="{FF2B5EF4-FFF2-40B4-BE49-F238E27FC236}">
                <a16:creationId xmlns:a16="http://schemas.microsoft.com/office/drawing/2014/main" id="{CAACB4C5-B230-594E-94F1-88F29FCCE49E}"/>
              </a:ext>
            </a:extLst>
          </p:cNvPr>
          <p:cNvSpPr txBox="1"/>
          <p:nvPr/>
        </p:nvSpPr>
        <p:spPr>
          <a:xfrm>
            <a:off x="274052" y="1939639"/>
            <a:ext cx="4712296" cy="461665"/>
          </a:xfrm>
          <a:prstGeom prst="rect">
            <a:avLst/>
          </a:prstGeom>
          <a:noFill/>
        </p:spPr>
        <p:txBody>
          <a:bodyPr wrap="square" rtlCol="0">
            <a:spAutoFit/>
          </a:bodyPr>
          <a:lstStyle/>
          <a:p>
            <a:pPr algn="ctr"/>
            <a:r>
              <a:rPr lang="en-US" altLang="zh-CN" sz="2400" b="1">
                <a:solidFill>
                  <a:schemeClr val="bg2"/>
                </a:solidFill>
                <a:latin typeface="Times New Roman" panose="02020603050405020304" pitchFamily="18" charset="0"/>
                <a:cs typeface="Times New Roman" panose="02020603050405020304" pitchFamily="18" charset="0"/>
              </a:rPr>
              <a:t>Amplitude</a:t>
            </a:r>
            <a:endParaRPr lang="zh-CN" altLang="en-US" sz="2400" b="1">
              <a:solidFill>
                <a:schemeClr val="bg2"/>
              </a:solidFill>
              <a:latin typeface="Times New Roman" panose="02020603050405020304" pitchFamily="18" charset="0"/>
              <a:cs typeface="Times New Roman" panose="02020603050405020304" pitchFamily="18" charset="0"/>
            </a:endParaRPr>
          </a:p>
        </p:txBody>
      </p:sp>
      <p:cxnSp>
        <p:nvCxnSpPr>
          <p:cNvPr id="43" name="直接箭头连接符 62">
            <a:extLst>
              <a:ext uri="{FF2B5EF4-FFF2-40B4-BE49-F238E27FC236}">
                <a16:creationId xmlns:a16="http://schemas.microsoft.com/office/drawing/2014/main" id="{86748C43-1588-9846-B17E-5325FC8D80CA}"/>
              </a:ext>
            </a:extLst>
          </p:cNvPr>
          <p:cNvCxnSpPr>
            <a:cxnSpLocks/>
          </p:cNvCxnSpPr>
          <p:nvPr/>
        </p:nvCxnSpPr>
        <p:spPr>
          <a:xfrm flipV="1">
            <a:off x="1937466" y="2474646"/>
            <a:ext cx="1400341" cy="1423"/>
          </a:xfrm>
          <a:prstGeom prst="straightConnector1">
            <a:avLst/>
          </a:prstGeom>
          <a:ln w="762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sp>
        <p:nvSpPr>
          <p:cNvPr id="44" name="文本框 66">
            <a:extLst>
              <a:ext uri="{FF2B5EF4-FFF2-40B4-BE49-F238E27FC236}">
                <a16:creationId xmlns:a16="http://schemas.microsoft.com/office/drawing/2014/main" id="{D9646293-4979-DB41-B93D-3082EAE5B1AA}"/>
              </a:ext>
            </a:extLst>
          </p:cNvPr>
          <p:cNvSpPr txBox="1"/>
          <p:nvPr/>
        </p:nvSpPr>
        <p:spPr>
          <a:xfrm>
            <a:off x="233053" y="3566182"/>
            <a:ext cx="4712296" cy="461665"/>
          </a:xfrm>
          <a:prstGeom prst="rect">
            <a:avLst/>
          </a:prstGeom>
          <a:noFill/>
        </p:spPr>
        <p:txBody>
          <a:bodyPr wrap="square" rtlCol="0">
            <a:spAutoFit/>
          </a:bodyPr>
          <a:lstStyle/>
          <a:p>
            <a:pPr algn="ctr"/>
            <a:r>
              <a:rPr lang="en-US" altLang="zh-CN" sz="2400" b="1">
                <a:solidFill>
                  <a:schemeClr val="bg2"/>
                </a:solidFill>
                <a:latin typeface="Times New Roman" panose="02020603050405020304" pitchFamily="18" charset="0"/>
                <a:cs typeface="Times New Roman" panose="02020603050405020304" pitchFamily="18" charset="0"/>
              </a:rPr>
              <a:t>Phase</a:t>
            </a:r>
            <a:endParaRPr lang="zh-CN" altLang="en-US" sz="2400" b="1">
              <a:solidFill>
                <a:schemeClr val="bg2"/>
              </a:solidFill>
              <a:latin typeface="Times New Roman" panose="02020603050405020304" pitchFamily="18" charset="0"/>
              <a:cs typeface="Times New Roman" panose="02020603050405020304" pitchFamily="18" charset="0"/>
            </a:endParaRPr>
          </a:p>
        </p:txBody>
      </p:sp>
      <p:cxnSp>
        <p:nvCxnSpPr>
          <p:cNvPr id="45" name="直接箭头连接符 67">
            <a:extLst>
              <a:ext uri="{FF2B5EF4-FFF2-40B4-BE49-F238E27FC236}">
                <a16:creationId xmlns:a16="http://schemas.microsoft.com/office/drawing/2014/main" id="{E3AD5FE6-6808-174B-AF03-B35AE2FD1FFB}"/>
              </a:ext>
            </a:extLst>
          </p:cNvPr>
          <p:cNvCxnSpPr>
            <a:cxnSpLocks/>
          </p:cNvCxnSpPr>
          <p:nvPr/>
        </p:nvCxnSpPr>
        <p:spPr>
          <a:xfrm flipV="1">
            <a:off x="1896467" y="4101189"/>
            <a:ext cx="1400341" cy="1423"/>
          </a:xfrm>
          <a:prstGeom prst="straightConnector1">
            <a:avLst/>
          </a:prstGeom>
          <a:ln w="762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6" name="组合 3">
            <a:extLst>
              <a:ext uri="{FF2B5EF4-FFF2-40B4-BE49-F238E27FC236}">
                <a16:creationId xmlns:a16="http://schemas.microsoft.com/office/drawing/2014/main" id="{421FE664-1EF0-F047-81CD-92D79B7CB3A6}"/>
              </a:ext>
            </a:extLst>
          </p:cNvPr>
          <p:cNvGrpSpPr/>
          <p:nvPr/>
        </p:nvGrpSpPr>
        <p:grpSpPr>
          <a:xfrm>
            <a:off x="1107373" y="5017355"/>
            <a:ext cx="10577413" cy="478781"/>
            <a:chOff x="1089540" y="4439360"/>
            <a:chExt cx="10577413" cy="478781"/>
          </a:xfrm>
        </p:grpSpPr>
        <p:pic>
          <p:nvPicPr>
            <p:cNvPr id="47" name="图片 2">
              <a:extLst>
                <a:ext uri="{FF2B5EF4-FFF2-40B4-BE49-F238E27FC236}">
                  <a16:creationId xmlns:a16="http://schemas.microsoft.com/office/drawing/2014/main" id="{FBF7C429-C509-064C-B4E1-0DA42198996E}"/>
                </a:ext>
              </a:extLst>
            </p:cNvPr>
            <p:cNvPicPr>
              <a:picLocks noChangeAspect="1"/>
            </p:cNvPicPr>
            <p:nvPr/>
          </p:nvPicPr>
          <p:blipFill>
            <a:blip r:embed="rId9"/>
            <a:stretch>
              <a:fillRect/>
            </a:stretch>
          </p:blipFill>
          <p:spPr>
            <a:xfrm>
              <a:off x="1469606" y="4537108"/>
              <a:ext cx="9777149" cy="381033"/>
            </a:xfrm>
            <a:prstGeom prst="rect">
              <a:avLst/>
            </a:prstGeom>
          </p:spPr>
        </p:pic>
        <p:sp>
          <p:nvSpPr>
            <p:cNvPr id="48" name="文本框 38">
              <a:extLst>
                <a:ext uri="{FF2B5EF4-FFF2-40B4-BE49-F238E27FC236}">
                  <a16:creationId xmlns:a16="http://schemas.microsoft.com/office/drawing/2014/main" id="{0E40534A-AB32-564C-B7FA-BC0917C55467}"/>
                </a:ext>
              </a:extLst>
            </p:cNvPr>
            <p:cNvSpPr txBox="1"/>
            <p:nvPr/>
          </p:nvSpPr>
          <p:spPr>
            <a:xfrm>
              <a:off x="1089540" y="4439360"/>
              <a:ext cx="3126410" cy="369332"/>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Time (ms)</a:t>
              </a:r>
              <a:endParaRPr lang="zh-CN" altLang="en-US" b="1">
                <a:latin typeface="Times New Roman" panose="02020603050405020304" pitchFamily="18" charset="0"/>
                <a:cs typeface="Times New Roman" panose="02020603050405020304" pitchFamily="18" charset="0"/>
              </a:endParaRPr>
            </a:p>
          </p:txBody>
        </p:sp>
        <p:sp>
          <p:nvSpPr>
            <p:cNvPr id="49" name="文本框 39">
              <a:extLst>
                <a:ext uri="{FF2B5EF4-FFF2-40B4-BE49-F238E27FC236}">
                  <a16:creationId xmlns:a16="http://schemas.microsoft.com/office/drawing/2014/main" id="{56D01102-FBD5-4E41-85C0-60E891FF437C}"/>
                </a:ext>
              </a:extLst>
            </p:cNvPr>
            <p:cNvSpPr txBox="1"/>
            <p:nvPr/>
          </p:nvSpPr>
          <p:spPr>
            <a:xfrm>
              <a:off x="4771750" y="4439360"/>
              <a:ext cx="3126410" cy="369332"/>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Time (ms)</a:t>
              </a:r>
              <a:endParaRPr lang="zh-CN" altLang="en-US" b="1">
                <a:latin typeface="Times New Roman" panose="02020603050405020304" pitchFamily="18" charset="0"/>
                <a:cs typeface="Times New Roman" panose="02020603050405020304" pitchFamily="18" charset="0"/>
              </a:endParaRPr>
            </a:p>
          </p:txBody>
        </p:sp>
        <p:sp>
          <p:nvSpPr>
            <p:cNvPr id="50" name="文本框 47">
              <a:extLst>
                <a:ext uri="{FF2B5EF4-FFF2-40B4-BE49-F238E27FC236}">
                  <a16:creationId xmlns:a16="http://schemas.microsoft.com/office/drawing/2014/main" id="{F454F841-5C8E-4043-808E-9B875DB6E4A3}"/>
                </a:ext>
              </a:extLst>
            </p:cNvPr>
            <p:cNvSpPr txBox="1"/>
            <p:nvPr/>
          </p:nvSpPr>
          <p:spPr>
            <a:xfrm>
              <a:off x="8540543" y="4439360"/>
              <a:ext cx="3126410" cy="369332"/>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Time (ms)</a:t>
              </a:r>
              <a:endParaRPr lang="zh-CN" altLang="en-US" b="1">
                <a:latin typeface="Times New Roman" panose="02020603050405020304" pitchFamily="18" charset="0"/>
                <a:cs typeface="Times New Roman" panose="02020603050405020304" pitchFamily="18" charset="0"/>
              </a:endParaRPr>
            </a:p>
          </p:txBody>
        </p:sp>
      </p:grpSp>
      <p:sp>
        <p:nvSpPr>
          <p:cNvPr id="51" name="Title 1">
            <a:extLst>
              <a:ext uri="{FF2B5EF4-FFF2-40B4-BE49-F238E27FC236}">
                <a16:creationId xmlns:a16="http://schemas.microsoft.com/office/drawing/2014/main" id="{4B26D25E-74A4-F14B-A21C-EFA3B0129A33}"/>
              </a:ext>
            </a:extLst>
          </p:cNvPr>
          <p:cNvSpPr txBox="1">
            <a:spLocks/>
          </p:cNvSpPr>
          <p:nvPr/>
        </p:nvSpPr>
        <p:spPr bwMode="auto">
          <a:xfrm>
            <a:off x="1177169" y="5908053"/>
            <a:ext cx="10900950" cy="57231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09585" rtl="0" fontAlgn="base">
              <a:spcBef>
                <a:spcPct val="0"/>
              </a:spcBef>
              <a:spcAft>
                <a:spcPct val="0"/>
              </a:spcAft>
              <a:defRPr sz="5867" b="1" kern="1200">
                <a:solidFill>
                  <a:srgbClr val="6BBD1B"/>
                </a:solidFill>
                <a:latin typeface="Arial"/>
                <a:ea typeface="ＭＳ Ｐゴシック" charset="0"/>
                <a:cs typeface="Arial"/>
              </a:defRPr>
            </a:lvl1pPr>
            <a:lvl2pPr algn="l" defTabSz="609585" rtl="0" fontAlgn="base">
              <a:spcBef>
                <a:spcPct val="0"/>
              </a:spcBef>
              <a:spcAft>
                <a:spcPct val="0"/>
              </a:spcAft>
              <a:defRPr sz="5867" b="1">
                <a:solidFill>
                  <a:srgbClr val="6BBD1B"/>
                </a:solidFill>
                <a:latin typeface="Arial" charset="0"/>
                <a:ea typeface="ＭＳ Ｐゴシック" charset="0"/>
              </a:defRPr>
            </a:lvl2pPr>
            <a:lvl3pPr algn="l" defTabSz="609585" rtl="0" fontAlgn="base">
              <a:spcBef>
                <a:spcPct val="0"/>
              </a:spcBef>
              <a:spcAft>
                <a:spcPct val="0"/>
              </a:spcAft>
              <a:defRPr sz="5867" b="1">
                <a:solidFill>
                  <a:srgbClr val="6BBD1B"/>
                </a:solidFill>
                <a:latin typeface="Arial" charset="0"/>
                <a:ea typeface="ＭＳ Ｐゴシック" charset="0"/>
              </a:defRPr>
            </a:lvl3pPr>
            <a:lvl4pPr algn="l" defTabSz="609585" rtl="0" fontAlgn="base">
              <a:spcBef>
                <a:spcPct val="0"/>
              </a:spcBef>
              <a:spcAft>
                <a:spcPct val="0"/>
              </a:spcAft>
              <a:defRPr sz="5867" b="1">
                <a:solidFill>
                  <a:srgbClr val="6BBD1B"/>
                </a:solidFill>
                <a:latin typeface="Arial" charset="0"/>
                <a:ea typeface="ＭＳ Ｐゴシック" charset="0"/>
              </a:defRPr>
            </a:lvl4pPr>
            <a:lvl5pPr algn="l" defTabSz="609585" rtl="0" fontAlgn="base">
              <a:spcBef>
                <a:spcPct val="0"/>
              </a:spcBef>
              <a:spcAft>
                <a:spcPct val="0"/>
              </a:spcAft>
              <a:defRPr sz="5867" b="1">
                <a:solidFill>
                  <a:srgbClr val="6BBD1B"/>
                </a:solidFill>
                <a:latin typeface="Arial" charset="0"/>
                <a:ea typeface="ＭＳ Ｐゴシック" charset="0"/>
              </a:defRPr>
            </a:lvl5pPr>
            <a:lvl6pPr marL="609585" algn="l" defTabSz="609585" rtl="0" fontAlgn="base">
              <a:spcBef>
                <a:spcPct val="0"/>
              </a:spcBef>
              <a:spcAft>
                <a:spcPct val="0"/>
              </a:spcAft>
              <a:defRPr sz="5867" b="1">
                <a:solidFill>
                  <a:srgbClr val="6BBD1B"/>
                </a:solidFill>
                <a:latin typeface="Arial" charset="0"/>
                <a:ea typeface="ＭＳ Ｐゴシック" charset="0"/>
              </a:defRPr>
            </a:lvl6pPr>
            <a:lvl7pPr marL="1219170" algn="l" defTabSz="609585" rtl="0" fontAlgn="base">
              <a:spcBef>
                <a:spcPct val="0"/>
              </a:spcBef>
              <a:spcAft>
                <a:spcPct val="0"/>
              </a:spcAft>
              <a:defRPr sz="5867" b="1">
                <a:solidFill>
                  <a:srgbClr val="6BBD1B"/>
                </a:solidFill>
                <a:latin typeface="Arial" charset="0"/>
                <a:ea typeface="ＭＳ Ｐゴシック" charset="0"/>
              </a:defRPr>
            </a:lvl7pPr>
            <a:lvl8pPr marL="1828754" algn="l" defTabSz="609585" rtl="0" fontAlgn="base">
              <a:spcBef>
                <a:spcPct val="0"/>
              </a:spcBef>
              <a:spcAft>
                <a:spcPct val="0"/>
              </a:spcAft>
              <a:defRPr sz="5867" b="1">
                <a:solidFill>
                  <a:srgbClr val="6BBD1B"/>
                </a:solidFill>
                <a:latin typeface="Arial" charset="0"/>
                <a:ea typeface="ＭＳ Ｐゴシック" charset="0"/>
              </a:defRPr>
            </a:lvl8pPr>
            <a:lvl9pPr marL="2438339" algn="l" defTabSz="609585" rtl="0" fontAlgn="base">
              <a:spcBef>
                <a:spcPct val="0"/>
              </a:spcBef>
              <a:spcAft>
                <a:spcPct val="0"/>
              </a:spcAft>
              <a:defRPr sz="5867" b="1">
                <a:solidFill>
                  <a:srgbClr val="6BBD1B"/>
                </a:solidFill>
                <a:latin typeface="Arial" charset="0"/>
                <a:ea typeface="ＭＳ Ｐゴシック" charset="0"/>
              </a:defRPr>
            </a:lvl9pPr>
          </a:lstStyle>
          <a:p>
            <a:r>
              <a:rPr lang="en-US" sz="2800" dirty="0">
                <a:solidFill>
                  <a:schemeClr val="tx1"/>
                </a:solidFill>
                <a:latin typeface="Times" pitchFamily="2" charset="0"/>
                <a:cs typeface="Arial" panose="020B0604020202020204" pitchFamily="34" charset="0"/>
              </a:rPr>
              <a:t>Takeaway-1: the spectrogram pattern makes it a unique feature</a:t>
            </a:r>
            <a:endParaRPr lang="en-US" sz="2800" b="0" dirty="0">
              <a:solidFill>
                <a:schemeClr val="tx1"/>
              </a:solidFill>
              <a:latin typeface="Times" pitchFamily="2" charset="0"/>
              <a:cs typeface="Arial" panose="020B0604020202020204" pitchFamily="34" charset="0"/>
            </a:endParaRPr>
          </a:p>
        </p:txBody>
      </p:sp>
    </p:spTree>
    <p:extLst>
      <p:ext uri="{BB962C8B-B14F-4D97-AF65-F5344CB8AC3E}">
        <p14:creationId xmlns:p14="http://schemas.microsoft.com/office/powerpoint/2010/main" val="45918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6" grpId="0" animBg="1"/>
      <p:bldP spid="37" grpId="0" animBg="1"/>
      <p:bldP spid="38" grpId="0" animBg="1"/>
      <p:bldP spid="42" grpId="0"/>
      <p:bldP spid="44"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208902" y="152221"/>
            <a:ext cx="11774196" cy="796965"/>
          </a:xfrm>
        </p:spPr>
        <p:txBody>
          <a:bodyPr>
            <a:noAutofit/>
          </a:bodyPr>
          <a:lstStyle/>
          <a:p>
            <a:pPr algn="ctr"/>
            <a:r>
              <a:rPr lang="en-US" sz="4400" dirty="0">
                <a:solidFill>
                  <a:srgbClr val="1F3A33"/>
                </a:solidFill>
                <a:latin typeface="Century Gothic" panose="020B0502020202020204" pitchFamily="34" charset="0"/>
                <a:cs typeface="Arial" panose="020B0604020202020204" pitchFamily="34" charset="0"/>
              </a:rPr>
              <a:t>Observation-2: 2D Robust Pattern</a:t>
            </a:r>
          </a:p>
        </p:txBody>
      </p:sp>
      <p:sp>
        <p:nvSpPr>
          <p:cNvPr id="17" name="灯片编号占位符 4"/>
          <p:cNvSpPr txBox="1">
            <a:spLocks/>
          </p:cNvSpPr>
          <p:nvPr/>
        </p:nvSpPr>
        <p:spPr>
          <a:xfrm>
            <a:off x="805103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96479929-4D88-6045-AE7C-44A9079DEE6E}"/>
              </a:ext>
            </a:extLst>
          </p:cNvPr>
          <p:cNvPicPr>
            <a:picLocks noChangeAspect="1"/>
          </p:cNvPicPr>
          <p:nvPr/>
        </p:nvPicPr>
        <p:blipFill rotWithShape="1">
          <a:blip r:embed="rId3"/>
          <a:srcRect t="2394" b="50550"/>
          <a:stretch/>
        </p:blipFill>
        <p:spPr>
          <a:xfrm>
            <a:off x="1870268" y="1107013"/>
            <a:ext cx="3963374" cy="2217860"/>
          </a:xfrm>
          <a:prstGeom prst="rect">
            <a:avLst/>
          </a:prstGeom>
        </p:spPr>
      </p:pic>
      <p:pic>
        <p:nvPicPr>
          <p:cNvPr id="26" name="Picture 25">
            <a:extLst>
              <a:ext uri="{FF2B5EF4-FFF2-40B4-BE49-F238E27FC236}">
                <a16:creationId xmlns:a16="http://schemas.microsoft.com/office/drawing/2014/main" id="{6C339300-04E7-9B4D-B288-F70DE9C8AB74}"/>
              </a:ext>
            </a:extLst>
          </p:cNvPr>
          <p:cNvPicPr>
            <a:picLocks noChangeAspect="1"/>
          </p:cNvPicPr>
          <p:nvPr/>
        </p:nvPicPr>
        <p:blipFill rotWithShape="1">
          <a:blip r:embed="rId4"/>
          <a:srcRect t="49548" b="-1"/>
          <a:stretch/>
        </p:blipFill>
        <p:spPr>
          <a:xfrm>
            <a:off x="6989786" y="1039565"/>
            <a:ext cx="3837167" cy="2302191"/>
          </a:xfrm>
          <a:prstGeom prst="rect">
            <a:avLst/>
          </a:prstGeom>
        </p:spPr>
      </p:pic>
      <p:sp>
        <p:nvSpPr>
          <p:cNvPr id="27" name="文本框 91">
            <a:extLst>
              <a:ext uri="{FF2B5EF4-FFF2-40B4-BE49-F238E27FC236}">
                <a16:creationId xmlns:a16="http://schemas.microsoft.com/office/drawing/2014/main" id="{693BA8E9-4DDC-B94C-9317-9BD482A15C29}"/>
              </a:ext>
            </a:extLst>
          </p:cNvPr>
          <p:cNvSpPr txBox="1"/>
          <p:nvPr/>
        </p:nvSpPr>
        <p:spPr>
          <a:xfrm>
            <a:off x="208902" y="1457702"/>
            <a:ext cx="1679285" cy="892552"/>
          </a:xfrm>
          <a:prstGeom prst="rect">
            <a:avLst/>
          </a:prstGeom>
          <a:noFill/>
          <a:ln>
            <a:noFill/>
          </a:ln>
        </p:spPr>
        <p:txBody>
          <a:bodyPr wrap="square" rtlCol="0">
            <a:spAutoFit/>
          </a:bodyPr>
          <a:lstStyle/>
          <a:p>
            <a:r>
              <a:rPr lang="en-US" altLang="zh-CN" sz="2400" b="1">
                <a:latin typeface="Times New Roman" panose="02020603050405020304" pitchFamily="18" charset="0"/>
                <a:cs typeface="Times New Roman" panose="02020603050405020304" pitchFamily="18" charset="0"/>
              </a:rPr>
              <a:t>Standard</a:t>
            </a:r>
            <a:r>
              <a:rPr lang="en-US" altLang="zh-CN" sz="2800">
                <a:latin typeface="Times New Roman" panose="02020603050405020304" pitchFamily="18" charset="0"/>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Dechirp</a:t>
            </a:r>
            <a:endParaRPr lang="zh-CN" altLang="en-US" sz="2400" b="1">
              <a:latin typeface="Times New Roman" panose="02020603050405020304" pitchFamily="18" charset="0"/>
              <a:cs typeface="Times New Roman" panose="02020603050405020304" pitchFamily="18" charset="0"/>
            </a:endParaRPr>
          </a:p>
        </p:txBody>
      </p:sp>
      <p:sp>
        <p:nvSpPr>
          <p:cNvPr id="29" name="文本框 91">
            <a:extLst>
              <a:ext uri="{FF2B5EF4-FFF2-40B4-BE49-F238E27FC236}">
                <a16:creationId xmlns:a16="http://schemas.microsoft.com/office/drawing/2014/main" id="{1A9697F1-9415-8043-BA3C-52628664FC1F}"/>
              </a:ext>
            </a:extLst>
          </p:cNvPr>
          <p:cNvSpPr txBox="1"/>
          <p:nvPr/>
        </p:nvSpPr>
        <p:spPr>
          <a:xfrm>
            <a:off x="329171" y="4058128"/>
            <a:ext cx="1835424" cy="1692771"/>
          </a:xfrm>
          <a:prstGeom prst="rect">
            <a:avLst/>
          </a:prstGeom>
          <a:noFill/>
          <a:ln>
            <a:noFill/>
          </a:ln>
        </p:spPr>
        <p:txBody>
          <a:bodyPr wrap="square" rtlCol="0">
            <a:spAutoFit/>
          </a:bodyPr>
          <a:lstStyle/>
          <a:p>
            <a:r>
              <a:rPr lang="en-US" altLang="zh-CN" sz="2400" b="1">
                <a:latin typeface="Times New Roman" panose="02020603050405020304" pitchFamily="18" charset="0"/>
                <a:cs typeface="Times New Roman" panose="02020603050405020304" pitchFamily="18" charset="0"/>
              </a:rPr>
              <a:t>Neural-enhanced</a:t>
            </a:r>
            <a:r>
              <a:rPr lang="en-US" altLang="zh-CN" sz="2800">
                <a:latin typeface="Times New Roman" panose="02020603050405020304" pitchFamily="18" charset="0"/>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Decoder</a:t>
            </a:r>
          </a:p>
          <a:p>
            <a:endParaRPr lang="zh-CN" altLang="en-US" sz="2800">
              <a:latin typeface="Times New Roman" panose="02020603050405020304" pitchFamily="18" charset="0"/>
              <a:cs typeface="Times New Roman" panose="02020603050405020304" pitchFamily="18" charset="0"/>
            </a:endParaRPr>
          </a:p>
        </p:txBody>
      </p:sp>
      <p:sp>
        <p:nvSpPr>
          <p:cNvPr id="34" name="文本框 63">
            <a:extLst>
              <a:ext uri="{FF2B5EF4-FFF2-40B4-BE49-F238E27FC236}">
                <a16:creationId xmlns:a16="http://schemas.microsoft.com/office/drawing/2014/main" id="{98B86CF9-3358-B146-A9EA-B1E04CA1610F}"/>
              </a:ext>
            </a:extLst>
          </p:cNvPr>
          <p:cNvSpPr txBox="1"/>
          <p:nvPr/>
        </p:nvSpPr>
        <p:spPr>
          <a:xfrm>
            <a:off x="55670" y="2888592"/>
            <a:ext cx="1814597" cy="646331"/>
          </a:xfrm>
          <a:prstGeom prst="rect">
            <a:avLst/>
          </a:prstGeom>
          <a:noFill/>
        </p:spPr>
        <p:txBody>
          <a:bodyPr wrap="square" rtlCol="0">
            <a:spAutoFit/>
          </a:bodyPr>
          <a:lstStyle/>
          <a:p>
            <a:pPr algn="ctr"/>
            <a:r>
              <a:rPr lang="en-US" altLang="zh-CN" sz="3600" b="1">
                <a:latin typeface="Times New Roman" panose="02020603050405020304" pitchFamily="18" charset="0"/>
                <a:cs typeface="Times New Roman" panose="02020603050405020304" pitchFamily="18" charset="0"/>
              </a:rPr>
              <a:t>vs.</a:t>
            </a:r>
            <a:endParaRPr lang="zh-CN" altLang="en-US" sz="3600" b="1">
              <a:latin typeface="Times New Roman" panose="02020603050405020304" pitchFamily="18" charset="0"/>
              <a:cs typeface="Times New Roman" panose="02020603050405020304" pitchFamily="18" charset="0"/>
            </a:endParaRPr>
          </a:p>
        </p:txBody>
      </p:sp>
      <p:pic>
        <p:nvPicPr>
          <p:cNvPr id="13" name="图片 4" descr="图表&#10;&#10;描述已自动生成">
            <a:extLst>
              <a:ext uri="{FF2B5EF4-FFF2-40B4-BE49-F238E27FC236}">
                <a16:creationId xmlns:a16="http://schemas.microsoft.com/office/drawing/2014/main" id="{F2BDCF3E-BDC7-034B-95D0-9018C7E13AF0}"/>
              </a:ext>
            </a:extLst>
          </p:cNvPr>
          <p:cNvPicPr>
            <a:picLocks noChangeAspect="1"/>
          </p:cNvPicPr>
          <p:nvPr/>
        </p:nvPicPr>
        <p:blipFill rotWithShape="1">
          <a:blip r:embed="rId5">
            <a:extLst>
              <a:ext uri="{28A0092B-C50C-407E-A947-70E740481C1C}">
                <a14:useLocalDpi xmlns:a14="http://schemas.microsoft.com/office/drawing/2010/main" val="0"/>
              </a:ext>
            </a:extLst>
          </a:blip>
          <a:srcRect r="7790"/>
          <a:stretch/>
        </p:blipFill>
        <p:spPr>
          <a:xfrm>
            <a:off x="6915674" y="3405031"/>
            <a:ext cx="4111388" cy="2508048"/>
          </a:xfrm>
          <a:prstGeom prst="rect">
            <a:avLst/>
          </a:prstGeom>
        </p:spPr>
      </p:pic>
      <p:pic>
        <p:nvPicPr>
          <p:cNvPr id="14" name="图片 2" descr="图片包含 图示&#10;&#10;描述已自动生成">
            <a:extLst>
              <a:ext uri="{FF2B5EF4-FFF2-40B4-BE49-F238E27FC236}">
                <a16:creationId xmlns:a16="http://schemas.microsoft.com/office/drawing/2014/main" id="{14209F72-7AD1-AA46-ABE8-83FA8C61ED6D}"/>
              </a:ext>
            </a:extLst>
          </p:cNvPr>
          <p:cNvPicPr>
            <a:picLocks noChangeAspect="1"/>
          </p:cNvPicPr>
          <p:nvPr/>
        </p:nvPicPr>
        <p:blipFill rotWithShape="1">
          <a:blip r:embed="rId6">
            <a:extLst>
              <a:ext uri="{28A0092B-C50C-407E-A947-70E740481C1C}">
                <a14:useLocalDpi xmlns:a14="http://schemas.microsoft.com/office/drawing/2010/main" val="0"/>
              </a:ext>
            </a:extLst>
          </a:blip>
          <a:srcRect r="8085"/>
          <a:stretch/>
        </p:blipFill>
        <p:spPr>
          <a:xfrm>
            <a:off x="1870267" y="3405031"/>
            <a:ext cx="4098273" cy="2508048"/>
          </a:xfrm>
          <a:prstGeom prst="rect">
            <a:avLst/>
          </a:prstGeom>
        </p:spPr>
      </p:pic>
      <p:sp>
        <p:nvSpPr>
          <p:cNvPr id="19" name="CustomShape 54">
            <a:extLst>
              <a:ext uri="{FF2B5EF4-FFF2-40B4-BE49-F238E27FC236}">
                <a16:creationId xmlns:a16="http://schemas.microsoft.com/office/drawing/2014/main" id="{99ACC127-E5A1-674B-B1F4-4402228772DA}"/>
              </a:ext>
            </a:extLst>
          </p:cNvPr>
          <p:cNvSpPr/>
          <p:nvPr/>
        </p:nvSpPr>
        <p:spPr>
          <a:xfrm>
            <a:off x="7639166" y="3650985"/>
            <a:ext cx="211666" cy="21166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p:style>
      </p:sp>
      <p:sp>
        <p:nvSpPr>
          <p:cNvPr id="20" name="CustomShape 54">
            <a:extLst>
              <a:ext uri="{FF2B5EF4-FFF2-40B4-BE49-F238E27FC236}">
                <a16:creationId xmlns:a16="http://schemas.microsoft.com/office/drawing/2014/main" id="{1788CDE4-E4B6-4D47-A3CB-40B820B648EB}"/>
              </a:ext>
            </a:extLst>
          </p:cNvPr>
          <p:cNvSpPr/>
          <p:nvPr/>
        </p:nvSpPr>
        <p:spPr>
          <a:xfrm>
            <a:off x="7077153" y="3782026"/>
            <a:ext cx="211666" cy="21166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p:style>
      </p:sp>
      <p:sp>
        <p:nvSpPr>
          <p:cNvPr id="22" name="CustomShape 54">
            <a:extLst>
              <a:ext uri="{FF2B5EF4-FFF2-40B4-BE49-F238E27FC236}">
                <a16:creationId xmlns:a16="http://schemas.microsoft.com/office/drawing/2014/main" id="{3F4E6D27-ED98-5A43-ABF8-BC01FFBB6440}"/>
              </a:ext>
            </a:extLst>
          </p:cNvPr>
          <p:cNvSpPr/>
          <p:nvPr/>
        </p:nvSpPr>
        <p:spPr>
          <a:xfrm>
            <a:off x="10356100" y="4536903"/>
            <a:ext cx="258521" cy="25852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p:style>
      </p:sp>
      <p:sp>
        <p:nvSpPr>
          <p:cNvPr id="23" name="CustomShape 54">
            <a:extLst>
              <a:ext uri="{FF2B5EF4-FFF2-40B4-BE49-F238E27FC236}">
                <a16:creationId xmlns:a16="http://schemas.microsoft.com/office/drawing/2014/main" id="{0D8B15F0-630D-9F4C-A3B6-1F2F7A19771B}"/>
              </a:ext>
            </a:extLst>
          </p:cNvPr>
          <p:cNvSpPr/>
          <p:nvPr/>
        </p:nvSpPr>
        <p:spPr>
          <a:xfrm>
            <a:off x="9643770" y="4795665"/>
            <a:ext cx="258521" cy="25852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p:style>
      </p:sp>
      <p:sp>
        <p:nvSpPr>
          <p:cNvPr id="24" name="CustomShape 54">
            <a:extLst>
              <a:ext uri="{FF2B5EF4-FFF2-40B4-BE49-F238E27FC236}">
                <a16:creationId xmlns:a16="http://schemas.microsoft.com/office/drawing/2014/main" id="{DA25B2C7-AB87-F245-904C-9445810DE2FE}"/>
              </a:ext>
            </a:extLst>
          </p:cNvPr>
          <p:cNvSpPr/>
          <p:nvPr/>
        </p:nvSpPr>
        <p:spPr>
          <a:xfrm>
            <a:off x="8201179" y="3993692"/>
            <a:ext cx="258521" cy="25852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p:style>
      </p:sp>
      <p:sp>
        <p:nvSpPr>
          <p:cNvPr id="28" name="CustomShape 54">
            <a:extLst>
              <a:ext uri="{FF2B5EF4-FFF2-40B4-BE49-F238E27FC236}">
                <a16:creationId xmlns:a16="http://schemas.microsoft.com/office/drawing/2014/main" id="{DA268D54-B2C3-6B42-999A-E7EC10CC7A4E}"/>
              </a:ext>
            </a:extLst>
          </p:cNvPr>
          <p:cNvSpPr/>
          <p:nvPr/>
        </p:nvSpPr>
        <p:spPr>
          <a:xfrm>
            <a:off x="7688594" y="4124733"/>
            <a:ext cx="258521" cy="25852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p:style>
      </p:sp>
      <p:sp>
        <p:nvSpPr>
          <p:cNvPr id="30" name="CustomShape 54">
            <a:extLst>
              <a:ext uri="{FF2B5EF4-FFF2-40B4-BE49-F238E27FC236}">
                <a16:creationId xmlns:a16="http://schemas.microsoft.com/office/drawing/2014/main" id="{F6ED4393-2278-2645-B37C-0AF8372BD670}"/>
              </a:ext>
            </a:extLst>
          </p:cNvPr>
          <p:cNvSpPr/>
          <p:nvPr/>
        </p:nvSpPr>
        <p:spPr>
          <a:xfrm>
            <a:off x="9871657" y="4622739"/>
            <a:ext cx="258521" cy="25852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p:style>
      </p:sp>
      <p:sp>
        <p:nvSpPr>
          <p:cNvPr id="18" name="Title 1">
            <a:extLst>
              <a:ext uri="{FF2B5EF4-FFF2-40B4-BE49-F238E27FC236}">
                <a16:creationId xmlns:a16="http://schemas.microsoft.com/office/drawing/2014/main" id="{FB86240B-B6CA-7248-8DDA-41409EDE059F}"/>
              </a:ext>
            </a:extLst>
          </p:cNvPr>
          <p:cNvSpPr txBox="1">
            <a:spLocks/>
          </p:cNvSpPr>
          <p:nvPr/>
        </p:nvSpPr>
        <p:spPr bwMode="auto">
          <a:xfrm>
            <a:off x="414670" y="5929319"/>
            <a:ext cx="11412242" cy="57231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09585" rtl="0" fontAlgn="base">
              <a:spcBef>
                <a:spcPct val="0"/>
              </a:spcBef>
              <a:spcAft>
                <a:spcPct val="0"/>
              </a:spcAft>
              <a:defRPr sz="5867" b="1" kern="1200">
                <a:solidFill>
                  <a:srgbClr val="6BBD1B"/>
                </a:solidFill>
                <a:latin typeface="Arial"/>
                <a:ea typeface="ＭＳ Ｐゴシック" charset="0"/>
                <a:cs typeface="Arial"/>
              </a:defRPr>
            </a:lvl1pPr>
            <a:lvl2pPr algn="l" defTabSz="609585" rtl="0" fontAlgn="base">
              <a:spcBef>
                <a:spcPct val="0"/>
              </a:spcBef>
              <a:spcAft>
                <a:spcPct val="0"/>
              </a:spcAft>
              <a:defRPr sz="5867" b="1">
                <a:solidFill>
                  <a:srgbClr val="6BBD1B"/>
                </a:solidFill>
                <a:latin typeface="Arial" charset="0"/>
                <a:ea typeface="ＭＳ Ｐゴシック" charset="0"/>
              </a:defRPr>
            </a:lvl2pPr>
            <a:lvl3pPr algn="l" defTabSz="609585" rtl="0" fontAlgn="base">
              <a:spcBef>
                <a:spcPct val="0"/>
              </a:spcBef>
              <a:spcAft>
                <a:spcPct val="0"/>
              </a:spcAft>
              <a:defRPr sz="5867" b="1">
                <a:solidFill>
                  <a:srgbClr val="6BBD1B"/>
                </a:solidFill>
                <a:latin typeface="Arial" charset="0"/>
                <a:ea typeface="ＭＳ Ｐゴシック" charset="0"/>
              </a:defRPr>
            </a:lvl3pPr>
            <a:lvl4pPr algn="l" defTabSz="609585" rtl="0" fontAlgn="base">
              <a:spcBef>
                <a:spcPct val="0"/>
              </a:spcBef>
              <a:spcAft>
                <a:spcPct val="0"/>
              </a:spcAft>
              <a:defRPr sz="5867" b="1">
                <a:solidFill>
                  <a:srgbClr val="6BBD1B"/>
                </a:solidFill>
                <a:latin typeface="Arial" charset="0"/>
                <a:ea typeface="ＭＳ Ｐゴシック" charset="0"/>
              </a:defRPr>
            </a:lvl4pPr>
            <a:lvl5pPr algn="l" defTabSz="609585" rtl="0" fontAlgn="base">
              <a:spcBef>
                <a:spcPct val="0"/>
              </a:spcBef>
              <a:spcAft>
                <a:spcPct val="0"/>
              </a:spcAft>
              <a:defRPr sz="5867" b="1">
                <a:solidFill>
                  <a:srgbClr val="6BBD1B"/>
                </a:solidFill>
                <a:latin typeface="Arial" charset="0"/>
                <a:ea typeface="ＭＳ Ｐゴシック" charset="0"/>
              </a:defRPr>
            </a:lvl5pPr>
            <a:lvl6pPr marL="609585" algn="l" defTabSz="609585" rtl="0" fontAlgn="base">
              <a:spcBef>
                <a:spcPct val="0"/>
              </a:spcBef>
              <a:spcAft>
                <a:spcPct val="0"/>
              </a:spcAft>
              <a:defRPr sz="5867" b="1">
                <a:solidFill>
                  <a:srgbClr val="6BBD1B"/>
                </a:solidFill>
                <a:latin typeface="Arial" charset="0"/>
                <a:ea typeface="ＭＳ Ｐゴシック" charset="0"/>
              </a:defRPr>
            </a:lvl6pPr>
            <a:lvl7pPr marL="1219170" algn="l" defTabSz="609585" rtl="0" fontAlgn="base">
              <a:spcBef>
                <a:spcPct val="0"/>
              </a:spcBef>
              <a:spcAft>
                <a:spcPct val="0"/>
              </a:spcAft>
              <a:defRPr sz="5867" b="1">
                <a:solidFill>
                  <a:srgbClr val="6BBD1B"/>
                </a:solidFill>
                <a:latin typeface="Arial" charset="0"/>
                <a:ea typeface="ＭＳ Ｐゴシック" charset="0"/>
              </a:defRPr>
            </a:lvl7pPr>
            <a:lvl8pPr marL="1828754" algn="l" defTabSz="609585" rtl="0" fontAlgn="base">
              <a:spcBef>
                <a:spcPct val="0"/>
              </a:spcBef>
              <a:spcAft>
                <a:spcPct val="0"/>
              </a:spcAft>
              <a:defRPr sz="5867" b="1">
                <a:solidFill>
                  <a:srgbClr val="6BBD1B"/>
                </a:solidFill>
                <a:latin typeface="Arial" charset="0"/>
                <a:ea typeface="ＭＳ Ｐゴシック" charset="0"/>
              </a:defRPr>
            </a:lvl8pPr>
            <a:lvl9pPr marL="2438339" algn="l" defTabSz="609585" rtl="0" fontAlgn="base">
              <a:spcBef>
                <a:spcPct val="0"/>
              </a:spcBef>
              <a:spcAft>
                <a:spcPct val="0"/>
              </a:spcAft>
              <a:defRPr sz="5867" b="1">
                <a:solidFill>
                  <a:srgbClr val="6BBD1B"/>
                </a:solidFill>
                <a:latin typeface="Arial" charset="0"/>
                <a:ea typeface="ＭＳ Ｐゴシック" charset="0"/>
              </a:defRPr>
            </a:lvl9pPr>
          </a:lstStyle>
          <a:p>
            <a:r>
              <a:rPr lang="en-US" sz="2800" dirty="0">
                <a:solidFill>
                  <a:schemeClr val="tx1"/>
                </a:solidFill>
                <a:latin typeface="Times" pitchFamily="2" charset="0"/>
                <a:cs typeface="Arial" panose="020B0604020202020204" pitchFamily="34" charset="0"/>
              </a:rPr>
              <a:t>Takeaway-2: NELoRa can still recognize it even with partial energy peaks</a:t>
            </a:r>
            <a:endParaRPr lang="en-US" sz="2800" b="0" dirty="0">
              <a:solidFill>
                <a:schemeClr val="tx1"/>
              </a:solidFill>
              <a:latin typeface="Times" pitchFamily="2" charset="0"/>
              <a:cs typeface="Arial" panose="020B0604020202020204" pitchFamily="34" charset="0"/>
            </a:endParaRPr>
          </a:p>
        </p:txBody>
      </p:sp>
    </p:spTree>
    <p:extLst>
      <p:ext uri="{BB962C8B-B14F-4D97-AF65-F5344CB8AC3E}">
        <p14:creationId xmlns:p14="http://schemas.microsoft.com/office/powerpoint/2010/main" val="325846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208902" y="202884"/>
            <a:ext cx="11774196" cy="796965"/>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Observation-3: Finite Feature Space</a:t>
            </a:r>
          </a:p>
        </p:txBody>
      </p:sp>
      <p:sp>
        <p:nvSpPr>
          <p:cNvPr id="17" name="灯片编号占位符 4"/>
          <p:cNvSpPr txBox="1">
            <a:spLocks/>
          </p:cNvSpPr>
          <p:nvPr/>
        </p:nvSpPr>
        <p:spPr>
          <a:xfrm>
            <a:off x="805103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387C9DB-C5F2-3340-98F3-8692B09BE0D4}"/>
              </a:ext>
            </a:extLst>
          </p:cNvPr>
          <p:cNvPicPr>
            <a:picLocks noChangeAspect="1"/>
          </p:cNvPicPr>
          <p:nvPr/>
        </p:nvPicPr>
        <p:blipFill>
          <a:blip r:embed="rId3"/>
          <a:stretch>
            <a:fillRect/>
          </a:stretch>
        </p:blipFill>
        <p:spPr>
          <a:xfrm>
            <a:off x="208902" y="2005332"/>
            <a:ext cx="4788745" cy="2755948"/>
          </a:xfrm>
          <a:prstGeom prst="rect">
            <a:avLst/>
          </a:prstGeom>
        </p:spPr>
      </p:pic>
      <p:pic>
        <p:nvPicPr>
          <p:cNvPr id="16" name="图片 18">
            <a:extLst>
              <a:ext uri="{FF2B5EF4-FFF2-40B4-BE49-F238E27FC236}">
                <a16:creationId xmlns:a16="http://schemas.microsoft.com/office/drawing/2014/main" id="{BAF2A4CA-D8C5-854D-9374-73E197AF0E14}"/>
              </a:ext>
            </a:extLst>
          </p:cNvPr>
          <p:cNvPicPr>
            <a:picLocks noChangeAspect="1"/>
          </p:cNvPicPr>
          <p:nvPr/>
        </p:nvPicPr>
        <p:blipFill rotWithShape="1">
          <a:blip r:embed="rId4"/>
          <a:srcRect l="1272" t="23239" r="92915" b="33705"/>
          <a:stretch/>
        </p:blipFill>
        <p:spPr>
          <a:xfrm>
            <a:off x="8557753" y="3987914"/>
            <a:ext cx="217170" cy="944880"/>
          </a:xfrm>
          <a:prstGeom prst="rect">
            <a:avLst/>
          </a:prstGeom>
        </p:spPr>
      </p:pic>
      <p:grpSp>
        <p:nvGrpSpPr>
          <p:cNvPr id="2" name="Group 1">
            <a:extLst>
              <a:ext uri="{FF2B5EF4-FFF2-40B4-BE49-F238E27FC236}">
                <a16:creationId xmlns:a16="http://schemas.microsoft.com/office/drawing/2014/main" id="{BD186084-CCF4-5A4F-80AE-93646FD4E64C}"/>
              </a:ext>
            </a:extLst>
          </p:cNvPr>
          <p:cNvGrpSpPr/>
          <p:nvPr/>
        </p:nvGrpSpPr>
        <p:grpSpPr>
          <a:xfrm>
            <a:off x="6728618" y="1108130"/>
            <a:ext cx="3514164" cy="2320870"/>
            <a:chOff x="6728618" y="1108130"/>
            <a:chExt cx="3514164" cy="2320870"/>
          </a:xfrm>
        </p:grpSpPr>
        <p:pic>
          <p:nvPicPr>
            <p:cNvPr id="13" name="图片 4">
              <a:extLst>
                <a:ext uri="{FF2B5EF4-FFF2-40B4-BE49-F238E27FC236}">
                  <a16:creationId xmlns:a16="http://schemas.microsoft.com/office/drawing/2014/main" id="{53E22EE6-30FF-F74D-9F21-10D349A19B2E}"/>
                </a:ext>
              </a:extLst>
            </p:cNvPr>
            <p:cNvPicPr>
              <a:picLocks noChangeAspect="1"/>
            </p:cNvPicPr>
            <p:nvPr/>
          </p:nvPicPr>
          <p:blipFill rotWithShape="1">
            <a:blip r:embed="rId4"/>
            <a:srcRect t="4951" r="5921" b="1"/>
            <a:stretch/>
          </p:blipFill>
          <p:spPr>
            <a:xfrm>
              <a:off x="6728618" y="1108130"/>
              <a:ext cx="3514164" cy="2085919"/>
            </a:xfrm>
            <a:prstGeom prst="rect">
              <a:avLst/>
            </a:prstGeom>
          </p:spPr>
        </p:pic>
        <p:sp>
          <p:nvSpPr>
            <p:cNvPr id="18" name="文本框 63">
              <a:extLst>
                <a:ext uri="{FF2B5EF4-FFF2-40B4-BE49-F238E27FC236}">
                  <a16:creationId xmlns:a16="http://schemas.microsoft.com/office/drawing/2014/main" id="{528EC048-E105-D947-ADF8-9C8C56F162B6}"/>
                </a:ext>
              </a:extLst>
            </p:cNvPr>
            <p:cNvSpPr txBox="1"/>
            <p:nvPr/>
          </p:nvSpPr>
          <p:spPr>
            <a:xfrm>
              <a:off x="7417294" y="3028890"/>
              <a:ext cx="2374570" cy="400110"/>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(a) Across Period</a:t>
              </a:r>
              <a:endParaRPr lang="zh-CN" altLang="en-US" sz="2000" b="1">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166D40B6-A68B-7044-8510-B633FA0FC429}"/>
              </a:ext>
            </a:extLst>
          </p:cNvPr>
          <p:cNvGrpSpPr/>
          <p:nvPr/>
        </p:nvGrpSpPr>
        <p:grpSpPr>
          <a:xfrm>
            <a:off x="5172138" y="3475704"/>
            <a:ext cx="3514164" cy="2429511"/>
            <a:chOff x="5172138" y="3475704"/>
            <a:chExt cx="3514164" cy="2429511"/>
          </a:xfrm>
        </p:grpSpPr>
        <p:pic>
          <p:nvPicPr>
            <p:cNvPr id="10" name="图片 6">
              <a:extLst>
                <a:ext uri="{FF2B5EF4-FFF2-40B4-BE49-F238E27FC236}">
                  <a16:creationId xmlns:a16="http://schemas.microsoft.com/office/drawing/2014/main" id="{05423565-A10B-6E41-BFBE-0C15467F5F98}"/>
                </a:ext>
              </a:extLst>
            </p:cNvPr>
            <p:cNvPicPr>
              <a:picLocks noChangeAspect="1"/>
            </p:cNvPicPr>
            <p:nvPr/>
          </p:nvPicPr>
          <p:blipFill rotWithShape="1">
            <a:blip r:embed="rId5"/>
            <a:srcRect r="5921"/>
            <a:stretch/>
          </p:blipFill>
          <p:spPr>
            <a:xfrm>
              <a:off x="5172138" y="3475704"/>
              <a:ext cx="3514164" cy="2194560"/>
            </a:xfrm>
            <a:prstGeom prst="rect">
              <a:avLst/>
            </a:prstGeom>
          </p:spPr>
        </p:pic>
        <p:sp>
          <p:nvSpPr>
            <p:cNvPr id="19" name="文本框 64">
              <a:extLst>
                <a:ext uri="{FF2B5EF4-FFF2-40B4-BE49-F238E27FC236}">
                  <a16:creationId xmlns:a16="http://schemas.microsoft.com/office/drawing/2014/main" id="{6D1D3A07-A0ED-4347-A957-25A68FBE8D9C}"/>
                </a:ext>
              </a:extLst>
            </p:cNvPr>
            <p:cNvSpPr txBox="1"/>
            <p:nvPr/>
          </p:nvSpPr>
          <p:spPr>
            <a:xfrm>
              <a:off x="5861626" y="5505105"/>
              <a:ext cx="2584367" cy="400110"/>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(b) Across Node</a:t>
              </a:r>
              <a:endParaRPr lang="zh-CN" altLang="en-US" sz="2000" b="1">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C12112B2-C0C8-A740-8813-C0B4654F03FC}"/>
              </a:ext>
            </a:extLst>
          </p:cNvPr>
          <p:cNvGrpSpPr/>
          <p:nvPr/>
        </p:nvGrpSpPr>
        <p:grpSpPr>
          <a:xfrm>
            <a:off x="8433029" y="3475704"/>
            <a:ext cx="3514164" cy="2429511"/>
            <a:chOff x="8433029" y="3475704"/>
            <a:chExt cx="3514164" cy="2429511"/>
          </a:xfrm>
        </p:grpSpPr>
        <p:pic>
          <p:nvPicPr>
            <p:cNvPr id="9" name="图片 5">
              <a:extLst>
                <a:ext uri="{FF2B5EF4-FFF2-40B4-BE49-F238E27FC236}">
                  <a16:creationId xmlns:a16="http://schemas.microsoft.com/office/drawing/2014/main" id="{05B52B43-8E10-BD46-9B01-62875C604420}"/>
                </a:ext>
              </a:extLst>
            </p:cNvPr>
            <p:cNvPicPr>
              <a:picLocks noChangeAspect="1"/>
            </p:cNvPicPr>
            <p:nvPr/>
          </p:nvPicPr>
          <p:blipFill rotWithShape="1">
            <a:blip r:embed="rId6"/>
            <a:srcRect r="5921"/>
            <a:stretch/>
          </p:blipFill>
          <p:spPr>
            <a:xfrm>
              <a:off x="8433029" y="3475704"/>
              <a:ext cx="3514164" cy="2194560"/>
            </a:xfrm>
            <a:prstGeom prst="rect">
              <a:avLst/>
            </a:prstGeom>
          </p:spPr>
        </p:pic>
        <p:sp>
          <p:nvSpPr>
            <p:cNvPr id="20" name="文本框 65">
              <a:extLst>
                <a:ext uri="{FF2B5EF4-FFF2-40B4-BE49-F238E27FC236}">
                  <a16:creationId xmlns:a16="http://schemas.microsoft.com/office/drawing/2014/main" id="{12CAF750-0D1B-A447-A230-77622DA277B8}"/>
                </a:ext>
              </a:extLst>
            </p:cNvPr>
            <p:cNvSpPr txBox="1"/>
            <p:nvPr/>
          </p:nvSpPr>
          <p:spPr>
            <a:xfrm>
              <a:off x="8803664" y="5505105"/>
              <a:ext cx="3142190" cy="400110"/>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(c) Across Environment</a:t>
              </a:r>
              <a:endParaRPr lang="zh-CN" altLang="en-US" sz="2000" b="1">
                <a:latin typeface="Times New Roman" panose="02020603050405020304" pitchFamily="18" charset="0"/>
                <a:cs typeface="Times New Roman" panose="02020603050405020304" pitchFamily="18" charset="0"/>
              </a:endParaRPr>
            </a:p>
          </p:txBody>
        </p:sp>
      </p:grpSp>
      <p:sp>
        <p:nvSpPr>
          <p:cNvPr id="21" name="CustomShape 54">
            <a:extLst>
              <a:ext uri="{FF2B5EF4-FFF2-40B4-BE49-F238E27FC236}">
                <a16:creationId xmlns:a16="http://schemas.microsoft.com/office/drawing/2014/main" id="{39CBFE82-9089-0B48-88EA-877689E42D27}"/>
              </a:ext>
            </a:extLst>
          </p:cNvPr>
          <p:cNvSpPr/>
          <p:nvPr/>
        </p:nvSpPr>
        <p:spPr>
          <a:xfrm>
            <a:off x="7976852" y="2320371"/>
            <a:ext cx="292736" cy="292736"/>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p:style>
      </p:sp>
      <p:sp>
        <p:nvSpPr>
          <p:cNvPr id="22" name="CustomShape 54">
            <a:extLst>
              <a:ext uri="{FF2B5EF4-FFF2-40B4-BE49-F238E27FC236}">
                <a16:creationId xmlns:a16="http://schemas.microsoft.com/office/drawing/2014/main" id="{59647C76-EEA6-1B41-95CD-A04E3FCEB874}"/>
              </a:ext>
            </a:extLst>
          </p:cNvPr>
          <p:cNvSpPr/>
          <p:nvPr/>
        </p:nvSpPr>
        <p:spPr>
          <a:xfrm>
            <a:off x="6549120" y="4761026"/>
            <a:ext cx="292736" cy="292736"/>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p:style>
      </p:sp>
      <p:sp>
        <p:nvSpPr>
          <p:cNvPr id="23" name="CustomShape 54">
            <a:extLst>
              <a:ext uri="{FF2B5EF4-FFF2-40B4-BE49-F238E27FC236}">
                <a16:creationId xmlns:a16="http://schemas.microsoft.com/office/drawing/2014/main" id="{1EA89264-076D-0141-8899-FFE9583D335F}"/>
              </a:ext>
            </a:extLst>
          </p:cNvPr>
          <p:cNvSpPr/>
          <p:nvPr/>
        </p:nvSpPr>
        <p:spPr>
          <a:xfrm>
            <a:off x="10505894" y="3790746"/>
            <a:ext cx="292736" cy="292736"/>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p:style>
      </p:sp>
      <p:sp>
        <p:nvSpPr>
          <p:cNvPr id="24" name="CustomShape 54">
            <a:extLst>
              <a:ext uri="{FF2B5EF4-FFF2-40B4-BE49-F238E27FC236}">
                <a16:creationId xmlns:a16="http://schemas.microsoft.com/office/drawing/2014/main" id="{145679D9-43A9-8142-A324-7A1C037CDE83}"/>
              </a:ext>
            </a:extLst>
          </p:cNvPr>
          <p:cNvSpPr/>
          <p:nvPr/>
        </p:nvSpPr>
        <p:spPr>
          <a:xfrm>
            <a:off x="8686302" y="1460899"/>
            <a:ext cx="292736" cy="292736"/>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p:style>
      </p:sp>
      <p:sp>
        <p:nvSpPr>
          <p:cNvPr id="25" name="CustomShape 54">
            <a:extLst>
              <a:ext uri="{FF2B5EF4-FFF2-40B4-BE49-F238E27FC236}">
                <a16:creationId xmlns:a16="http://schemas.microsoft.com/office/drawing/2014/main" id="{2DF06AEA-DFC7-B247-9330-998764723D0D}"/>
              </a:ext>
            </a:extLst>
          </p:cNvPr>
          <p:cNvSpPr/>
          <p:nvPr/>
        </p:nvSpPr>
        <p:spPr>
          <a:xfrm>
            <a:off x="7466485" y="3763437"/>
            <a:ext cx="292736" cy="292736"/>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p:style>
      </p:sp>
      <p:sp>
        <p:nvSpPr>
          <p:cNvPr id="26" name="CustomShape 54">
            <a:extLst>
              <a:ext uri="{FF2B5EF4-FFF2-40B4-BE49-F238E27FC236}">
                <a16:creationId xmlns:a16="http://schemas.microsoft.com/office/drawing/2014/main" id="{6C14AA13-373F-EF4C-A8F9-70644B537611}"/>
              </a:ext>
            </a:extLst>
          </p:cNvPr>
          <p:cNvSpPr/>
          <p:nvPr/>
        </p:nvSpPr>
        <p:spPr>
          <a:xfrm>
            <a:off x="9590262" y="4216083"/>
            <a:ext cx="292736" cy="292736"/>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p:style>
      </p:sp>
      <p:sp>
        <p:nvSpPr>
          <p:cNvPr id="6" name="文本框 91">
            <a:extLst>
              <a:ext uri="{FF2B5EF4-FFF2-40B4-BE49-F238E27FC236}">
                <a16:creationId xmlns:a16="http://schemas.microsoft.com/office/drawing/2014/main" id="{EFB3CE4D-E8BD-4CDA-91E1-2BBFED334658}"/>
              </a:ext>
            </a:extLst>
          </p:cNvPr>
          <p:cNvSpPr txBox="1"/>
          <p:nvPr/>
        </p:nvSpPr>
        <p:spPr>
          <a:xfrm>
            <a:off x="849125" y="5053210"/>
            <a:ext cx="3637329" cy="461665"/>
          </a:xfrm>
          <a:prstGeom prst="rect">
            <a:avLst/>
          </a:prstGeom>
          <a:noFill/>
          <a:ln>
            <a:noFill/>
          </a:ln>
        </p:spPr>
        <p:txBody>
          <a:bodyPr wrap="square" lIns="91440" tIns="45720" rIns="91440" bIns="45720" rtlCol="0" anchor="t">
            <a:spAutoFit/>
          </a:bodyPr>
          <a:lstStyle/>
          <a:p>
            <a:r>
              <a:rPr lang="en-US" altLang="zh-CN" sz="2400" b="1">
                <a:latin typeface="Times New Roman"/>
                <a:ea typeface="宋体"/>
                <a:cs typeface="Times New Roman"/>
              </a:rPr>
              <a:t>SF=7: 128 Different Codes</a:t>
            </a:r>
            <a:endParaRPr lang="en-US" altLang="zh-CN"/>
          </a:p>
        </p:txBody>
      </p:sp>
      <p:sp>
        <p:nvSpPr>
          <p:cNvPr id="27" name="Title 1">
            <a:extLst>
              <a:ext uri="{FF2B5EF4-FFF2-40B4-BE49-F238E27FC236}">
                <a16:creationId xmlns:a16="http://schemas.microsoft.com/office/drawing/2014/main" id="{0FF4BDC2-72F0-EE4C-BE30-2C65D0F8391D}"/>
              </a:ext>
            </a:extLst>
          </p:cNvPr>
          <p:cNvSpPr txBox="1">
            <a:spLocks/>
          </p:cNvSpPr>
          <p:nvPr/>
        </p:nvSpPr>
        <p:spPr bwMode="auto">
          <a:xfrm>
            <a:off x="925962" y="5908053"/>
            <a:ext cx="10900950" cy="57231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09585" rtl="0" fontAlgn="base">
              <a:spcBef>
                <a:spcPct val="0"/>
              </a:spcBef>
              <a:spcAft>
                <a:spcPct val="0"/>
              </a:spcAft>
              <a:defRPr sz="5867" b="1" kern="1200">
                <a:solidFill>
                  <a:srgbClr val="6BBD1B"/>
                </a:solidFill>
                <a:latin typeface="Arial"/>
                <a:ea typeface="ＭＳ Ｐゴシック" charset="0"/>
                <a:cs typeface="Arial"/>
              </a:defRPr>
            </a:lvl1pPr>
            <a:lvl2pPr algn="l" defTabSz="609585" rtl="0" fontAlgn="base">
              <a:spcBef>
                <a:spcPct val="0"/>
              </a:spcBef>
              <a:spcAft>
                <a:spcPct val="0"/>
              </a:spcAft>
              <a:defRPr sz="5867" b="1">
                <a:solidFill>
                  <a:srgbClr val="6BBD1B"/>
                </a:solidFill>
                <a:latin typeface="Arial" charset="0"/>
                <a:ea typeface="ＭＳ Ｐゴシック" charset="0"/>
              </a:defRPr>
            </a:lvl2pPr>
            <a:lvl3pPr algn="l" defTabSz="609585" rtl="0" fontAlgn="base">
              <a:spcBef>
                <a:spcPct val="0"/>
              </a:spcBef>
              <a:spcAft>
                <a:spcPct val="0"/>
              </a:spcAft>
              <a:defRPr sz="5867" b="1">
                <a:solidFill>
                  <a:srgbClr val="6BBD1B"/>
                </a:solidFill>
                <a:latin typeface="Arial" charset="0"/>
                <a:ea typeface="ＭＳ Ｐゴシック" charset="0"/>
              </a:defRPr>
            </a:lvl3pPr>
            <a:lvl4pPr algn="l" defTabSz="609585" rtl="0" fontAlgn="base">
              <a:spcBef>
                <a:spcPct val="0"/>
              </a:spcBef>
              <a:spcAft>
                <a:spcPct val="0"/>
              </a:spcAft>
              <a:defRPr sz="5867" b="1">
                <a:solidFill>
                  <a:srgbClr val="6BBD1B"/>
                </a:solidFill>
                <a:latin typeface="Arial" charset="0"/>
                <a:ea typeface="ＭＳ Ｐゴシック" charset="0"/>
              </a:defRPr>
            </a:lvl4pPr>
            <a:lvl5pPr algn="l" defTabSz="609585" rtl="0" fontAlgn="base">
              <a:spcBef>
                <a:spcPct val="0"/>
              </a:spcBef>
              <a:spcAft>
                <a:spcPct val="0"/>
              </a:spcAft>
              <a:defRPr sz="5867" b="1">
                <a:solidFill>
                  <a:srgbClr val="6BBD1B"/>
                </a:solidFill>
                <a:latin typeface="Arial" charset="0"/>
                <a:ea typeface="ＭＳ Ｐゴシック" charset="0"/>
              </a:defRPr>
            </a:lvl5pPr>
            <a:lvl6pPr marL="609585" algn="l" defTabSz="609585" rtl="0" fontAlgn="base">
              <a:spcBef>
                <a:spcPct val="0"/>
              </a:spcBef>
              <a:spcAft>
                <a:spcPct val="0"/>
              </a:spcAft>
              <a:defRPr sz="5867" b="1">
                <a:solidFill>
                  <a:srgbClr val="6BBD1B"/>
                </a:solidFill>
                <a:latin typeface="Arial" charset="0"/>
                <a:ea typeface="ＭＳ Ｐゴシック" charset="0"/>
              </a:defRPr>
            </a:lvl6pPr>
            <a:lvl7pPr marL="1219170" algn="l" defTabSz="609585" rtl="0" fontAlgn="base">
              <a:spcBef>
                <a:spcPct val="0"/>
              </a:spcBef>
              <a:spcAft>
                <a:spcPct val="0"/>
              </a:spcAft>
              <a:defRPr sz="5867" b="1">
                <a:solidFill>
                  <a:srgbClr val="6BBD1B"/>
                </a:solidFill>
                <a:latin typeface="Arial" charset="0"/>
                <a:ea typeface="ＭＳ Ｐゴシック" charset="0"/>
              </a:defRPr>
            </a:lvl7pPr>
            <a:lvl8pPr marL="1828754" algn="l" defTabSz="609585" rtl="0" fontAlgn="base">
              <a:spcBef>
                <a:spcPct val="0"/>
              </a:spcBef>
              <a:spcAft>
                <a:spcPct val="0"/>
              </a:spcAft>
              <a:defRPr sz="5867" b="1">
                <a:solidFill>
                  <a:srgbClr val="6BBD1B"/>
                </a:solidFill>
                <a:latin typeface="Arial" charset="0"/>
                <a:ea typeface="ＭＳ Ｐゴシック" charset="0"/>
              </a:defRPr>
            </a:lvl8pPr>
            <a:lvl9pPr marL="2438339" algn="l" defTabSz="609585" rtl="0" fontAlgn="base">
              <a:spcBef>
                <a:spcPct val="0"/>
              </a:spcBef>
              <a:spcAft>
                <a:spcPct val="0"/>
              </a:spcAft>
              <a:defRPr sz="5867" b="1">
                <a:solidFill>
                  <a:srgbClr val="6BBD1B"/>
                </a:solidFill>
                <a:latin typeface="Arial" charset="0"/>
                <a:ea typeface="ＭＳ Ｐゴシック" charset="0"/>
              </a:defRPr>
            </a:lvl9pPr>
          </a:lstStyle>
          <a:p>
            <a:r>
              <a:rPr lang="en-US" sz="2800" dirty="0">
                <a:solidFill>
                  <a:schemeClr val="tx1"/>
                </a:solidFill>
                <a:latin typeface="Times" pitchFamily="2" charset="0"/>
                <a:cs typeface="Arial" panose="020B0604020202020204" pitchFamily="34" charset="0"/>
              </a:rPr>
              <a:t>Takeaway-3: the finite coding space of LoRa for data-driven NELoRa </a:t>
            </a:r>
            <a:endParaRPr lang="en-US" sz="2800" b="0" dirty="0">
              <a:solidFill>
                <a:schemeClr val="tx1"/>
              </a:solidFill>
              <a:latin typeface="Times" pitchFamily="2" charset="0"/>
              <a:cs typeface="Arial" panose="020B0604020202020204" pitchFamily="34" charset="0"/>
            </a:endParaRPr>
          </a:p>
        </p:txBody>
      </p:sp>
    </p:spTree>
    <p:extLst>
      <p:ext uri="{BB962C8B-B14F-4D97-AF65-F5344CB8AC3E}">
        <p14:creationId xmlns:p14="http://schemas.microsoft.com/office/powerpoint/2010/main" val="374287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208902" y="304199"/>
            <a:ext cx="11774196" cy="796965"/>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System Design</a:t>
            </a:r>
          </a:p>
        </p:txBody>
      </p:sp>
      <p:sp>
        <p:nvSpPr>
          <p:cNvPr id="17" name="灯片编号占位符 4"/>
          <p:cNvSpPr txBox="1">
            <a:spLocks/>
          </p:cNvSpPr>
          <p:nvPr/>
        </p:nvSpPr>
        <p:spPr>
          <a:xfrm>
            <a:off x="805103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5E91FC4-5457-4947-B879-604523F51F4F}"/>
              </a:ext>
            </a:extLst>
          </p:cNvPr>
          <p:cNvGrpSpPr/>
          <p:nvPr/>
        </p:nvGrpSpPr>
        <p:grpSpPr>
          <a:xfrm>
            <a:off x="837351" y="1512121"/>
            <a:ext cx="1846603" cy="2496398"/>
            <a:chOff x="837351" y="1512121"/>
            <a:chExt cx="1846603" cy="2496398"/>
          </a:xfrm>
        </p:grpSpPr>
        <p:grpSp>
          <p:nvGrpSpPr>
            <p:cNvPr id="7" name="组合 5">
              <a:extLst>
                <a:ext uri="{FF2B5EF4-FFF2-40B4-BE49-F238E27FC236}">
                  <a16:creationId xmlns:a16="http://schemas.microsoft.com/office/drawing/2014/main" id="{F2CA061E-218E-C446-9006-97D2C3BD4FC0}"/>
                </a:ext>
              </a:extLst>
            </p:cNvPr>
            <p:cNvGrpSpPr/>
            <p:nvPr/>
          </p:nvGrpSpPr>
          <p:grpSpPr>
            <a:xfrm>
              <a:off x="837351" y="2335729"/>
              <a:ext cx="1574073" cy="774550"/>
              <a:chOff x="1344706" y="1559859"/>
              <a:chExt cx="1775012" cy="871369"/>
            </a:xfrm>
          </p:grpSpPr>
          <p:sp>
            <p:nvSpPr>
              <p:cNvPr id="8" name="矩形 3">
                <a:extLst>
                  <a:ext uri="{FF2B5EF4-FFF2-40B4-BE49-F238E27FC236}">
                    <a16:creationId xmlns:a16="http://schemas.microsoft.com/office/drawing/2014/main" id="{5A67C1DC-F405-0F44-9F43-D517437274A4}"/>
                  </a:ext>
                </a:extLst>
              </p:cNvPr>
              <p:cNvSpPr/>
              <p:nvPr/>
            </p:nvSpPr>
            <p:spPr>
              <a:xfrm>
                <a:off x="1344706" y="1559859"/>
                <a:ext cx="1775012" cy="87136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4">
                <a:extLst>
                  <a:ext uri="{FF2B5EF4-FFF2-40B4-BE49-F238E27FC236}">
                    <a16:creationId xmlns:a16="http://schemas.microsoft.com/office/drawing/2014/main" id="{D0577CF0-84BE-B444-B5EF-F0DCCE9F9B56}"/>
                  </a:ext>
                </a:extLst>
              </p:cNvPr>
              <p:cNvSpPr txBox="1"/>
              <p:nvPr/>
            </p:nvSpPr>
            <p:spPr>
              <a:xfrm>
                <a:off x="1484556" y="1617395"/>
                <a:ext cx="1495312" cy="707886"/>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Radio </a:t>
                </a:r>
              </a:p>
              <a:p>
                <a:pPr algn="ctr"/>
                <a:r>
                  <a:rPr lang="en-US" altLang="zh-CN" sz="2000" b="1">
                    <a:latin typeface="Times New Roman" panose="02020603050405020304" pitchFamily="18" charset="0"/>
                    <a:cs typeface="Times New Roman" panose="02020603050405020304" pitchFamily="18" charset="0"/>
                  </a:rPr>
                  <a:t>Front End</a:t>
                </a:r>
                <a:endParaRPr lang="zh-CN" altLang="en-US" sz="2000" b="1">
                  <a:latin typeface="Times New Roman" panose="02020603050405020304" pitchFamily="18" charset="0"/>
                  <a:cs typeface="Times New Roman" panose="02020603050405020304" pitchFamily="18" charset="0"/>
                </a:endParaRPr>
              </a:p>
            </p:txBody>
          </p:sp>
        </p:grpSp>
        <p:cxnSp>
          <p:nvCxnSpPr>
            <p:cNvPr id="10" name="连接符: 肘形 10">
              <a:extLst>
                <a:ext uri="{FF2B5EF4-FFF2-40B4-BE49-F238E27FC236}">
                  <a16:creationId xmlns:a16="http://schemas.microsoft.com/office/drawing/2014/main" id="{4867D073-D0E2-BE4E-BE90-20FE9AF6ED6C}"/>
                </a:ext>
              </a:extLst>
            </p:cNvPr>
            <p:cNvCxnSpPr>
              <a:cxnSpLocks/>
            </p:cNvCxnSpPr>
            <p:nvPr/>
          </p:nvCxnSpPr>
          <p:spPr>
            <a:xfrm rot="16200000" flipH="1">
              <a:off x="1945292" y="2776589"/>
              <a:ext cx="417758" cy="1059566"/>
            </a:xfrm>
            <a:prstGeom prst="bentConnector2">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wireless_103682">
              <a:extLst>
                <a:ext uri="{FF2B5EF4-FFF2-40B4-BE49-F238E27FC236}">
                  <a16:creationId xmlns:a16="http://schemas.microsoft.com/office/drawing/2014/main" id="{2C8D5728-F0D2-B149-B77F-A40063EA98EB}"/>
                </a:ext>
              </a:extLst>
            </p:cNvPr>
            <p:cNvSpPr>
              <a:spLocks noChangeAspect="1"/>
            </p:cNvSpPr>
            <p:nvPr/>
          </p:nvSpPr>
          <p:spPr bwMode="auto">
            <a:xfrm>
              <a:off x="1449422" y="1848356"/>
              <a:ext cx="402620" cy="415349"/>
            </a:xfrm>
            <a:custGeom>
              <a:avLst/>
              <a:gdLst>
                <a:gd name="connsiteX0" fmla="*/ 294450 w 588882"/>
                <a:gd name="connsiteY0" fmla="*/ 276334 h 607498"/>
                <a:gd name="connsiteX1" fmla="*/ 413236 w 588882"/>
                <a:gd name="connsiteY1" fmla="*/ 607498 h 607498"/>
                <a:gd name="connsiteX2" fmla="*/ 175501 w 588882"/>
                <a:gd name="connsiteY2" fmla="*/ 607498 h 607498"/>
                <a:gd name="connsiteX3" fmla="*/ 294475 w 588882"/>
                <a:gd name="connsiteY3" fmla="*/ 162936 h 607498"/>
                <a:gd name="connsiteX4" fmla="*/ 339567 w 588882"/>
                <a:gd name="connsiteY4" fmla="*/ 207992 h 607498"/>
                <a:gd name="connsiteX5" fmla="*/ 294475 w 588882"/>
                <a:gd name="connsiteY5" fmla="*/ 253048 h 607498"/>
                <a:gd name="connsiteX6" fmla="*/ 249383 w 588882"/>
                <a:gd name="connsiteY6" fmla="*/ 207992 h 607498"/>
                <a:gd name="connsiteX7" fmla="*/ 294475 w 588882"/>
                <a:gd name="connsiteY7" fmla="*/ 162936 h 607498"/>
                <a:gd name="connsiteX8" fmla="*/ 378604 w 588882"/>
                <a:gd name="connsiteY8" fmla="*/ 123984 h 607498"/>
                <a:gd name="connsiteX9" fmla="*/ 378604 w 588882"/>
                <a:gd name="connsiteY9" fmla="*/ 292141 h 607498"/>
                <a:gd name="connsiteX10" fmla="*/ 347892 w 588882"/>
                <a:gd name="connsiteY10" fmla="*/ 261315 h 607498"/>
                <a:gd name="connsiteX11" fmla="*/ 347892 w 588882"/>
                <a:gd name="connsiteY11" fmla="*/ 154647 h 607498"/>
                <a:gd name="connsiteX12" fmla="*/ 210181 w 588882"/>
                <a:gd name="connsiteY12" fmla="*/ 123984 h 607498"/>
                <a:gd name="connsiteX13" fmla="*/ 241056 w 588882"/>
                <a:gd name="connsiteY13" fmla="*/ 154647 h 607498"/>
                <a:gd name="connsiteX14" fmla="*/ 241056 w 588882"/>
                <a:gd name="connsiteY14" fmla="*/ 261315 h 607498"/>
                <a:gd name="connsiteX15" fmla="*/ 210181 w 588882"/>
                <a:gd name="connsiteY15" fmla="*/ 292141 h 607498"/>
                <a:gd name="connsiteX16" fmla="*/ 210181 w 588882"/>
                <a:gd name="connsiteY16" fmla="*/ 123984 h 607498"/>
                <a:gd name="connsiteX17" fmla="*/ 442818 w 588882"/>
                <a:gd name="connsiteY17" fmla="*/ 59840 h 607498"/>
                <a:gd name="connsiteX18" fmla="*/ 442818 w 588882"/>
                <a:gd name="connsiteY18" fmla="*/ 356285 h 607498"/>
                <a:gd name="connsiteX19" fmla="*/ 412107 w 588882"/>
                <a:gd name="connsiteY19" fmla="*/ 325449 h 607498"/>
                <a:gd name="connsiteX20" fmla="*/ 412107 w 588882"/>
                <a:gd name="connsiteY20" fmla="*/ 90512 h 607498"/>
                <a:gd name="connsiteX21" fmla="*/ 145966 w 588882"/>
                <a:gd name="connsiteY21" fmla="*/ 59840 h 607498"/>
                <a:gd name="connsiteX22" fmla="*/ 176841 w 588882"/>
                <a:gd name="connsiteY22" fmla="*/ 90512 h 607498"/>
                <a:gd name="connsiteX23" fmla="*/ 128159 w 588882"/>
                <a:gd name="connsiteY23" fmla="*/ 207981 h 607498"/>
                <a:gd name="connsiteX24" fmla="*/ 176841 w 588882"/>
                <a:gd name="connsiteY24" fmla="*/ 325449 h 607498"/>
                <a:gd name="connsiteX25" fmla="*/ 145966 w 588882"/>
                <a:gd name="connsiteY25" fmla="*/ 356285 h 607498"/>
                <a:gd name="connsiteX26" fmla="*/ 84542 w 588882"/>
                <a:gd name="connsiteY26" fmla="*/ 207981 h 607498"/>
                <a:gd name="connsiteX27" fmla="*/ 145966 w 588882"/>
                <a:gd name="connsiteY27" fmla="*/ 59840 h 607498"/>
                <a:gd name="connsiteX28" fmla="*/ 502751 w 588882"/>
                <a:gd name="connsiteY28" fmla="*/ 0 h 607498"/>
                <a:gd name="connsiteX29" fmla="*/ 502751 w 588882"/>
                <a:gd name="connsiteY29" fmla="*/ 415983 h 607498"/>
                <a:gd name="connsiteX30" fmla="*/ 471876 w 588882"/>
                <a:gd name="connsiteY30" fmla="*/ 385314 h 607498"/>
                <a:gd name="connsiteX31" fmla="*/ 471876 w 588882"/>
                <a:gd name="connsiteY31" fmla="*/ 30832 h 607498"/>
                <a:gd name="connsiteX32" fmla="*/ 86144 w 588882"/>
                <a:gd name="connsiteY32" fmla="*/ 0 h 607498"/>
                <a:gd name="connsiteX33" fmla="*/ 116861 w 588882"/>
                <a:gd name="connsiteY33" fmla="*/ 30832 h 607498"/>
                <a:gd name="connsiteX34" fmla="*/ 116861 w 588882"/>
                <a:gd name="connsiteY34" fmla="*/ 385314 h 607498"/>
                <a:gd name="connsiteX35" fmla="*/ 86144 w 588882"/>
                <a:gd name="connsiteY35" fmla="*/ 415983 h 607498"/>
                <a:gd name="connsiteX36" fmla="*/ 86144 w 588882"/>
                <a:gd name="connsiteY36" fmla="*/ 0 h 60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8882" h="607498">
                  <a:moveTo>
                    <a:pt x="294450" y="276334"/>
                  </a:moveTo>
                  <a:lnTo>
                    <a:pt x="413236" y="607498"/>
                  </a:lnTo>
                  <a:lnTo>
                    <a:pt x="175501" y="607498"/>
                  </a:lnTo>
                  <a:close/>
                  <a:moveTo>
                    <a:pt x="294475" y="162936"/>
                  </a:moveTo>
                  <a:cubicBezTo>
                    <a:pt x="319379" y="162936"/>
                    <a:pt x="339567" y="183108"/>
                    <a:pt x="339567" y="207992"/>
                  </a:cubicBezTo>
                  <a:cubicBezTo>
                    <a:pt x="339567" y="232876"/>
                    <a:pt x="319379" y="253048"/>
                    <a:pt x="294475" y="253048"/>
                  </a:cubicBezTo>
                  <a:cubicBezTo>
                    <a:pt x="269571" y="253048"/>
                    <a:pt x="249383" y="232876"/>
                    <a:pt x="249383" y="207992"/>
                  </a:cubicBezTo>
                  <a:cubicBezTo>
                    <a:pt x="249383" y="183108"/>
                    <a:pt x="269571" y="162936"/>
                    <a:pt x="294475" y="162936"/>
                  </a:cubicBezTo>
                  <a:close/>
                  <a:moveTo>
                    <a:pt x="378604" y="123984"/>
                  </a:moveTo>
                  <a:cubicBezTo>
                    <a:pt x="425161" y="170305"/>
                    <a:pt x="425161" y="245657"/>
                    <a:pt x="378604" y="292141"/>
                  </a:cubicBezTo>
                  <a:lnTo>
                    <a:pt x="347892" y="261315"/>
                  </a:lnTo>
                  <a:cubicBezTo>
                    <a:pt x="377297" y="231957"/>
                    <a:pt x="377297" y="184005"/>
                    <a:pt x="347892" y="154647"/>
                  </a:cubicBezTo>
                  <a:close/>
                  <a:moveTo>
                    <a:pt x="210181" y="123984"/>
                  </a:moveTo>
                  <a:lnTo>
                    <a:pt x="241056" y="154647"/>
                  </a:lnTo>
                  <a:cubicBezTo>
                    <a:pt x="211652" y="184005"/>
                    <a:pt x="211652" y="231957"/>
                    <a:pt x="241056" y="261315"/>
                  </a:cubicBezTo>
                  <a:lnTo>
                    <a:pt x="210181" y="292141"/>
                  </a:lnTo>
                  <a:cubicBezTo>
                    <a:pt x="163787" y="245657"/>
                    <a:pt x="163787" y="170305"/>
                    <a:pt x="210181" y="123984"/>
                  </a:cubicBezTo>
                  <a:close/>
                  <a:moveTo>
                    <a:pt x="442818" y="59840"/>
                  </a:moveTo>
                  <a:cubicBezTo>
                    <a:pt x="524659" y="141579"/>
                    <a:pt x="524659" y="274546"/>
                    <a:pt x="442818" y="356285"/>
                  </a:cubicBezTo>
                  <a:lnTo>
                    <a:pt x="412107" y="325449"/>
                  </a:lnTo>
                  <a:cubicBezTo>
                    <a:pt x="476959" y="260679"/>
                    <a:pt x="476959" y="155283"/>
                    <a:pt x="412107" y="90512"/>
                  </a:cubicBezTo>
                  <a:close/>
                  <a:moveTo>
                    <a:pt x="145966" y="59840"/>
                  </a:moveTo>
                  <a:lnTo>
                    <a:pt x="176841" y="90512"/>
                  </a:lnTo>
                  <a:cubicBezTo>
                    <a:pt x="145475" y="122000"/>
                    <a:pt x="128159" y="163604"/>
                    <a:pt x="128159" y="207981"/>
                  </a:cubicBezTo>
                  <a:cubicBezTo>
                    <a:pt x="128159" y="252358"/>
                    <a:pt x="145475" y="294125"/>
                    <a:pt x="176841" y="325449"/>
                  </a:cubicBezTo>
                  <a:lnTo>
                    <a:pt x="145966" y="356285"/>
                  </a:lnTo>
                  <a:cubicBezTo>
                    <a:pt x="106432" y="316639"/>
                    <a:pt x="84542" y="263942"/>
                    <a:pt x="84542" y="207981"/>
                  </a:cubicBezTo>
                  <a:cubicBezTo>
                    <a:pt x="84542" y="152020"/>
                    <a:pt x="106432" y="99322"/>
                    <a:pt x="145966" y="59840"/>
                  </a:cubicBezTo>
                  <a:close/>
                  <a:moveTo>
                    <a:pt x="502751" y="0"/>
                  </a:moveTo>
                  <a:cubicBezTo>
                    <a:pt x="617593" y="114681"/>
                    <a:pt x="617593" y="301302"/>
                    <a:pt x="502751" y="415983"/>
                  </a:cubicBezTo>
                  <a:lnTo>
                    <a:pt x="471876" y="385314"/>
                  </a:lnTo>
                  <a:cubicBezTo>
                    <a:pt x="569892" y="287599"/>
                    <a:pt x="569892" y="128547"/>
                    <a:pt x="471876" y="30832"/>
                  </a:cubicBezTo>
                  <a:close/>
                  <a:moveTo>
                    <a:pt x="86144" y="0"/>
                  </a:moveTo>
                  <a:lnTo>
                    <a:pt x="116861" y="30832"/>
                  </a:lnTo>
                  <a:cubicBezTo>
                    <a:pt x="18993" y="128547"/>
                    <a:pt x="18993" y="287599"/>
                    <a:pt x="116861" y="385314"/>
                  </a:cubicBezTo>
                  <a:lnTo>
                    <a:pt x="86144" y="415983"/>
                  </a:lnTo>
                  <a:cubicBezTo>
                    <a:pt x="-28715" y="301302"/>
                    <a:pt x="-28715" y="114681"/>
                    <a:pt x="86144" y="0"/>
                  </a:cubicBezTo>
                  <a:close/>
                </a:path>
              </a:pathLst>
            </a:custGeom>
            <a:solidFill>
              <a:schemeClr val="tx1"/>
            </a:solidFill>
            <a:ln>
              <a:noFill/>
            </a:ln>
          </p:spPr>
        </p:sp>
        <p:sp>
          <p:nvSpPr>
            <p:cNvPr id="46" name="文本框 72">
              <a:extLst>
                <a:ext uri="{FF2B5EF4-FFF2-40B4-BE49-F238E27FC236}">
                  <a16:creationId xmlns:a16="http://schemas.microsoft.com/office/drawing/2014/main" id="{34D69F87-CE3F-9C4C-8334-F9563EDDBAE9}"/>
                </a:ext>
              </a:extLst>
            </p:cNvPr>
            <p:cNvSpPr txBox="1"/>
            <p:nvPr/>
          </p:nvSpPr>
          <p:spPr>
            <a:xfrm>
              <a:off x="857282" y="3608409"/>
              <a:ext cx="1701131" cy="400110"/>
            </a:xfrm>
            <a:prstGeom prst="rect">
              <a:avLst/>
            </a:prstGeom>
            <a:noFill/>
          </p:spPr>
          <p:txBody>
            <a:bodyPr wrap="square" rtlCol="0">
              <a:spAutoFit/>
            </a:bodyPr>
            <a:lstStyle/>
            <a:p>
              <a:pPr algn="ctr"/>
              <a:r>
                <a:rPr lang="en-US" altLang="zh-CN" sz="2000" b="1" i="1">
                  <a:latin typeface="Times New Roman" panose="02020603050405020304" pitchFamily="18" charset="0"/>
                  <a:cs typeface="Times New Roman" panose="02020603050405020304" pitchFamily="18" charset="0"/>
                </a:rPr>
                <a:t>PHY Samples</a:t>
              </a:r>
              <a:endParaRPr lang="zh-CN" altLang="en-US" sz="2000" b="1" i="1">
                <a:latin typeface="Times New Roman" panose="02020603050405020304" pitchFamily="18" charset="0"/>
                <a:cs typeface="Times New Roman" panose="02020603050405020304" pitchFamily="18" charset="0"/>
              </a:endParaRPr>
            </a:p>
          </p:txBody>
        </p:sp>
        <p:sp>
          <p:nvSpPr>
            <p:cNvPr id="48" name="文本框 75">
              <a:extLst>
                <a:ext uri="{FF2B5EF4-FFF2-40B4-BE49-F238E27FC236}">
                  <a16:creationId xmlns:a16="http://schemas.microsoft.com/office/drawing/2014/main" id="{C82D4961-37AD-5341-9BAA-E8F9DD40CB44}"/>
                </a:ext>
              </a:extLst>
            </p:cNvPr>
            <p:cNvSpPr txBox="1"/>
            <p:nvPr/>
          </p:nvSpPr>
          <p:spPr>
            <a:xfrm>
              <a:off x="849611" y="1512121"/>
              <a:ext cx="1701131" cy="400110"/>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Raw Signals</a:t>
              </a:r>
              <a:endParaRPr lang="zh-CN" altLang="en-US" sz="2000" b="1">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BCF6C195-7E04-AC4E-8CE4-1729D2BC6751}"/>
              </a:ext>
            </a:extLst>
          </p:cNvPr>
          <p:cNvGrpSpPr/>
          <p:nvPr/>
        </p:nvGrpSpPr>
        <p:grpSpPr>
          <a:xfrm>
            <a:off x="2564164" y="1530026"/>
            <a:ext cx="4738534" cy="3635304"/>
            <a:chOff x="2564164" y="1530026"/>
            <a:chExt cx="4738534" cy="3635304"/>
          </a:xfrm>
        </p:grpSpPr>
        <p:sp>
          <p:nvSpPr>
            <p:cNvPr id="5" name="L 形 66">
              <a:extLst>
                <a:ext uri="{FF2B5EF4-FFF2-40B4-BE49-F238E27FC236}">
                  <a16:creationId xmlns:a16="http://schemas.microsoft.com/office/drawing/2014/main" id="{6B169E80-4389-E84A-9969-02C9A6685142}"/>
                </a:ext>
              </a:extLst>
            </p:cNvPr>
            <p:cNvSpPr/>
            <p:nvPr/>
          </p:nvSpPr>
          <p:spPr>
            <a:xfrm rot="16200000" flipH="1" flipV="1">
              <a:off x="3698806" y="1251695"/>
              <a:ext cx="2488989" cy="4521741"/>
            </a:xfrm>
            <a:prstGeom prst="corner">
              <a:avLst>
                <a:gd name="adj1" fmla="val 92094"/>
                <a:gd name="adj2" fmla="val 47129"/>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45">
              <a:extLst>
                <a:ext uri="{FF2B5EF4-FFF2-40B4-BE49-F238E27FC236}">
                  <a16:creationId xmlns:a16="http://schemas.microsoft.com/office/drawing/2014/main" id="{1A62FF9C-476F-F749-B746-50B94EF1CE43}"/>
                </a:ext>
              </a:extLst>
            </p:cNvPr>
            <p:cNvGrpSpPr/>
            <p:nvPr/>
          </p:nvGrpSpPr>
          <p:grpSpPr>
            <a:xfrm>
              <a:off x="2683952" y="1530026"/>
              <a:ext cx="2076226" cy="3227034"/>
              <a:chOff x="2115541" y="1097540"/>
              <a:chExt cx="2076226" cy="3227034"/>
            </a:xfrm>
          </p:grpSpPr>
          <p:sp>
            <p:nvSpPr>
              <p:cNvPr id="19" name="矩形 8">
                <a:extLst>
                  <a:ext uri="{FF2B5EF4-FFF2-40B4-BE49-F238E27FC236}">
                    <a16:creationId xmlns:a16="http://schemas.microsoft.com/office/drawing/2014/main" id="{94F08574-ECEF-674F-A5AB-A65DBC97F37A}"/>
                  </a:ext>
                </a:extLst>
              </p:cNvPr>
              <p:cNvSpPr/>
              <p:nvPr/>
            </p:nvSpPr>
            <p:spPr>
              <a:xfrm>
                <a:off x="2115541" y="1854841"/>
                <a:ext cx="2076226" cy="2469733"/>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31">
                <a:extLst>
                  <a:ext uri="{FF2B5EF4-FFF2-40B4-BE49-F238E27FC236}">
                    <a16:creationId xmlns:a16="http://schemas.microsoft.com/office/drawing/2014/main" id="{0FF4088F-AB54-4F4F-9B6C-57821549FF93}"/>
                  </a:ext>
                </a:extLst>
              </p:cNvPr>
              <p:cNvGrpSpPr/>
              <p:nvPr/>
            </p:nvGrpSpPr>
            <p:grpSpPr>
              <a:xfrm>
                <a:off x="2366618" y="2152701"/>
                <a:ext cx="1574073" cy="1874013"/>
                <a:chOff x="2366618" y="2096927"/>
                <a:chExt cx="1574073" cy="1874013"/>
              </a:xfrm>
              <a:solidFill>
                <a:srgbClr val="FEFFC6"/>
              </a:solidFill>
            </p:grpSpPr>
            <p:grpSp>
              <p:nvGrpSpPr>
                <p:cNvPr id="22" name="组合 25">
                  <a:extLst>
                    <a:ext uri="{FF2B5EF4-FFF2-40B4-BE49-F238E27FC236}">
                      <a16:creationId xmlns:a16="http://schemas.microsoft.com/office/drawing/2014/main" id="{FB5A60FC-C9A5-7540-95E9-DC87AADC2C11}"/>
                    </a:ext>
                  </a:extLst>
                </p:cNvPr>
                <p:cNvGrpSpPr/>
                <p:nvPr/>
              </p:nvGrpSpPr>
              <p:grpSpPr>
                <a:xfrm>
                  <a:off x="2366618" y="3196390"/>
                  <a:ext cx="1574073" cy="774550"/>
                  <a:chOff x="1344706" y="1559859"/>
                  <a:chExt cx="1775012" cy="871369"/>
                </a:xfrm>
                <a:grpFill/>
              </p:grpSpPr>
              <p:sp>
                <p:nvSpPr>
                  <p:cNvPr id="26" name="矩形 26">
                    <a:extLst>
                      <a:ext uri="{FF2B5EF4-FFF2-40B4-BE49-F238E27FC236}">
                        <a16:creationId xmlns:a16="http://schemas.microsoft.com/office/drawing/2014/main" id="{40489C35-A737-5D4A-8404-AC57CBF3F4C5}"/>
                      </a:ext>
                    </a:extLst>
                  </p:cNvPr>
                  <p:cNvSpPr/>
                  <p:nvPr/>
                </p:nvSpPr>
                <p:spPr>
                  <a:xfrm>
                    <a:off x="1344706" y="1559859"/>
                    <a:ext cx="1775012" cy="871369"/>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7">
                    <a:extLst>
                      <a:ext uri="{FF2B5EF4-FFF2-40B4-BE49-F238E27FC236}">
                        <a16:creationId xmlns:a16="http://schemas.microsoft.com/office/drawing/2014/main" id="{BE8FA531-B2DA-154B-8F5A-324647CA00CC}"/>
                      </a:ext>
                    </a:extLst>
                  </p:cNvPr>
                  <p:cNvSpPr txBox="1"/>
                  <p:nvPr/>
                </p:nvSpPr>
                <p:spPr>
                  <a:xfrm>
                    <a:off x="1472424" y="1593189"/>
                    <a:ext cx="1495312" cy="796372"/>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Preamble</a:t>
                    </a:r>
                  </a:p>
                  <a:p>
                    <a:pPr algn="ctr"/>
                    <a:r>
                      <a:rPr lang="en-US" altLang="zh-CN" sz="2000" b="1">
                        <a:latin typeface="Times New Roman" panose="02020603050405020304" pitchFamily="18" charset="0"/>
                        <a:cs typeface="Times New Roman" panose="02020603050405020304" pitchFamily="18" charset="0"/>
                      </a:rPr>
                      <a:t>Detection</a:t>
                    </a:r>
                    <a:endParaRPr lang="zh-CN" altLang="en-US" sz="2000" b="1">
                      <a:latin typeface="Times New Roman" panose="02020603050405020304" pitchFamily="18" charset="0"/>
                      <a:cs typeface="Times New Roman" panose="02020603050405020304" pitchFamily="18" charset="0"/>
                    </a:endParaRPr>
                  </a:p>
                </p:txBody>
              </p:sp>
            </p:grpSp>
            <p:grpSp>
              <p:nvGrpSpPr>
                <p:cNvPr id="23" name="组合 28">
                  <a:extLst>
                    <a:ext uri="{FF2B5EF4-FFF2-40B4-BE49-F238E27FC236}">
                      <a16:creationId xmlns:a16="http://schemas.microsoft.com/office/drawing/2014/main" id="{DA3DA74E-DE10-AF46-8959-A225CBC9C103}"/>
                    </a:ext>
                  </a:extLst>
                </p:cNvPr>
                <p:cNvGrpSpPr/>
                <p:nvPr/>
              </p:nvGrpSpPr>
              <p:grpSpPr>
                <a:xfrm>
                  <a:off x="2366618" y="2096927"/>
                  <a:ext cx="1574073" cy="774550"/>
                  <a:chOff x="1344706" y="1559859"/>
                  <a:chExt cx="1775012" cy="871369"/>
                </a:xfrm>
                <a:grpFill/>
              </p:grpSpPr>
              <p:sp>
                <p:nvSpPr>
                  <p:cNvPr id="24" name="矩形 29">
                    <a:extLst>
                      <a:ext uri="{FF2B5EF4-FFF2-40B4-BE49-F238E27FC236}">
                        <a16:creationId xmlns:a16="http://schemas.microsoft.com/office/drawing/2014/main" id="{8D52CF0D-A829-BF42-8004-76CA61B17CE9}"/>
                      </a:ext>
                    </a:extLst>
                  </p:cNvPr>
                  <p:cNvSpPr/>
                  <p:nvPr/>
                </p:nvSpPr>
                <p:spPr>
                  <a:xfrm>
                    <a:off x="1344706" y="1559859"/>
                    <a:ext cx="1775012" cy="871369"/>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30">
                    <a:extLst>
                      <a:ext uri="{FF2B5EF4-FFF2-40B4-BE49-F238E27FC236}">
                        <a16:creationId xmlns:a16="http://schemas.microsoft.com/office/drawing/2014/main" id="{7288D768-7060-3C4B-A6F7-75E50A323F3C}"/>
                      </a:ext>
                    </a:extLst>
                  </p:cNvPr>
                  <p:cNvSpPr txBox="1"/>
                  <p:nvPr/>
                </p:nvSpPr>
                <p:spPr>
                  <a:xfrm>
                    <a:off x="1382310" y="1593189"/>
                    <a:ext cx="1713144" cy="796372"/>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Chirp</a:t>
                    </a:r>
                  </a:p>
                  <a:p>
                    <a:pPr algn="ctr"/>
                    <a:r>
                      <a:rPr lang="en-US" altLang="zh-CN" sz="2000" b="1">
                        <a:latin typeface="Times New Roman" panose="02020603050405020304" pitchFamily="18" charset="0"/>
                        <a:cs typeface="Times New Roman" panose="02020603050405020304" pitchFamily="18" charset="0"/>
                      </a:rPr>
                      <a:t>Enhance</a:t>
                    </a:r>
                    <a:endParaRPr lang="zh-CN" altLang="en-US" sz="2000" b="1">
                      <a:latin typeface="Times New Roman" panose="02020603050405020304" pitchFamily="18" charset="0"/>
                      <a:cs typeface="Times New Roman" panose="02020603050405020304" pitchFamily="18" charset="0"/>
                    </a:endParaRPr>
                  </a:p>
                </p:txBody>
              </p:sp>
            </p:grpSp>
          </p:grpSp>
          <p:sp>
            <p:nvSpPr>
              <p:cNvPr id="21" name="文本框 32">
                <a:extLst>
                  <a:ext uri="{FF2B5EF4-FFF2-40B4-BE49-F238E27FC236}">
                    <a16:creationId xmlns:a16="http://schemas.microsoft.com/office/drawing/2014/main" id="{B993B2C4-FAF1-6544-9842-F00CA69BA3A3}"/>
                  </a:ext>
                </a:extLst>
              </p:cNvPr>
              <p:cNvSpPr txBox="1"/>
              <p:nvPr/>
            </p:nvSpPr>
            <p:spPr>
              <a:xfrm>
                <a:off x="2303089" y="1097540"/>
                <a:ext cx="1701131" cy="707886"/>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Packet</a:t>
                </a:r>
              </a:p>
              <a:p>
                <a:pPr algn="ctr"/>
                <a:r>
                  <a:rPr lang="en-US" altLang="zh-CN" sz="2000" b="1">
                    <a:latin typeface="Times New Roman" panose="02020603050405020304" pitchFamily="18" charset="0"/>
                    <a:cs typeface="Times New Roman" panose="02020603050405020304" pitchFamily="18" charset="0"/>
                  </a:rPr>
                  <a:t>Identification</a:t>
                </a:r>
                <a:endParaRPr lang="zh-CN" altLang="en-US" sz="2000" b="1">
                  <a:latin typeface="Times New Roman" panose="02020603050405020304" pitchFamily="18" charset="0"/>
                  <a:cs typeface="Times New Roman" panose="02020603050405020304" pitchFamily="18" charset="0"/>
                </a:endParaRPr>
              </a:p>
            </p:txBody>
          </p:sp>
        </p:grpSp>
        <p:sp>
          <p:nvSpPr>
            <p:cNvPr id="35" name="文本框 49">
              <a:extLst>
                <a:ext uri="{FF2B5EF4-FFF2-40B4-BE49-F238E27FC236}">
                  <a16:creationId xmlns:a16="http://schemas.microsoft.com/office/drawing/2014/main" id="{14A9976D-9541-E342-9EFD-F9C3F2B70A34}"/>
                </a:ext>
              </a:extLst>
            </p:cNvPr>
            <p:cNvSpPr txBox="1"/>
            <p:nvPr/>
          </p:nvSpPr>
          <p:spPr>
            <a:xfrm>
              <a:off x="5065107" y="1530026"/>
              <a:ext cx="2237591" cy="707886"/>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DNN Input Generation</a:t>
              </a:r>
            </a:p>
          </p:txBody>
        </p:sp>
        <p:grpSp>
          <p:nvGrpSpPr>
            <p:cNvPr id="37" name="组合 60">
              <a:extLst>
                <a:ext uri="{FF2B5EF4-FFF2-40B4-BE49-F238E27FC236}">
                  <a16:creationId xmlns:a16="http://schemas.microsoft.com/office/drawing/2014/main" id="{8C131CBB-7247-114D-B53D-799CD8745959}"/>
                </a:ext>
              </a:extLst>
            </p:cNvPr>
            <p:cNvGrpSpPr/>
            <p:nvPr/>
          </p:nvGrpSpPr>
          <p:grpSpPr>
            <a:xfrm>
              <a:off x="5422436" y="2578567"/>
              <a:ext cx="1574073" cy="774550"/>
              <a:chOff x="1344706" y="1559859"/>
              <a:chExt cx="1775012" cy="871369"/>
            </a:xfrm>
            <a:solidFill>
              <a:srgbClr val="FEFFC6"/>
            </a:solidFill>
          </p:grpSpPr>
          <p:sp>
            <p:nvSpPr>
              <p:cNvPr id="38" name="矩形 64">
                <a:extLst>
                  <a:ext uri="{FF2B5EF4-FFF2-40B4-BE49-F238E27FC236}">
                    <a16:creationId xmlns:a16="http://schemas.microsoft.com/office/drawing/2014/main" id="{1E71519C-27FA-6F4C-A578-5CA11291525F}"/>
                  </a:ext>
                </a:extLst>
              </p:cNvPr>
              <p:cNvSpPr/>
              <p:nvPr/>
            </p:nvSpPr>
            <p:spPr>
              <a:xfrm>
                <a:off x="1344706" y="1559859"/>
                <a:ext cx="1775012" cy="871369"/>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65">
                <a:extLst>
                  <a:ext uri="{FF2B5EF4-FFF2-40B4-BE49-F238E27FC236}">
                    <a16:creationId xmlns:a16="http://schemas.microsoft.com/office/drawing/2014/main" id="{17AA6262-2638-3146-A81C-641D254BF270}"/>
                  </a:ext>
                </a:extLst>
              </p:cNvPr>
              <p:cNvSpPr txBox="1"/>
              <p:nvPr/>
            </p:nvSpPr>
            <p:spPr>
              <a:xfrm>
                <a:off x="1358174" y="1605292"/>
                <a:ext cx="1749413" cy="796372"/>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Offset Recovery</a:t>
                </a:r>
                <a:endParaRPr lang="zh-CN" altLang="en-US" sz="2000" b="1">
                  <a:latin typeface="Times New Roman" panose="02020603050405020304" pitchFamily="18" charset="0"/>
                  <a:cs typeface="Times New Roman" panose="02020603050405020304" pitchFamily="18" charset="0"/>
                </a:endParaRPr>
              </a:p>
            </p:txBody>
          </p:sp>
        </p:grpSp>
        <p:cxnSp>
          <p:nvCxnSpPr>
            <p:cNvPr id="44" name="直接箭头连接符 67">
              <a:extLst>
                <a:ext uri="{FF2B5EF4-FFF2-40B4-BE49-F238E27FC236}">
                  <a16:creationId xmlns:a16="http://schemas.microsoft.com/office/drawing/2014/main" id="{EA66F031-F1DA-B946-A8AA-5B5901B56715}"/>
                </a:ext>
              </a:extLst>
            </p:cNvPr>
            <p:cNvCxnSpPr>
              <a:cxnSpLocks/>
            </p:cNvCxnSpPr>
            <p:nvPr/>
          </p:nvCxnSpPr>
          <p:spPr>
            <a:xfrm>
              <a:off x="4760178" y="3504485"/>
              <a:ext cx="38178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文本框 70">
              <a:extLst>
                <a:ext uri="{FF2B5EF4-FFF2-40B4-BE49-F238E27FC236}">
                  <a16:creationId xmlns:a16="http://schemas.microsoft.com/office/drawing/2014/main" id="{FD31EB79-4000-9B4A-8C66-5881C4BABD60}"/>
                </a:ext>
              </a:extLst>
            </p:cNvPr>
            <p:cNvSpPr txBox="1"/>
            <p:nvPr/>
          </p:nvSpPr>
          <p:spPr>
            <a:xfrm>
              <a:off x="2564164" y="4703665"/>
              <a:ext cx="2745150" cy="461665"/>
            </a:xfrm>
            <a:prstGeom prst="rect">
              <a:avLst/>
            </a:prstGeom>
            <a:noFill/>
          </p:spPr>
          <p:txBody>
            <a:bodyPr wrap="square" rtlCol="0">
              <a:spAutoFit/>
            </a:bodyPr>
            <a:lstStyle/>
            <a:p>
              <a:pPr algn="ctr"/>
              <a:r>
                <a:rPr lang="en-US" altLang="zh-CN" sz="2400" b="1">
                  <a:highlight>
                    <a:srgbClr val="CCCCFF"/>
                  </a:highlight>
                  <a:latin typeface="Times New Roman" panose="02020603050405020304" pitchFamily="18" charset="0"/>
                  <a:cs typeface="Times New Roman" panose="02020603050405020304" pitchFamily="18" charset="0"/>
                </a:rPr>
                <a:t>Symbol Generation</a:t>
              </a:r>
            </a:p>
          </p:txBody>
        </p:sp>
      </p:grpSp>
      <p:grpSp>
        <p:nvGrpSpPr>
          <p:cNvPr id="53" name="Group 52">
            <a:extLst>
              <a:ext uri="{FF2B5EF4-FFF2-40B4-BE49-F238E27FC236}">
                <a16:creationId xmlns:a16="http://schemas.microsoft.com/office/drawing/2014/main" id="{A7BA1626-BDF3-0041-A35B-4A08EB9A8F45}"/>
              </a:ext>
            </a:extLst>
          </p:cNvPr>
          <p:cNvGrpSpPr/>
          <p:nvPr/>
        </p:nvGrpSpPr>
        <p:grpSpPr>
          <a:xfrm>
            <a:off x="5141960" y="1530026"/>
            <a:ext cx="4644893" cy="3637342"/>
            <a:chOff x="5141960" y="1530026"/>
            <a:chExt cx="4644893" cy="3637342"/>
          </a:xfrm>
        </p:grpSpPr>
        <p:sp>
          <p:nvSpPr>
            <p:cNvPr id="6" name="L 形 1">
              <a:extLst>
                <a:ext uri="{FF2B5EF4-FFF2-40B4-BE49-F238E27FC236}">
                  <a16:creationId xmlns:a16="http://schemas.microsoft.com/office/drawing/2014/main" id="{8371F133-B453-F44C-B89B-18F0B54E931E}"/>
                </a:ext>
              </a:extLst>
            </p:cNvPr>
            <p:cNvSpPr/>
            <p:nvPr/>
          </p:nvSpPr>
          <p:spPr>
            <a:xfrm rot="16200000">
              <a:off x="6180460" y="1261322"/>
              <a:ext cx="2469732" cy="4521741"/>
            </a:xfrm>
            <a:prstGeom prst="corner">
              <a:avLst>
                <a:gd name="adj1" fmla="val 92094"/>
                <a:gd name="adj2" fmla="val 47129"/>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47">
              <a:extLst>
                <a:ext uri="{FF2B5EF4-FFF2-40B4-BE49-F238E27FC236}">
                  <a16:creationId xmlns:a16="http://schemas.microsoft.com/office/drawing/2014/main" id="{93B5CCB9-84C7-334A-B468-A4BC1CB63D36}"/>
                </a:ext>
              </a:extLst>
            </p:cNvPr>
            <p:cNvSpPr/>
            <p:nvPr/>
          </p:nvSpPr>
          <p:spPr>
            <a:xfrm>
              <a:off x="5141960" y="2287327"/>
              <a:ext cx="2076226" cy="2469733"/>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50">
              <a:extLst>
                <a:ext uri="{FF2B5EF4-FFF2-40B4-BE49-F238E27FC236}">
                  <a16:creationId xmlns:a16="http://schemas.microsoft.com/office/drawing/2014/main" id="{068DF19B-666C-694E-806B-B6E95E3D6071}"/>
                </a:ext>
              </a:extLst>
            </p:cNvPr>
            <p:cNvGrpSpPr/>
            <p:nvPr/>
          </p:nvGrpSpPr>
          <p:grpSpPr>
            <a:xfrm>
              <a:off x="7837532" y="3689808"/>
              <a:ext cx="1574073" cy="774550"/>
              <a:chOff x="1344706" y="1559859"/>
              <a:chExt cx="1775012" cy="871369"/>
            </a:xfrm>
            <a:solidFill>
              <a:srgbClr val="FEFFC6"/>
            </a:solidFill>
          </p:grpSpPr>
          <p:sp>
            <p:nvSpPr>
              <p:cNvPr id="30" name="矩形 54">
                <a:extLst>
                  <a:ext uri="{FF2B5EF4-FFF2-40B4-BE49-F238E27FC236}">
                    <a16:creationId xmlns:a16="http://schemas.microsoft.com/office/drawing/2014/main" id="{06BD9443-9F26-FB4C-ACA1-31F16FF854CC}"/>
                  </a:ext>
                </a:extLst>
              </p:cNvPr>
              <p:cNvSpPr/>
              <p:nvPr/>
            </p:nvSpPr>
            <p:spPr>
              <a:xfrm>
                <a:off x="1344706" y="1559859"/>
                <a:ext cx="1775012" cy="871369"/>
              </a:xfrm>
              <a:prstGeom prst="rect">
                <a:avLst/>
              </a:prstGeom>
              <a:solidFill>
                <a:srgbClr val="D3FE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55">
                <a:extLst>
                  <a:ext uri="{FF2B5EF4-FFF2-40B4-BE49-F238E27FC236}">
                    <a16:creationId xmlns:a16="http://schemas.microsoft.com/office/drawing/2014/main" id="{01844931-6F33-BC49-B351-1B7DA8F819EE}"/>
                  </a:ext>
                </a:extLst>
              </p:cNvPr>
              <p:cNvSpPr txBox="1"/>
              <p:nvPr/>
            </p:nvSpPr>
            <p:spPr>
              <a:xfrm>
                <a:off x="1406573" y="1617395"/>
                <a:ext cx="1687544" cy="796372"/>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Spec-based</a:t>
                </a:r>
              </a:p>
              <a:p>
                <a:pPr algn="ctr"/>
                <a:r>
                  <a:rPr lang="en-US" altLang="zh-CN" sz="2000" b="1">
                    <a:latin typeface="Times New Roman" panose="02020603050405020304" pitchFamily="18" charset="0"/>
                    <a:cs typeface="Times New Roman" panose="02020603050405020304" pitchFamily="18" charset="0"/>
                  </a:rPr>
                  <a:t>Decoder</a:t>
                </a:r>
                <a:endParaRPr lang="zh-CN" altLang="en-US" sz="2000" b="1">
                  <a:latin typeface="Times New Roman" panose="02020603050405020304" pitchFamily="18" charset="0"/>
                  <a:cs typeface="Times New Roman" panose="02020603050405020304" pitchFamily="18" charset="0"/>
                </a:endParaRPr>
              </a:p>
            </p:txBody>
          </p:sp>
        </p:grpSp>
        <p:grpSp>
          <p:nvGrpSpPr>
            <p:cNvPr id="32" name="组合 51">
              <a:extLst>
                <a:ext uri="{FF2B5EF4-FFF2-40B4-BE49-F238E27FC236}">
                  <a16:creationId xmlns:a16="http://schemas.microsoft.com/office/drawing/2014/main" id="{6C01D5CC-56EA-284B-A16E-9D8BA156D23D}"/>
                </a:ext>
              </a:extLst>
            </p:cNvPr>
            <p:cNvGrpSpPr/>
            <p:nvPr/>
          </p:nvGrpSpPr>
          <p:grpSpPr>
            <a:xfrm>
              <a:off x="5406549" y="3689808"/>
              <a:ext cx="1574073" cy="774550"/>
              <a:chOff x="1344706" y="1559859"/>
              <a:chExt cx="1775012" cy="871369"/>
            </a:xfrm>
            <a:solidFill>
              <a:srgbClr val="FEFFC6"/>
            </a:solidFill>
          </p:grpSpPr>
          <p:sp>
            <p:nvSpPr>
              <p:cNvPr id="33" name="矩形 52">
                <a:extLst>
                  <a:ext uri="{FF2B5EF4-FFF2-40B4-BE49-F238E27FC236}">
                    <a16:creationId xmlns:a16="http://schemas.microsoft.com/office/drawing/2014/main" id="{6B4C38B2-4563-AC47-AEC0-3A0660A9BCC3}"/>
                  </a:ext>
                </a:extLst>
              </p:cNvPr>
              <p:cNvSpPr/>
              <p:nvPr/>
            </p:nvSpPr>
            <p:spPr>
              <a:xfrm>
                <a:off x="1344706" y="1559859"/>
                <a:ext cx="1775012" cy="871369"/>
              </a:xfrm>
              <a:prstGeom prst="rect">
                <a:avLst/>
              </a:prstGeom>
              <a:solidFill>
                <a:srgbClr val="D3FE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53">
                <a:extLst>
                  <a:ext uri="{FF2B5EF4-FFF2-40B4-BE49-F238E27FC236}">
                    <a16:creationId xmlns:a16="http://schemas.microsoft.com/office/drawing/2014/main" id="{A35161E2-94CE-2B41-9FC4-62F2D802FF08}"/>
                  </a:ext>
                </a:extLst>
              </p:cNvPr>
              <p:cNvSpPr txBox="1"/>
              <p:nvPr/>
            </p:nvSpPr>
            <p:spPr>
              <a:xfrm>
                <a:off x="1406574" y="1617395"/>
                <a:ext cx="1573294" cy="796372"/>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Symbol</a:t>
                </a:r>
              </a:p>
              <a:p>
                <a:pPr algn="ctr"/>
                <a:r>
                  <a:rPr lang="en-US" altLang="zh-CN" sz="2000" b="1">
                    <a:latin typeface="Times New Roman" panose="02020603050405020304" pitchFamily="18" charset="0"/>
                    <a:cs typeface="Times New Roman" panose="02020603050405020304" pitchFamily="18" charset="0"/>
                  </a:rPr>
                  <a:t>Transform</a:t>
                </a:r>
              </a:p>
            </p:txBody>
          </p:sp>
        </p:grpSp>
        <p:sp>
          <p:nvSpPr>
            <p:cNvPr id="36" name="矩形 57">
              <a:extLst>
                <a:ext uri="{FF2B5EF4-FFF2-40B4-BE49-F238E27FC236}">
                  <a16:creationId xmlns:a16="http://schemas.microsoft.com/office/drawing/2014/main" id="{88E0569B-6CD3-F44E-A422-F2F6D7AFB492}"/>
                </a:ext>
              </a:extLst>
            </p:cNvPr>
            <p:cNvSpPr/>
            <p:nvPr/>
          </p:nvSpPr>
          <p:spPr>
            <a:xfrm>
              <a:off x="7599968" y="2287327"/>
              <a:ext cx="2076226" cy="2469733"/>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61">
              <a:extLst>
                <a:ext uri="{FF2B5EF4-FFF2-40B4-BE49-F238E27FC236}">
                  <a16:creationId xmlns:a16="http://schemas.microsoft.com/office/drawing/2014/main" id="{2A88075E-E92E-2E4A-999D-B29D19BD55F5}"/>
                </a:ext>
              </a:extLst>
            </p:cNvPr>
            <p:cNvGrpSpPr/>
            <p:nvPr/>
          </p:nvGrpSpPr>
          <p:grpSpPr>
            <a:xfrm>
              <a:off x="7700731" y="2313591"/>
              <a:ext cx="1871831" cy="1046144"/>
              <a:chOff x="1175204" y="1254315"/>
              <a:chExt cx="2110780" cy="1176914"/>
            </a:xfrm>
            <a:solidFill>
              <a:srgbClr val="FEFFC6"/>
            </a:solidFill>
          </p:grpSpPr>
          <p:sp>
            <p:nvSpPr>
              <p:cNvPr id="41" name="矩形 62">
                <a:extLst>
                  <a:ext uri="{FF2B5EF4-FFF2-40B4-BE49-F238E27FC236}">
                    <a16:creationId xmlns:a16="http://schemas.microsoft.com/office/drawing/2014/main" id="{4763CF72-6B53-9943-BFD2-05486A7E067A}"/>
                  </a:ext>
                </a:extLst>
              </p:cNvPr>
              <p:cNvSpPr/>
              <p:nvPr/>
            </p:nvSpPr>
            <p:spPr>
              <a:xfrm>
                <a:off x="1344706" y="1559860"/>
                <a:ext cx="1775012" cy="871369"/>
              </a:xfrm>
              <a:prstGeom prst="rect">
                <a:avLst/>
              </a:prstGeom>
              <a:solidFill>
                <a:srgbClr val="D3FE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63">
                <a:extLst>
                  <a:ext uri="{FF2B5EF4-FFF2-40B4-BE49-F238E27FC236}">
                    <a16:creationId xmlns:a16="http://schemas.microsoft.com/office/drawing/2014/main" id="{FC7087A9-8BDD-A845-9542-2B3DE55E39A6}"/>
                  </a:ext>
                </a:extLst>
              </p:cNvPr>
              <p:cNvSpPr txBox="1"/>
              <p:nvPr/>
            </p:nvSpPr>
            <p:spPr>
              <a:xfrm>
                <a:off x="1175204" y="1254315"/>
                <a:ext cx="2110780" cy="1142623"/>
              </a:xfrm>
              <a:prstGeom prst="rect">
                <a:avLst/>
              </a:prstGeom>
              <a:noFill/>
            </p:spPr>
            <p:txBody>
              <a:bodyPr wrap="square" rtlCol="0">
                <a:spAutoFit/>
              </a:bodyPr>
              <a:lstStyle/>
              <a:p>
                <a:pPr algn="ctr"/>
                <a:endParaRPr lang="en-US" altLang="zh-CN" sz="2000" b="1">
                  <a:latin typeface="Times New Roman" panose="02020603050405020304" pitchFamily="18" charset="0"/>
                  <a:cs typeface="Times New Roman" panose="02020603050405020304" pitchFamily="18" charset="0"/>
                </a:endParaRPr>
              </a:p>
              <a:p>
                <a:pPr algn="ctr"/>
                <a:r>
                  <a:rPr lang="en-US" altLang="zh-CN" sz="2000" b="1">
                    <a:latin typeface="Times New Roman" panose="02020603050405020304" pitchFamily="18" charset="0"/>
                    <a:cs typeface="Times New Roman" panose="02020603050405020304" pitchFamily="18" charset="0"/>
                  </a:rPr>
                  <a:t>Mask-enabled</a:t>
                </a:r>
              </a:p>
              <a:p>
                <a:pPr algn="ctr"/>
                <a:r>
                  <a:rPr lang="en-US" altLang="zh-CN" sz="2000" b="1">
                    <a:latin typeface="Times New Roman" panose="02020603050405020304" pitchFamily="18" charset="0"/>
                    <a:cs typeface="Times New Roman" panose="02020603050405020304" pitchFamily="18" charset="0"/>
                  </a:rPr>
                  <a:t>Filter</a:t>
                </a:r>
                <a:endParaRPr lang="zh-CN" altLang="en-US" sz="2000" b="1">
                  <a:latin typeface="Times New Roman" panose="02020603050405020304" pitchFamily="18" charset="0"/>
                  <a:cs typeface="Times New Roman" panose="02020603050405020304" pitchFamily="18" charset="0"/>
                </a:endParaRPr>
              </a:p>
            </p:txBody>
          </p:sp>
        </p:grpSp>
        <p:sp>
          <p:nvSpPr>
            <p:cNvPr id="43" name="文本框 59">
              <a:extLst>
                <a:ext uri="{FF2B5EF4-FFF2-40B4-BE49-F238E27FC236}">
                  <a16:creationId xmlns:a16="http://schemas.microsoft.com/office/drawing/2014/main" id="{02DE5AF3-9131-9A4A-8D4C-F0012496A0FC}"/>
                </a:ext>
              </a:extLst>
            </p:cNvPr>
            <p:cNvSpPr txBox="1"/>
            <p:nvPr/>
          </p:nvSpPr>
          <p:spPr>
            <a:xfrm>
              <a:off x="7599968" y="1530026"/>
              <a:ext cx="2076226" cy="707886"/>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 DNN-based Demodulation </a:t>
              </a:r>
              <a:endParaRPr lang="zh-CN" altLang="en-US" sz="2000" b="1">
                <a:latin typeface="Times New Roman" panose="02020603050405020304" pitchFamily="18" charset="0"/>
                <a:cs typeface="Times New Roman" panose="02020603050405020304" pitchFamily="18" charset="0"/>
              </a:endParaRPr>
            </a:p>
          </p:txBody>
        </p:sp>
        <p:cxnSp>
          <p:nvCxnSpPr>
            <p:cNvPr id="45" name="直接箭头连接符 68">
              <a:extLst>
                <a:ext uri="{FF2B5EF4-FFF2-40B4-BE49-F238E27FC236}">
                  <a16:creationId xmlns:a16="http://schemas.microsoft.com/office/drawing/2014/main" id="{28BDEB11-CDDB-BB4F-87C6-1740C1484752}"/>
                </a:ext>
              </a:extLst>
            </p:cNvPr>
            <p:cNvCxnSpPr>
              <a:cxnSpLocks/>
            </p:cNvCxnSpPr>
            <p:nvPr/>
          </p:nvCxnSpPr>
          <p:spPr>
            <a:xfrm>
              <a:off x="7218186" y="3504485"/>
              <a:ext cx="38178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文本框 71">
              <a:extLst>
                <a:ext uri="{FF2B5EF4-FFF2-40B4-BE49-F238E27FC236}">
                  <a16:creationId xmlns:a16="http://schemas.microsoft.com/office/drawing/2014/main" id="{A431A487-E621-8E41-8BC1-B3F4FEA56772}"/>
                </a:ext>
              </a:extLst>
            </p:cNvPr>
            <p:cNvSpPr txBox="1"/>
            <p:nvPr/>
          </p:nvSpPr>
          <p:spPr>
            <a:xfrm>
              <a:off x="5265112" y="4705703"/>
              <a:ext cx="4521741" cy="461665"/>
            </a:xfrm>
            <a:prstGeom prst="rect">
              <a:avLst/>
            </a:prstGeom>
            <a:noFill/>
          </p:spPr>
          <p:txBody>
            <a:bodyPr wrap="square" rtlCol="0">
              <a:spAutoFit/>
            </a:bodyPr>
            <a:lstStyle/>
            <a:p>
              <a:pPr algn="ctr"/>
              <a:r>
                <a:rPr lang="en-US" altLang="zh-CN" sz="2400" b="1">
                  <a:highlight>
                    <a:srgbClr val="C0C0C0"/>
                  </a:highlight>
                  <a:latin typeface="Times New Roman" panose="02020603050405020304" pitchFamily="18" charset="0"/>
                  <a:cs typeface="Times New Roman" panose="02020603050405020304" pitchFamily="18" charset="0"/>
                </a:rPr>
                <a:t>Neural-enhanced Demodulation</a:t>
              </a:r>
            </a:p>
          </p:txBody>
        </p:sp>
      </p:grpSp>
      <p:grpSp>
        <p:nvGrpSpPr>
          <p:cNvPr id="54" name="Group 53">
            <a:extLst>
              <a:ext uri="{FF2B5EF4-FFF2-40B4-BE49-F238E27FC236}">
                <a16:creationId xmlns:a16="http://schemas.microsoft.com/office/drawing/2014/main" id="{76BA7D25-EE27-6447-995E-BDC36030E06B}"/>
              </a:ext>
            </a:extLst>
          </p:cNvPr>
          <p:cNvGrpSpPr/>
          <p:nvPr/>
        </p:nvGrpSpPr>
        <p:grpSpPr>
          <a:xfrm>
            <a:off x="9673325" y="1555767"/>
            <a:ext cx="1822110" cy="2391521"/>
            <a:chOff x="9673325" y="1555767"/>
            <a:chExt cx="1822110" cy="2391521"/>
          </a:xfrm>
        </p:grpSpPr>
        <p:grpSp>
          <p:nvGrpSpPr>
            <p:cNvPr id="12" name="组合 14">
              <a:extLst>
                <a:ext uri="{FF2B5EF4-FFF2-40B4-BE49-F238E27FC236}">
                  <a16:creationId xmlns:a16="http://schemas.microsoft.com/office/drawing/2014/main" id="{3F742205-137A-7A44-8090-FE09B49E8085}"/>
                </a:ext>
              </a:extLst>
            </p:cNvPr>
            <p:cNvGrpSpPr/>
            <p:nvPr/>
          </p:nvGrpSpPr>
          <p:grpSpPr>
            <a:xfrm>
              <a:off x="9949972" y="2376104"/>
              <a:ext cx="1219070" cy="755652"/>
              <a:chOff x="1344706" y="1559859"/>
              <a:chExt cx="1775012" cy="910211"/>
            </a:xfrm>
          </p:grpSpPr>
          <p:sp>
            <p:nvSpPr>
              <p:cNvPr id="13" name="矩形 15">
                <a:extLst>
                  <a:ext uri="{FF2B5EF4-FFF2-40B4-BE49-F238E27FC236}">
                    <a16:creationId xmlns:a16="http://schemas.microsoft.com/office/drawing/2014/main" id="{E381D356-7618-8F4D-843B-D832FF4E8F9C}"/>
                  </a:ext>
                </a:extLst>
              </p:cNvPr>
              <p:cNvSpPr/>
              <p:nvPr/>
            </p:nvSpPr>
            <p:spPr>
              <a:xfrm>
                <a:off x="1344706" y="1559859"/>
                <a:ext cx="1775012" cy="87136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6">
                <a:extLst>
                  <a:ext uri="{FF2B5EF4-FFF2-40B4-BE49-F238E27FC236}">
                    <a16:creationId xmlns:a16="http://schemas.microsoft.com/office/drawing/2014/main" id="{518C0432-BCFC-8942-8524-CA18EBA7F5A7}"/>
                  </a:ext>
                </a:extLst>
              </p:cNvPr>
              <p:cNvSpPr txBox="1"/>
              <p:nvPr/>
            </p:nvSpPr>
            <p:spPr>
              <a:xfrm>
                <a:off x="1484556" y="1617395"/>
                <a:ext cx="1495312" cy="852675"/>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LoRa</a:t>
                </a:r>
              </a:p>
              <a:p>
                <a:pPr algn="ctr"/>
                <a:r>
                  <a:rPr lang="en-US" altLang="zh-CN" sz="2000" b="1">
                    <a:latin typeface="Times New Roman" panose="02020603050405020304" pitchFamily="18" charset="0"/>
                    <a:cs typeface="Times New Roman" panose="02020603050405020304" pitchFamily="18" charset="0"/>
                  </a:rPr>
                  <a:t>Packet</a:t>
                </a:r>
                <a:endParaRPr lang="zh-CN" altLang="en-US" sz="2000" b="1">
                  <a:latin typeface="Times New Roman" panose="02020603050405020304" pitchFamily="18" charset="0"/>
                  <a:cs typeface="Times New Roman" panose="02020603050405020304" pitchFamily="18" charset="0"/>
                </a:endParaRPr>
              </a:p>
            </p:txBody>
          </p:sp>
        </p:grpSp>
        <p:cxnSp>
          <p:nvCxnSpPr>
            <p:cNvPr id="16" name="连接符: 肘形 17">
              <a:extLst>
                <a:ext uri="{FF2B5EF4-FFF2-40B4-BE49-F238E27FC236}">
                  <a16:creationId xmlns:a16="http://schemas.microsoft.com/office/drawing/2014/main" id="{F54A9310-2D9E-AB4F-9F19-97D2B59070AF}"/>
                </a:ext>
              </a:extLst>
            </p:cNvPr>
            <p:cNvCxnSpPr>
              <a:cxnSpLocks/>
            </p:cNvCxnSpPr>
            <p:nvPr/>
          </p:nvCxnSpPr>
          <p:spPr>
            <a:xfrm rot="5400000">
              <a:off x="9925495" y="2824483"/>
              <a:ext cx="443331" cy="923555"/>
            </a:xfrm>
            <a:prstGeom prst="bentConnector2">
              <a:avLst/>
            </a:prstGeom>
            <a:ln w="28575">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47" name="文本框 73">
              <a:extLst>
                <a:ext uri="{FF2B5EF4-FFF2-40B4-BE49-F238E27FC236}">
                  <a16:creationId xmlns:a16="http://schemas.microsoft.com/office/drawing/2014/main" id="{65175ED1-84D0-2C45-BCD0-662CA42441F5}"/>
                </a:ext>
              </a:extLst>
            </p:cNvPr>
            <p:cNvSpPr txBox="1"/>
            <p:nvPr/>
          </p:nvSpPr>
          <p:spPr>
            <a:xfrm>
              <a:off x="9794304" y="3547178"/>
              <a:ext cx="1701131" cy="400110"/>
            </a:xfrm>
            <a:prstGeom prst="rect">
              <a:avLst/>
            </a:prstGeom>
            <a:noFill/>
          </p:spPr>
          <p:txBody>
            <a:bodyPr wrap="square" rtlCol="0">
              <a:spAutoFit/>
            </a:bodyPr>
            <a:lstStyle/>
            <a:p>
              <a:pPr algn="ctr"/>
              <a:r>
                <a:rPr lang="en-US" altLang="zh-CN" sz="2000" b="1" i="1">
                  <a:latin typeface="Times New Roman" panose="02020603050405020304" pitchFamily="18" charset="0"/>
                  <a:cs typeface="Times New Roman" panose="02020603050405020304" pitchFamily="18" charset="0"/>
                </a:rPr>
                <a:t>LoRa Symbols</a:t>
              </a:r>
              <a:endParaRPr lang="zh-CN" altLang="en-US" sz="2000" b="1" i="1">
                <a:latin typeface="Times New Roman" panose="02020603050405020304" pitchFamily="18" charset="0"/>
                <a:cs typeface="Times New Roman" panose="02020603050405020304" pitchFamily="18" charset="0"/>
              </a:endParaRPr>
            </a:p>
          </p:txBody>
        </p:sp>
        <p:sp>
          <p:nvSpPr>
            <p:cNvPr id="51" name="文本框 74">
              <a:extLst>
                <a:ext uri="{FF2B5EF4-FFF2-40B4-BE49-F238E27FC236}">
                  <a16:creationId xmlns:a16="http://schemas.microsoft.com/office/drawing/2014/main" id="{1A1F6430-F8C3-E445-BD42-2F58905B0EB8}"/>
                </a:ext>
              </a:extLst>
            </p:cNvPr>
            <p:cNvSpPr txBox="1"/>
            <p:nvPr/>
          </p:nvSpPr>
          <p:spPr>
            <a:xfrm>
              <a:off x="9673325" y="1555767"/>
              <a:ext cx="1701131" cy="400110"/>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1 Packet</a:t>
              </a:r>
              <a:endParaRPr lang="zh-CN" altLang="en-US" sz="2000" b="1">
                <a:latin typeface="Times New Roman" panose="02020603050405020304" pitchFamily="18" charset="0"/>
                <a:cs typeface="Times New Roman" panose="02020603050405020304" pitchFamily="18" charset="0"/>
              </a:endParaRPr>
            </a:p>
          </p:txBody>
        </p:sp>
        <p:pic>
          <p:nvPicPr>
            <p:cNvPr id="52" name="Picture 51">
              <a:extLst>
                <a:ext uri="{FF2B5EF4-FFF2-40B4-BE49-F238E27FC236}">
                  <a16:creationId xmlns:a16="http://schemas.microsoft.com/office/drawing/2014/main" id="{286798DD-02F7-4E4F-91D1-A135292FED3E}"/>
                </a:ext>
              </a:extLst>
            </p:cNvPr>
            <p:cNvPicPr>
              <a:picLocks noChangeAspect="1"/>
            </p:cNvPicPr>
            <p:nvPr/>
          </p:nvPicPr>
          <p:blipFill rotWithShape="1">
            <a:blip r:embed="rId3"/>
            <a:srcRect l="26898" t="-1" b="34167"/>
            <a:stretch/>
          </p:blipFill>
          <p:spPr>
            <a:xfrm>
              <a:off x="10353729" y="1959848"/>
              <a:ext cx="411554" cy="303857"/>
            </a:xfrm>
            <a:prstGeom prst="rect">
              <a:avLst/>
            </a:prstGeom>
          </p:spPr>
        </p:pic>
      </p:grpSp>
    </p:spTree>
    <p:extLst>
      <p:ext uri="{BB962C8B-B14F-4D97-AF65-F5344CB8AC3E}">
        <p14:creationId xmlns:p14="http://schemas.microsoft.com/office/powerpoint/2010/main" val="221154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灯片编号占位符 4"/>
          <p:cNvSpPr txBox="1">
            <a:spLocks/>
          </p:cNvSpPr>
          <p:nvPr/>
        </p:nvSpPr>
        <p:spPr>
          <a:xfrm>
            <a:off x="805103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5D609DD-4A7E-C542-8781-E41BE8ADFDD8}"/>
              </a:ext>
            </a:extLst>
          </p:cNvPr>
          <p:cNvPicPr>
            <a:picLocks noChangeAspect="1"/>
          </p:cNvPicPr>
          <p:nvPr/>
        </p:nvPicPr>
        <p:blipFill rotWithShape="1">
          <a:blip r:embed="rId3"/>
          <a:srcRect l="1" r="7297"/>
          <a:stretch/>
        </p:blipFill>
        <p:spPr>
          <a:xfrm>
            <a:off x="456038" y="1431370"/>
            <a:ext cx="6082427" cy="1863063"/>
          </a:xfrm>
          <a:prstGeom prst="rect">
            <a:avLst/>
          </a:prstGeom>
        </p:spPr>
      </p:pic>
      <p:pic>
        <p:nvPicPr>
          <p:cNvPr id="11" name="图片 4">
            <a:extLst>
              <a:ext uri="{FF2B5EF4-FFF2-40B4-BE49-F238E27FC236}">
                <a16:creationId xmlns:a16="http://schemas.microsoft.com/office/drawing/2014/main" id="{CEB8E920-42A4-F84C-A66F-7D4EC488578B}"/>
              </a:ext>
            </a:extLst>
          </p:cNvPr>
          <p:cNvPicPr>
            <a:picLocks noChangeAspect="1"/>
          </p:cNvPicPr>
          <p:nvPr/>
        </p:nvPicPr>
        <p:blipFill rotWithShape="1">
          <a:blip r:embed="rId4"/>
          <a:srcRect l="2932"/>
          <a:stretch/>
        </p:blipFill>
        <p:spPr>
          <a:xfrm>
            <a:off x="1223056" y="3397877"/>
            <a:ext cx="3902646" cy="2863581"/>
          </a:xfrm>
          <a:prstGeom prst="rect">
            <a:avLst/>
          </a:prstGeom>
        </p:spPr>
      </p:pic>
      <p:grpSp>
        <p:nvGrpSpPr>
          <p:cNvPr id="7" name="Group 6">
            <a:extLst>
              <a:ext uri="{FF2B5EF4-FFF2-40B4-BE49-F238E27FC236}">
                <a16:creationId xmlns:a16="http://schemas.microsoft.com/office/drawing/2014/main" id="{D9E9E560-3898-F747-9229-F996967D8D23}"/>
              </a:ext>
            </a:extLst>
          </p:cNvPr>
          <p:cNvGrpSpPr/>
          <p:nvPr/>
        </p:nvGrpSpPr>
        <p:grpSpPr>
          <a:xfrm>
            <a:off x="6538465" y="3732784"/>
            <a:ext cx="4750808" cy="2511608"/>
            <a:chOff x="6650692" y="1148496"/>
            <a:chExt cx="4750808" cy="2511608"/>
          </a:xfrm>
        </p:grpSpPr>
        <p:pic>
          <p:nvPicPr>
            <p:cNvPr id="9" name="图片 6">
              <a:extLst>
                <a:ext uri="{FF2B5EF4-FFF2-40B4-BE49-F238E27FC236}">
                  <a16:creationId xmlns:a16="http://schemas.microsoft.com/office/drawing/2014/main" id="{939F0735-29B0-A841-B5B6-6951DEE89801}"/>
                </a:ext>
              </a:extLst>
            </p:cNvPr>
            <p:cNvPicPr>
              <a:picLocks noChangeAspect="1"/>
            </p:cNvPicPr>
            <p:nvPr/>
          </p:nvPicPr>
          <p:blipFill rotWithShape="1">
            <a:blip r:embed="rId5"/>
            <a:srcRect b="3127"/>
            <a:stretch/>
          </p:blipFill>
          <p:spPr>
            <a:xfrm>
              <a:off x="6650692" y="1148496"/>
              <a:ext cx="4750808" cy="2511608"/>
            </a:xfrm>
            <a:prstGeom prst="rect">
              <a:avLst/>
            </a:prstGeom>
          </p:spPr>
        </p:pic>
        <p:sp>
          <p:nvSpPr>
            <p:cNvPr id="12" name="文本框 10">
              <a:extLst>
                <a:ext uri="{FF2B5EF4-FFF2-40B4-BE49-F238E27FC236}">
                  <a16:creationId xmlns:a16="http://schemas.microsoft.com/office/drawing/2014/main" id="{C5121B7B-0DA5-1745-B7F9-6081094B4CAB}"/>
                </a:ext>
              </a:extLst>
            </p:cNvPr>
            <p:cNvSpPr txBox="1"/>
            <p:nvPr/>
          </p:nvSpPr>
          <p:spPr>
            <a:xfrm>
              <a:off x="9199213" y="1406656"/>
              <a:ext cx="2200282" cy="707886"/>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Add up constructively</a:t>
              </a:r>
              <a:endParaRPr lang="zh-CN" altLang="en-US" sz="2000" b="1">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5546A09B-52AD-1F40-9D5F-D769BC0C31CF}"/>
              </a:ext>
            </a:extLst>
          </p:cNvPr>
          <p:cNvGrpSpPr/>
          <p:nvPr/>
        </p:nvGrpSpPr>
        <p:grpSpPr>
          <a:xfrm>
            <a:off x="6538465" y="1243660"/>
            <a:ext cx="4642946" cy="2532988"/>
            <a:chOff x="6704623" y="3629614"/>
            <a:chExt cx="4642946" cy="2532988"/>
          </a:xfrm>
        </p:grpSpPr>
        <p:pic>
          <p:nvPicPr>
            <p:cNvPr id="10" name="图片 8">
              <a:extLst>
                <a:ext uri="{FF2B5EF4-FFF2-40B4-BE49-F238E27FC236}">
                  <a16:creationId xmlns:a16="http://schemas.microsoft.com/office/drawing/2014/main" id="{BBDE8A86-5423-E14B-AD39-F5C77C455AF0}"/>
                </a:ext>
              </a:extLst>
            </p:cNvPr>
            <p:cNvPicPr>
              <a:picLocks noChangeAspect="1"/>
            </p:cNvPicPr>
            <p:nvPr/>
          </p:nvPicPr>
          <p:blipFill rotWithShape="1">
            <a:blip r:embed="rId6"/>
            <a:srcRect t="2455"/>
            <a:stretch/>
          </p:blipFill>
          <p:spPr>
            <a:xfrm>
              <a:off x="6704623" y="3629614"/>
              <a:ext cx="4642946" cy="2532988"/>
            </a:xfrm>
            <a:prstGeom prst="rect">
              <a:avLst/>
            </a:prstGeom>
          </p:spPr>
        </p:pic>
        <p:sp>
          <p:nvSpPr>
            <p:cNvPr id="13" name="文本框 11">
              <a:extLst>
                <a:ext uri="{FF2B5EF4-FFF2-40B4-BE49-F238E27FC236}">
                  <a16:creationId xmlns:a16="http://schemas.microsoft.com/office/drawing/2014/main" id="{CD1BD265-C31C-2743-847D-1CDB6B3F8861}"/>
                </a:ext>
              </a:extLst>
            </p:cNvPr>
            <p:cNvSpPr txBox="1"/>
            <p:nvPr/>
          </p:nvSpPr>
          <p:spPr>
            <a:xfrm>
              <a:off x="9270661" y="3786833"/>
              <a:ext cx="2061601" cy="707886"/>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Add up destructively</a:t>
              </a:r>
              <a:endParaRPr lang="zh-CN" altLang="en-US" sz="2000" b="1">
                <a:latin typeface="Times New Roman" panose="02020603050405020304" pitchFamily="18" charset="0"/>
                <a:cs typeface="Times New Roman" panose="02020603050405020304" pitchFamily="18" charset="0"/>
              </a:endParaRPr>
            </a:p>
          </p:txBody>
        </p:sp>
      </p:grpSp>
      <p:sp>
        <p:nvSpPr>
          <p:cNvPr id="14" name="Title 1">
            <a:extLst>
              <a:ext uri="{FF2B5EF4-FFF2-40B4-BE49-F238E27FC236}">
                <a16:creationId xmlns:a16="http://schemas.microsoft.com/office/drawing/2014/main" id="{F6708A19-E868-7F45-984B-DE85D07124B2}"/>
              </a:ext>
            </a:extLst>
          </p:cNvPr>
          <p:cNvSpPr txBox="1">
            <a:spLocks/>
          </p:cNvSpPr>
          <p:nvPr/>
        </p:nvSpPr>
        <p:spPr bwMode="auto">
          <a:xfrm>
            <a:off x="361302" y="356117"/>
            <a:ext cx="11774196" cy="79696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09585" rtl="0" fontAlgn="base">
              <a:spcBef>
                <a:spcPct val="0"/>
              </a:spcBef>
              <a:spcAft>
                <a:spcPct val="0"/>
              </a:spcAft>
              <a:defRPr sz="5867" b="1" kern="1200">
                <a:solidFill>
                  <a:srgbClr val="6BBD1B"/>
                </a:solidFill>
                <a:latin typeface="Arial"/>
                <a:ea typeface="ＭＳ Ｐゴシック" charset="0"/>
                <a:cs typeface="Arial"/>
              </a:defRPr>
            </a:lvl1pPr>
            <a:lvl2pPr algn="l" defTabSz="609585" rtl="0" fontAlgn="base">
              <a:spcBef>
                <a:spcPct val="0"/>
              </a:spcBef>
              <a:spcAft>
                <a:spcPct val="0"/>
              </a:spcAft>
              <a:defRPr sz="5867" b="1">
                <a:solidFill>
                  <a:srgbClr val="6BBD1B"/>
                </a:solidFill>
                <a:latin typeface="Arial" charset="0"/>
                <a:ea typeface="ＭＳ Ｐゴシック" charset="0"/>
              </a:defRPr>
            </a:lvl2pPr>
            <a:lvl3pPr algn="l" defTabSz="609585" rtl="0" fontAlgn="base">
              <a:spcBef>
                <a:spcPct val="0"/>
              </a:spcBef>
              <a:spcAft>
                <a:spcPct val="0"/>
              </a:spcAft>
              <a:defRPr sz="5867" b="1">
                <a:solidFill>
                  <a:srgbClr val="6BBD1B"/>
                </a:solidFill>
                <a:latin typeface="Arial" charset="0"/>
                <a:ea typeface="ＭＳ Ｐゴシック" charset="0"/>
              </a:defRPr>
            </a:lvl3pPr>
            <a:lvl4pPr algn="l" defTabSz="609585" rtl="0" fontAlgn="base">
              <a:spcBef>
                <a:spcPct val="0"/>
              </a:spcBef>
              <a:spcAft>
                <a:spcPct val="0"/>
              </a:spcAft>
              <a:defRPr sz="5867" b="1">
                <a:solidFill>
                  <a:srgbClr val="6BBD1B"/>
                </a:solidFill>
                <a:latin typeface="Arial" charset="0"/>
                <a:ea typeface="ＭＳ Ｐゴシック" charset="0"/>
              </a:defRPr>
            </a:lvl4pPr>
            <a:lvl5pPr algn="l" defTabSz="609585" rtl="0" fontAlgn="base">
              <a:spcBef>
                <a:spcPct val="0"/>
              </a:spcBef>
              <a:spcAft>
                <a:spcPct val="0"/>
              </a:spcAft>
              <a:defRPr sz="5867" b="1">
                <a:solidFill>
                  <a:srgbClr val="6BBD1B"/>
                </a:solidFill>
                <a:latin typeface="Arial" charset="0"/>
                <a:ea typeface="ＭＳ Ｐゴシック" charset="0"/>
              </a:defRPr>
            </a:lvl5pPr>
            <a:lvl6pPr marL="609585" algn="l" defTabSz="609585" rtl="0" fontAlgn="base">
              <a:spcBef>
                <a:spcPct val="0"/>
              </a:spcBef>
              <a:spcAft>
                <a:spcPct val="0"/>
              </a:spcAft>
              <a:defRPr sz="5867" b="1">
                <a:solidFill>
                  <a:srgbClr val="6BBD1B"/>
                </a:solidFill>
                <a:latin typeface="Arial" charset="0"/>
                <a:ea typeface="ＭＳ Ｐゴシック" charset="0"/>
              </a:defRPr>
            </a:lvl6pPr>
            <a:lvl7pPr marL="1219170" algn="l" defTabSz="609585" rtl="0" fontAlgn="base">
              <a:spcBef>
                <a:spcPct val="0"/>
              </a:spcBef>
              <a:spcAft>
                <a:spcPct val="0"/>
              </a:spcAft>
              <a:defRPr sz="5867" b="1">
                <a:solidFill>
                  <a:srgbClr val="6BBD1B"/>
                </a:solidFill>
                <a:latin typeface="Arial" charset="0"/>
                <a:ea typeface="ＭＳ Ｐゴシック" charset="0"/>
              </a:defRPr>
            </a:lvl7pPr>
            <a:lvl8pPr marL="1828754" algn="l" defTabSz="609585" rtl="0" fontAlgn="base">
              <a:spcBef>
                <a:spcPct val="0"/>
              </a:spcBef>
              <a:spcAft>
                <a:spcPct val="0"/>
              </a:spcAft>
              <a:defRPr sz="5867" b="1">
                <a:solidFill>
                  <a:srgbClr val="6BBD1B"/>
                </a:solidFill>
                <a:latin typeface="Arial" charset="0"/>
                <a:ea typeface="ＭＳ Ｐゴシック" charset="0"/>
              </a:defRPr>
            </a:lvl8pPr>
            <a:lvl9pPr marL="2438339" algn="l" defTabSz="609585" rtl="0" fontAlgn="base">
              <a:spcBef>
                <a:spcPct val="0"/>
              </a:spcBef>
              <a:spcAft>
                <a:spcPct val="0"/>
              </a:spcAft>
              <a:defRPr sz="5867" b="1">
                <a:solidFill>
                  <a:srgbClr val="6BBD1B"/>
                </a:solidFill>
                <a:latin typeface="Arial" charset="0"/>
                <a:ea typeface="ＭＳ Ｐゴシック" charset="0"/>
              </a:defRPr>
            </a:lvl9pPr>
          </a:lstStyle>
          <a:p>
            <a:pPr algn="ctr"/>
            <a:r>
              <a:rPr lang="en-US" sz="4400">
                <a:solidFill>
                  <a:srgbClr val="1F3A33"/>
                </a:solidFill>
                <a:latin typeface="Century Gothic" panose="020B0502020202020204" pitchFamily="34" charset="0"/>
                <a:cs typeface="Arial" panose="020B0604020202020204" pitchFamily="34" charset="0"/>
              </a:rPr>
              <a:t>Challenge-1: Symbol Generation</a:t>
            </a:r>
          </a:p>
        </p:txBody>
      </p:sp>
      <p:sp>
        <p:nvSpPr>
          <p:cNvPr id="2" name="Oval 1">
            <a:extLst>
              <a:ext uri="{FF2B5EF4-FFF2-40B4-BE49-F238E27FC236}">
                <a16:creationId xmlns:a16="http://schemas.microsoft.com/office/drawing/2014/main" id="{BCD4C9B1-9842-7641-B657-45A90A936F84}"/>
              </a:ext>
            </a:extLst>
          </p:cNvPr>
          <p:cNvSpPr/>
          <p:nvPr/>
        </p:nvSpPr>
        <p:spPr>
          <a:xfrm>
            <a:off x="563318" y="1431369"/>
            <a:ext cx="2933933" cy="172442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60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208902" y="304199"/>
            <a:ext cx="11774196" cy="796965"/>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Challenge-2: Noise &amp; Interference</a:t>
            </a:r>
          </a:p>
        </p:txBody>
      </p:sp>
      <p:sp>
        <p:nvSpPr>
          <p:cNvPr id="17" name="灯片编号占位符 4"/>
          <p:cNvSpPr txBox="1">
            <a:spLocks/>
          </p:cNvSpPr>
          <p:nvPr/>
        </p:nvSpPr>
        <p:spPr>
          <a:xfrm>
            <a:off x="805103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文本框 91">
            <a:extLst>
              <a:ext uri="{FF2B5EF4-FFF2-40B4-BE49-F238E27FC236}">
                <a16:creationId xmlns:a16="http://schemas.microsoft.com/office/drawing/2014/main" id="{8EA94EB8-26AF-8D45-8D44-1120D59640EF}"/>
              </a:ext>
            </a:extLst>
          </p:cNvPr>
          <p:cNvSpPr txBox="1"/>
          <p:nvPr/>
        </p:nvSpPr>
        <p:spPr>
          <a:xfrm>
            <a:off x="208902" y="1608173"/>
            <a:ext cx="1679285" cy="1200329"/>
          </a:xfrm>
          <a:prstGeom prst="rect">
            <a:avLst/>
          </a:prstGeom>
          <a:noFill/>
          <a:ln>
            <a:noFill/>
          </a:ln>
        </p:spPr>
        <p:txBody>
          <a:bodyPr wrap="square" rtlCol="0">
            <a:spAutoFit/>
          </a:bodyPr>
          <a:lstStyle/>
          <a:p>
            <a:r>
              <a:rPr lang="en-US" altLang="zh-CN" sz="2400" b="1">
                <a:latin typeface="Times New Roman" panose="02020603050405020304" pitchFamily="18" charset="0"/>
                <a:cs typeface="Times New Roman" panose="02020603050405020304" pitchFamily="18" charset="0"/>
              </a:rPr>
              <a:t>Signal Processing</a:t>
            </a:r>
          </a:p>
          <a:p>
            <a:r>
              <a:rPr lang="en-US" altLang="zh-CN" sz="2400" b="1">
                <a:latin typeface="Times New Roman" panose="02020603050405020304" pitchFamily="18" charset="0"/>
                <a:cs typeface="Times New Roman" panose="02020603050405020304" pitchFamily="18" charset="0"/>
              </a:rPr>
              <a:t>Filter</a:t>
            </a:r>
            <a:endParaRPr lang="zh-CN" altLang="en-US" sz="2400" b="1">
              <a:latin typeface="Times New Roman" panose="02020603050405020304" pitchFamily="18" charset="0"/>
              <a:cs typeface="Times New Roman" panose="02020603050405020304" pitchFamily="18" charset="0"/>
            </a:endParaRPr>
          </a:p>
        </p:txBody>
      </p:sp>
      <p:sp>
        <p:nvSpPr>
          <p:cNvPr id="9" name="文本框 91">
            <a:extLst>
              <a:ext uri="{FF2B5EF4-FFF2-40B4-BE49-F238E27FC236}">
                <a16:creationId xmlns:a16="http://schemas.microsoft.com/office/drawing/2014/main" id="{22C3C53D-3D7E-094D-A340-F00ECC9655DE}"/>
              </a:ext>
            </a:extLst>
          </p:cNvPr>
          <p:cNvSpPr txBox="1"/>
          <p:nvPr/>
        </p:nvSpPr>
        <p:spPr>
          <a:xfrm>
            <a:off x="208902" y="3589726"/>
            <a:ext cx="1835424" cy="1692771"/>
          </a:xfrm>
          <a:prstGeom prst="rect">
            <a:avLst/>
          </a:prstGeom>
          <a:noFill/>
          <a:ln>
            <a:noFill/>
          </a:ln>
        </p:spPr>
        <p:txBody>
          <a:bodyPr wrap="square" rtlCol="0">
            <a:spAutoFit/>
          </a:bodyPr>
          <a:lstStyle/>
          <a:p>
            <a:r>
              <a:rPr lang="en-US" altLang="zh-CN" sz="2400" b="1">
                <a:latin typeface="Times New Roman" panose="02020603050405020304" pitchFamily="18" charset="0"/>
                <a:cs typeface="Times New Roman" panose="02020603050405020304" pitchFamily="18" charset="0"/>
              </a:rPr>
              <a:t>Neural-enhanced</a:t>
            </a:r>
            <a:r>
              <a:rPr lang="en-US" altLang="zh-CN" sz="2800">
                <a:latin typeface="Times New Roman" panose="02020603050405020304" pitchFamily="18" charset="0"/>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Filter</a:t>
            </a:r>
          </a:p>
          <a:p>
            <a:endParaRPr lang="zh-CN" altLang="en-US" sz="2800">
              <a:latin typeface="Times New Roman" panose="02020603050405020304" pitchFamily="18" charset="0"/>
              <a:cs typeface="Times New Roman" panose="02020603050405020304" pitchFamily="18" charset="0"/>
            </a:endParaRPr>
          </a:p>
        </p:txBody>
      </p:sp>
      <p:sp>
        <p:nvSpPr>
          <p:cNvPr id="10" name="文本框 63">
            <a:extLst>
              <a:ext uri="{FF2B5EF4-FFF2-40B4-BE49-F238E27FC236}">
                <a16:creationId xmlns:a16="http://schemas.microsoft.com/office/drawing/2014/main" id="{8C987CF7-1BAF-304E-8276-7E57A2F787D2}"/>
              </a:ext>
            </a:extLst>
          </p:cNvPr>
          <p:cNvSpPr txBox="1"/>
          <p:nvPr/>
        </p:nvSpPr>
        <p:spPr>
          <a:xfrm>
            <a:off x="55670" y="2888592"/>
            <a:ext cx="1814597" cy="646331"/>
          </a:xfrm>
          <a:prstGeom prst="rect">
            <a:avLst/>
          </a:prstGeom>
          <a:noFill/>
        </p:spPr>
        <p:txBody>
          <a:bodyPr wrap="square" rtlCol="0">
            <a:spAutoFit/>
          </a:bodyPr>
          <a:lstStyle/>
          <a:p>
            <a:pPr algn="ctr"/>
            <a:r>
              <a:rPr lang="en-US" altLang="zh-CN" sz="3600" b="1">
                <a:latin typeface="Times New Roman" panose="02020603050405020304" pitchFamily="18" charset="0"/>
                <a:cs typeface="Times New Roman" panose="02020603050405020304" pitchFamily="18" charset="0"/>
              </a:rPr>
              <a:t>vs.</a:t>
            </a:r>
            <a:endParaRPr lang="zh-CN" altLang="en-US" sz="3600" b="1">
              <a:latin typeface="Times New Roman" panose="02020603050405020304" pitchFamily="18" charset="0"/>
              <a:cs typeface="Times New Roman" panose="02020603050405020304" pitchFamily="18" charset="0"/>
            </a:endParaRPr>
          </a:p>
        </p:txBody>
      </p:sp>
      <p:pic>
        <p:nvPicPr>
          <p:cNvPr id="11" name="图片 9">
            <a:extLst>
              <a:ext uri="{FF2B5EF4-FFF2-40B4-BE49-F238E27FC236}">
                <a16:creationId xmlns:a16="http://schemas.microsoft.com/office/drawing/2014/main" id="{7FBFC2D2-9638-F748-95EB-E8F783532B7F}"/>
              </a:ext>
            </a:extLst>
          </p:cNvPr>
          <p:cNvPicPr>
            <a:picLocks noChangeAspect="1"/>
          </p:cNvPicPr>
          <p:nvPr/>
        </p:nvPicPr>
        <p:blipFill rotWithShape="1">
          <a:blip r:embed="rId3"/>
          <a:srcRect r="10192"/>
          <a:stretch/>
        </p:blipFill>
        <p:spPr>
          <a:xfrm>
            <a:off x="7908236" y="1650684"/>
            <a:ext cx="3354610" cy="2196084"/>
          </a:xfrm>
          <a:prstGeom prst="rect">
            <a:avLst/>
          </a:prstGeom>
        </p:spPr>
      </p:pic>
      <p:pic>
        <p:nvPicPr>
          <p:cNvPr id="13" name="图片 8">
            <a:extLst>
              <a:ext uri="{FF2B5EF4-FFF2-40B4-BE49-F238E27FC236}">
                <a16:creationId xmlns:a16="http://schemas.microsoft.com/office/drawing/2014/main" id="{9B745F0A-8DCC-0341-ADD0-74C42E371AB0}"/>
              </a:ext>
            </a:extLst>
          </p:cNvPr>
          <p:cNvPicPr>
            <a:picLocks noChangeAspect="1"/>
          </p:cNvPicPr>
          <p:nvPr/>
        </p:nvPicPr>
        <p:blipFill rotWithShape="1">
          <a:blip r:embed="rId4"/>
          <a:srcRect r="10192"/>
          <a:stretch/>
        </p:blipFill>
        <p:spPr>
          <a:xfrm>
            <a:off x="4802501" y="1650684"/>
            <a:ext cx="3354610" cy="2196084"/>
          </a:xfrm>
          <a:prstGeom prst="rect">
            <a:avLst/>
          </a:prstGeom>
        </p:spPr>
      </p:pic>
      <p:pic>
        <p:nvPicPr>
          <p:cNvPr id="14" name="图片 7">
            <a:extLst>
              <a:ext uri="{FF2B5EF4-FFF2-40B4-BE49-F238E27FC236}">
                <a16:creationId xmlns:a16="http://schemas.microsoft.com/office/drawing/2014/main" id="{5DD3B102-29DB-5340-935B-AEFE70BDE10F}"/>
              </a:ext>
            </a:extLst>
          </p:cNvPr>
          <p:cNvPicPr>
            <a:picLocks noChangeAspect="1"/>
          </p:cNvPicPr>
          <p:nvPr/>
        </p:nvPicPr>
        <p:blipFill rotWithShape="1">
          <a:blip r:embed="rId5"/>
          <a:srcRect l="7021" r="10192"/>
          <a:stretch/>
        </p:blipFill>
        <p:spPr>
          <a:xfrm>
            <a:off x="1979328" y="1650684"/>
            <a:ext cx="3092368" cy="2196084"/>
          </a:xfrm>
          <a:prstGeom prst="rect">
            <a:avLst/>
          </a:prstGeom>
        </p:spPr>
      </p:pic>
      <p:sp>
        <p:nvSpPr>
          <p:cNvPr id="19" name="文本框 63">
            <a:extLst>
              <a:ext uri="{FF2B5EF4-FFF2-40B4-BE49-F238E27FC236}">
                <a16:creationId xmlns:a16="http://schemas.microsoft.com/office/drawing/2014/main" id="{232AE38F-395F-C946-8B53-A3EF532585E6}"/>
              </a:ext>
            </a:extLst>
          </p:cNvPr>
          <p:cNvSpPr txBox="1"/>
          <p:nvPr/>
        </p:nvSpPr>
        <p:spPr>
          <a:xfrm>
            <a:off x="2261125" y="1335899"/>
            <a:ext cx="2374570" cy="400110"/>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(a) GT Spectrogram</a:t>
            </a:r>
            <a:endParaRPr lang="zh-CN" altLang="en-US" sz="2000" b="1">
              <a:latin typeface="Times New Roman" panose="02020603050405020304" pitchFamily="18" charset="0"/>
              <a:cs typeface="Times New Roman" panose="02020603050405020304" pitchFamily="18" charset="0"/>
            </a:endParaRPr>
          </a:p>
        </p:txBody>
      </p:sp>
      <p:sp>
        <p:nvSpPr>
          <p:cNvPr id="20" name="文本框 64">
            <a:extLst>
              <a:ext uri="{FF2B5EF4-FFF2-40B4-BE49-F238E27FC236}">
                <a16:creationId xmlns:a16="http://schemas.microsoft.com/office/drawing/2014/main" id="{64390C81-D691-1442-95D5-66590C1234A9}"/>
              </a:ext>
            </a:extLst>
          </p:cNvPr>
          <p:cNvSpPr txBox="1"/>
          <p:nvPr/>
        </p:nvSpPr>
        <p:spPr>
          <a:xfrm>
            <a:off x="5348204" y="1335899"/>
            <a:ext cx="2584367" cy="400110"/>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(b) Raw Spectrogram</a:t>
            </a:r>
            <a:endParaRPr lang="zh-CN" altLang="en-US" sz="2000" b="1">
              <a:latin typeface="Times New Roman" panose="02020603050405020304" pitchFamily="18" charset="0"/>
              <a:cs typeface="Times New Roman" panose="02020603050405020304" pitchFamily="18" charset="0"/>
            </a:endParaRPr>
          </a:p>
        </p:txBody>
      </p:sp>
      <p:sp>
        <p:nvSpPr>
          <p:cNvPr id="21" name="文本框 65">
            <a:extLst>
              <a:ext uri="{FF2B5EF4-FFF2-40B4-BE49-F238E27FC236}">
                <a16:creationId xmlns:a16="http://schemas.microsoft.com/office/drawing/2014/main" id="{22D34D25-C88C-F944-9E88-73AAF9C06DA6}"/>
              </a:ext>
            </a:extLst>
          </p:cNvPr>
          <p:cNvSpPr txBox="1"/>
          <p:nvPr/>
        </p:nvSpPr>
        <p:spPr>
          <a:xfrm>
            <a:off x="8268560" y="1335899"/>
            <a:ext cx="3142190" cy="400110"/>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(c) Masked Spectrogram</a:t>
            </a:r>
            <a:endParaRPr lang="zh-CN" altLang="en-US" sz="2000" b="1">
              <a:latin typeface="Times New Roman" panose="02020603050405020304" pitchFamily="18" charset="0"/>
              <a:cs typeface="Times New Roman" panose="02020603050405020304" pitchFamily="18" charset="0"/>
            </a:endParaRPr>
          </a:p>
        </p:txBody>
      </p:sp>
      <p:pic>
        <p:nvPicPr>
          <p:cNvPr id="22" name="图片 13">
            <a:extLst>
              <a:ext uri="{FF2B5EF4-FFF2-40B4-BE49-F238E27FC236}">
                <a16:creationId xmlns:a16="http://schemas.microsoft.com/office/drawing/2014/main" id="{FB396558-D075-284B-87D1-41736B8571C8}"/>
              </a:ext>
            </a:extLst>
          </p:cNvPr>
          <p:cNvPicPr>
            <a:picLocks noChangeAspect="1"/>
          </p:cNvPicPr>
          <p:nvPr/>
        </p:nvPicPr>
        <p:blipFill rotWithShape="1">
          <a:blip r:embed="rId6"/>
          <a:srcRect l="1599" r="92110" b="28418"/>
          <a:stretch/>
        </p:blipFill>
        <p:spPr>
          <a:xfrm>
            <a:off x="1725418" y="2558226"/>
            <a:ext cx="253910" cy="1659535"/>
          </a:xfrm>
          <a:prstGeom prst="rect">
            <a:avLst/>
          </a:prstGeom>
        </p:spPr>
      </p:pic>
      <p:sp>
        <p:nvSpPr>
          <p:cNvPr id="23" name="文本框 14">
            <a:extLst>
              <a:ext uri="{FF2B5EF4-FFF2-40B4-BE49-F238E27FC236}">
                <a16:creationId xmlns:a16="http://schemas.microsoft.com/office/drawing/2014/main" id="{4D9E17A6-1398-0C4C-B9E8-A17FAD3CFD4F}"/>
              </a:ext>
            </a:extLst>
          </p:cNvPr>
          <p:cNvSpPr txBox="1"/>
          <p:nvPr/>
        </p:nvSpPr>
        <p:spPr>
          <a:xfrm rot="5400000">
            <a:off x="10252005" y="2359048"/>
            <a:ext cx="2374570" cy="369332"/>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SPWVD Mask</a:t>
            </a:r>
            <a:endParaRPr lang="zh-CN" altLang="en-US" b="1">
              <a:latin typeface="Times New Roman" panose="02020603050405020304" pitchFamily="18" charset="0"/>
              <a:cs typeface="Times New Roman" panose="02020603050405020304" pitchFamily="18" charset="0"/>
            </a:endParaRPr>
          </a:p>
        </p:txBody>
      </p:sp>
      <p:grpSp>
        <p:nvGrpSpPr>
          <p:cNvPr id="31" name="组合 16">
            <a:extLst>
              <a:ext uri="{FF2B5EF4-FFF2-40B4-BE49-F238E27FC236}">
                <a16:creationId xmlns:a16="http://schemas.microsoft.com/office/drawing/2014/main" id="{119C5088-ADC9-E143-9975-D6988BE6FDB1}"/>
              </a:ext>
            </a:extLst>
          </p:cNvPr>
          <p:cNvGrpSpPr/>
          <p:nvPr/>
        </p:nvGrpSpPr>
        <p:grpSpPr>
          <a:xfrm>
            <a:off x="1979328" y="3499200"/>
            <a:ext cx="9599836" cy="347568"/>
            <a:chOff x="1232621" y="4349464"/>
            <a:chExt cx="9599836" cy="347568"/>
          </a:xfrm>
          <a:solidFill>
            <a:schemeClr val="bg1"/>
          </a:solidFill>
        </p:grpSpPr>
        <p:pic>
          <p:nvPicPr>
            <p:cNvPr id="32" name="图片 17">
              <a:extLst>
                <a:ext uri="{FF2B5EF4-FFF2-40B4-BE49-F238E27FC236}">
                  <a16:creationId xmlns:a16="http://schemas.microsoft.com/office/drawing/2014/main" id="{B37CDA17-AD7D-7D4D-AE09-C9C72E113E7A}"/>
                </a:ext>
              </a:extLst>
            </p:cNvPr>
            <p:cNvPicPr>
              <a:picLocks noChangeAspect="1"/>
            </p:cNvPicPr>
            <p:nvPr/>
          </p:nvPicPr>
          <p:blipFill>
            <a:blip r:embed="rId7"/>
            <a:stretch>
              <a:fillRect/>
            </a:stretch>
          </p:blipFill>
          <p:spPr>
            <a:xfrm>
              <a:off x="1245489" y="4424708"/>
              <a:ext cx="9388738" cy="272324"/>
            </a:xfrm>
            <a:prstGeom prst="rect">
              <a:avLst/>
            </a:prstGeom>
            <a:grpFill/>
          </p:spPr>
        </p:pic>
        <p:sp>
          <p:nvSpPr>
            <p:cNvPr id="33" name="文本框 18">
              <a:extLst>
                <a:ext uri="{FF2B5EF4-FFF2-40B4-BE49-F238E27FC236}">
                  <a16:creationId xmlns:a16="http://schemas.microsoft.com/office/drawing/2014/main" id="{FEC2CB98-5572-8343-88A7-C099F7CF6FFC}"/>
                </a:ext>
              </a:extLst>
            </p:cNvPr>
            <p:cNvSpPr txBox="1"/>
            <p:nvPr/>
          </p:nvSpPr>
          <p:spPr>
            <a:xfrm>
              <a:off x="1232621" y="4349464"/>
              <a:ext cx="3126410" cy="338554"/>
            </a:xfrm>
            <a:prstGeom prst="rect">
              <a:avLst/>
            </a:prstGeom>
            <a:grp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Time (ms)</a:t>
              </a:r>
              <a:endParaRPr lang="zh-CN" altLang="en-US" sz="1600" b="1">
                <a:latin typeface="Times New Roman" panose="02020603050405020304" pitchFamily="18" charset="0"/>
                <a:cs typeface="Times New Roman" panose="02020603050405020304" pitchFamily="18" charset="0"/>
              </a:endParaRPr>
            </a:p>
          </p:txBody>
        </p:sp>
        <p:sp>
          <p:nvSpPr>
            <p:cNvPr id="34" name="文本框 19">
              <a:extLst>
                <a:ext uri="{FF2B5EF4-FFF2-40B4-BE49-F238E27FC236}">
                  <a16:creationId xmlns:a16="http://schemas.microsoft.com/office/drawing/2014/main" id="{25F053D9-B101-644E-A633-98FBB78C6109}"/>
                </a:ext>
              </a:extLst>
            </p:cNvPr>
            <p:cNvSpPr txBox="1"/>
            <p:nvPr/>
          </p:nvSpPr>
          <p:spPr>
            <a:xfrm>
              <a:off x="4469334" y="4349464"/>
              <a:ext cx="3126410" cy="338554"/>
            </a:xfrm>
            <a:prstGeom prst="rect">
              <a:avLst/>
            </a:prstGeom>
            <a:grp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Time (ms)</a:t>
              </a:r>
              <a:endParaRPr lang="zh-CN" altLang="en-US" sz="1600" b="1">
                <a:latin typeface="Times New Roman" panose="02020603050405020304" pitchFamily="18" charset="0"/>
                <a:cs typeface="Times New Roman" panose="02020603050405020304" pitchFamily="18" charset="0"/>
              </a:endParaRPr>
            </a:p>
          </p:txBody>
        </p:sp>
        <p:sp>
          <p:nvSpPr>
            <p:cNvPr id="36" name="文本框 20">
              <a:extLst>
                <a:ext uri="{FF2B5EF4-FFF2-40B4-BE49-F238E27FC236}">
                  <a16:creationId xmlns:a16="http://schemas.microsoft.com/office/drawing/2014/main" id="{CDE78594-ED62-EF4D-B3FD-B0C4BC0F1B10}"/>
                </a:ext>
              </a:extLst>
            </p:cNvPr>
            <p:cNvSpPr txBox="1"/>
            <p:nvPr/>
          </p:nvSpPr>
          <p:spPr>
            <a:xfrm>
              <a:off x="7706047" y="4349464"/>
              <a:ext cx="3126410" cy="338554"/>
            </a:xfrm>
            <a:prstGeom prst="rect">
              <a:avLst/>
            </a:prstGeom>
            <a:grp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Time (ms)</a:t>
              </a:r>
              <a:endParaRPr lang="zh-CN" altLang="en-US" sz="1600" b="1">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E8D4996E-4BBE-3843-AA54-AAB7BE534EF0}"/>
              </a:ext>
            </a:extLst>
          </p:cNvPr>
          <p:cNvGrpSpPr/>
          <p:nvPr/>
        </p:nvGrpSpPr>
        <p:grpSpPr>
          <a:xfrm>
            <a:off x="1810914" y="3164828"/>
            <a:ext cx="9816703" cy="2462514"/>
            <a:chOff x="1810914" y="3164828"/>
            <a:chExt cx="9816703" cy="2462514"/>
          </a:xfrm>
        </p:grpSpPr>
        <p:grpSp>
          <p:nvGrpSpPr>
            <p:cNvPr id="2" name="Group 1">
              <a:extLst>
                <a:ext uri="{FF2B5EF4-FFF2-40B4-BE49-F238E27FC236}">
                  <a16:creationId xmlns:a16="http://schemas.microsoft.com/office/drawing/2014/main" id="{88336DAC-550C-8A44-8350-B9B06892F8EB}"/>
                </a:ext>
              </a:extLst>
            </p:cNvPr>
            <p:cNvGrpSpPr/>
            <p:nvPr/>
          </p:nvGrpSpPr>
          <p:grpSpPr>
            <a:xfrm>
              <a:off x="1979328" y="3164828"/>
              <a:ext cx="9648289" cy="2428616"/>
              <a:chOff x="1968649" y="2880767"/>
              <a:chExt cx="9648289" cy="2428616"/>
            </a:xfrm>
          </p:grpSpPr>
          <p:pic>
            <p:nvPicPr>
              <p:cNvPr id="12" name="图片 12">
                <a:extLst>
                  <a:ext uri="{FF2B5EF4-FFF2-40B4-BE49-F238E27FC236}">
                    <a16:creationId xmlns:a16="http://schemas.microsoft.com/office/drawing/2014/main" id="{493D2D8B-3742-8248-B27A-56BDF55AC61E}"/>
                  </a:ext>
                </a:extLst>
              </p:cNvPr>
              <p:cNvPicPr>
                <a:picLocks noChangeAspect="1"/>
              </p:cNvPicPr>
              <p:nvPr/>
            </p:nvPicPr>
            <p:blipFill rotWithShape="1">
              <a:blip r:embed="rId8"/>
              <a:srcRect t="7057" r="10192"/>
              <a:stretch/>
            </p:blipFill>
            <p:spPr>
              <a:xfrm>
                <a:off x="7908236" y="3268273"/>
                <a:ext cx="3354610" cy="2041110"/>
              </a:xfrm>
              <a:prstGeom prst="rect">
                <a:avLst/>
              </a:prstGeom>
            </p:spPr>
          </p:pic>
          <p:pic>
            <p:nvPicPr>
              <p:cNvPr id="16" name="图片 11">
                <a:extLst>
                  <a:ext uri="{FF2B5EF4-FFF2-40B4-BE49-F238E27FC236}">
                    <a16:creationId xmlns:a16="http://schemas.microsoft.com/office/drawing/2014/main" id="{A8275029-1127-6749-AA42-6AA4C666E180}"/>
                  </a:ext>
                </a:extLst>
              </p:cNvPr>
              <p:cNvPicPr>
                <a:picLocks noChangeAspect="1"/>
              </p:cNvPicPr>
              <p:nvPr/>
            </p:nvPicPr>
            <p:blipFill rotWithShape="1">
              <a:blip r:embed="rId9"/>
              <a:srcRect t="7057" r="8401"/>
              <a:stretch/>
            </p:blipFill>
            <p:spPr>
              <a:xfrm>
                <a:off x="4812676" y="3268274"/>
                <a:ext cx="3421489" cy="2041109"/>
              </a:xfrm>
              <a:prstGeom prst="rect">
                <a:avLst/>
              </a:prstGeom>
            </p:spPr>
          </p:pic>
          <p:sp>
            <p:nvSpPr>
              <p:cNvPr id="24" name="文本框 15">
                <a:extLst>
                  <a:ext uri="{FF2B5EF4-FFF2-40B4-BE49-F238E27FC236}">
                    <a16:creationId xmlns:a16="http://schemas.microsoft.com/office/drawing/2014/main" id="{1D52F16A-CE4B-3540-AD54-F7F3114081C7}"/>
                  </a:ext>
                </a:extLst>
              </p:cNvPr>
              <p:cNvSpPr txBox="1"/>
              <p:nvPr/>
            </p:nvSpPr>
            <p:spPr>
              <a:xfrm rot="5400000">
                <a:off x="10244987" y="3883386"/>
                <a:ext cx="2374570" cy="369332"/>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DNN Mask</a:t>
                </a:r>
                <a:endParaRPr lang="zh-CN" altLang="en-US" b="1">
                  <a:latin typeface="Times New Roman" panose="02020603050405020304" pitchFamily="18" charset="0"/>
                  <a:cs typeface="Times New Roman" panose="02020603050405020304" pitchFamily="18" charset="0"/>
                </a:endParaRPr>
              </a:p>
            </p:txBody>
          </p:sp>
          <p:pic>
            <p:nvPicPr>
              <p:cNvPr id="25" name="Picture 2" descr="A picture containing text, light&#10;&#10;Description automatically generated">
                <a:extLst>
                  <a:ext uri="{FF2B5EF4-FFF2-40B4-BE49-F238E27FC236}">
                    <a16:creationId xmlns:a16="http://schemas.microsoft.com/office/drawing/2014/main" id="{5C324712-2CCE-A24D-8505-4E0A040F961A}"/>
                  </a:ext>
                </a:extLst>
              </p:cNvPr>
              <p:cNvPicPr>
                <a:picLocks noChangeAspect="1"/>
              </p:cNvPicPr>
              <p:nvPr/>
            </p:nvPicPr>
            <p:blipFill rotWithShape="1">
              <a:blip r:embed="rId10"/>
              <a:srcRect l="5790"/>
              <a:stretch/>
            </p:blipFill>
            <p:spPr>
              <a:xfrm>
                <a:off x="1968649" y="3292809"/>
                <a:ext cx="3108191" cy="1704029"/>
              </a:xfrm>
              <a:prstGeom prst="rect">
                <a:avLst/>
              </a:prstGeom>
            </p:spPr>
          </p:pic>
        </p:grpSp>
        <p:grpSp>
          <p:nvGrpSpPr>
            <p:cNvPr id="26" name="组合 16">
              <a:extLst>
                <a:ext uri="{FF2B5EF4-FFF2-40B4-BE49-F238E27FC236}">
                  <a16:creationId xmlns:a16="http://schemas.microsoft.com/office/drawing/2014/main" id="{58C1B76E-8BE2-9541-9DE0-0DC6D86DAFB6}"/>
                </a:ext>
              </a:extLst>
            </p:cNvPr>
            <p:cNvGrpSpPr/>
            <p:nvPr/>
          </p:nvGrpSpPr>
          <p:grpSpPr>
            <a:xfrm>
              <a:off x="1810914" y="5279774"/>
              <a:ext cx="9599836" cy="347568"/>
              <a:chOff x="1232621" y="4349464"/>
              <a:chExt cx="9599836" cy="347568"/>
            </a:xfrm>
            <a:solidFill>
              <a:schemeClr val="bg1"/>
            </a:solidFill>
          </p:grpSpPr>
          <p:pic>
            <p:nvPicPr>
              <p:cNvPr id="27" name="图片 17">
                <a:extLst>
                  <a:ext uri="{FF2B5EF4-FFF2-40B4-BE49-F238E27FC236}">
                    <a16:creationId xmlns:a16="http://schemas.microsoft.com/office/drawing/2014/main" id="{46FEC6E3-A9F3-A041-BA24-D09CD9605D44}"/>
                  </a:ext>
                </a:extLst>
              </p:cNvPr>
              <p:cNvPicPr>
                <a:picLocks noChangeAspect="1"/>
              </p:cNvPicPr>
              <p:nvPr/>
            </p:nvPicPr>
            <p:blipFill>
              <a:blip r:embed="rId7"/>
              <a:stretch>
                <a:fillRect/>
              </a:stretch>
            </p:blipFill>
            <p:spPr>
              <a:xfrm>
                <a:off x="1245489" y="4424708"/>
                <a:ext cx="9388738" cy="272324"/>
              </a:xfrm>
              <a:prstGeom prst="rect">
                <a:avLst/>
              </a:prstGeom>
              <a:grpFill/>
            </p:spPr>
          </p:pic>
          <p:sp>
            <p:nvSpPr>
              <p:cNvPr id="28" name="文本框 18">
                <a:extLst>
                  <a:ext uri="{FF2B5EF4-FFF2-40B4-BE49-F238E27FC236}">
                    <a16:creationId xmlns:a16="http://schemas.microsoft.com/office/drawing/2014/main" id="{F4720301-D748-F848-A3A9-D9468BDBBC4E}"/>
                  </a:ext>
                </a:extLst>
              </p:cNvPr>
              <p:cNvSpPr txBox="1"/>
              <p:nvPr/>
            </p:nvSpPr>
            <p:spPr>
              <a:xfrm>
                <a:off x="1232621" y="4349464"/>
                <a:ext cx="3126410" cy="338554"/>
              </a:xfrm>
              <a:prstGeom prst="rect">
                <a:avLst/>
              </a:prstGeom>
              <a:grp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Time (ms)</a:t>
                </a:r>
                <a:endParaRPr lang="zh-CN" altLang="en-US" sz="1600" b="1">
                  <a:latin typeface="Times New Roman" panose="02020603050405020304" pitchFamily="18" charset="0"/>
                  <a:cs typeface="Times New Roman" panose="02020603050405020304" pitchFamily="18" charset="0"/>
                </a:endParaRPr>
              </a:p>
            </p:txBody>
          </p:sp>
          <p:sp>
            <p:nvSpPr>
              <p:cNvPr id="29" name="文本框 19">
                <a:extLst>
                  <a:ext uri="{FF2B5EF4-FFF2-40B4-BE49-F238E27FC236}">
                    <a16:creationId xmlns:a16="http://schemas.microsoft.com/office/drawing/2014/main" id="{11E26AF0-2178-5D48-864F-95A05091A10E}"/>
                  </a:ext>
                </a:extLst>
              </p:cNvPr>
              <p:cNvSpPr txBox="1"/>
              <p:nvPr/>
            </p:nvSpPr>
            <p:spPr>
              <a:xfrm>
                <a:off x="4469334" y="4349464"/>
                <a:ext cx="3126410" cy="338554"/>
              </a:xfrm>
              <a:prstGeom prst="rect">
                <a:avLst/>
              </a:prstGeom>
              <a:grp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Time (ms)</a:t>
                </a:r>
                <a:endParaRPr lang="zh-CN" altLang="en-US" sz="1600" b="1">
                  <a:latin typeface="Times New Roman" panose="02020603050405020304" pitchFamily="18" charset="0"/>
                  <a:cs typeface="Times New Roman" panose="02020603050405020304" pitchFamily="18" charset="0"/>
                </a:endParaRPr>
              </a:p>
            </p:txBody>
          </p:sp>
          <p:sp>
            <p:nvSpPr>
              <p:cNvPr id="30" name="文本框 20">
                <a:extLst>
                  <a:ext uri="{FF2B5EF4-FFF2-40B4-BE49-F238E27FC236}">
                    <a16:creationId xmlns:a16="http://schemas.microsoft.com/office/drawing/2014/main" id="{A9868B2C-928A-A342-9441-0384C35E02B2}"/>
                  </a:ext>
                </a:extLst>
              </p:cNvPr>
              <p:cNvSpPr txBox="1"/>
              <p:nvPr/>
            </p:nvSpPr>
            <p:spPr>
              <a:xfrm>
                <a:off x="7706047" y="4349464"/>
                <a:ext cx="3126410" cy="338554"/>
              </a:xfrm>
              <a:prstGeom prst="rect">
                <a:avLst/>
              </a:prstGeom>
              <a:grp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Time (ms)</a:t>
                </a:r>
                <a:endParaRPr lang="zh-CN" altLang="en-US" sz="1600" b="1">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33934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Group 189">
            <a:extLst>
              <a:ext uri="{FF2B5EF4-FFF2-40B4-BE49-F238E27FC236}">
                <a16:creationId xmlns:a16="http://schemas.microsoft.com/office/drawing/2014/main" id="{9A81D69C-0D2C-EB40-B1B0-2BFC9714C5D5}"/>
              </a:ext>
            </a:extLst>
          </p:cNvPr>
          <p:cNvGrpSpPr/>
          <p:nvPr/>
        </p:nvGrpSpPr>
        <p:grpSpPr>
          <a:xfrm>
            <a:off x="930261" y="1690359"/>
            <a:ext cx="3894535" cy="1173201"/>
            <a:chOff x="930261" y="1690359"/>
            <a:chExt cx="3894535" cy="1173201"/>
          </a:xfrm>
        </p:grpSpPr>
        <p:cxnSp>
          <p:nvCxnSpPr>
            <p:cNvPr id="16" name="直接箭头连接符 56">
              <a:extLst>
                <a:ext uri="{FF2B5EF4-FFF2-40B4-BE49-F238E27FC236}">
                  <a16:creationId xmlns:a16="http://schemas.microsoft.com/office/drawing/2014/main" id="{00747DB6-9E2D-E04F-A994-8E646647BFEA}"/>
                </a:ext>
              </a:extLst>
            </p:cNvPr>
            <p:cNvCxnSpPr>
              <a:cxnSpLocks/>
            </p:cNvCxnSpPr>
            <p:nvPr/>
          </p:nvCxnSpPr>
          <p:spPr>
            <a:xfrm>
              <a:off x="930261" y="2347097"/>
              <a:ext cx="3894535" cy="31506"/>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4" name="矩形 220">
              <a:extLst>
                <a:ext uri="{FF2B5EF4-FFF2-40B4-BE49-F238E27FC236}">
                  <a16:creationId xmlns:a16="http://schemas.microsoft.com/office/drawing/2014/main" id="{6B1881E8-4BD7-B94B-8DB5-E70CB157C084}"/>
                </a:ext>
              </a:extLst>
            </p:cNvPr>
            <p:cNvSpPr/>
            <p:nvPr/>
          </p:nvSpPr>
          <p:spPr>
            <a:xfrm>
              <a:off x="1047622" y="1981691"/>
              <a:ext cx="3305865" cy="88186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222">
              <a:extLst>
                <a:ext uri="{FF2B5EF4-FFF2-40B4-BE49-F238E27FC236}">
                  <a16:creationId xmlns:a16="http://schemas.microsoft.com/office/drawing/2014/main" id="{35C24832-5531-F440-8629-30D621E97D07}"/>
                </a:ext>
              </a:extLst>
            </p:cNvPr>
            <p:cNvSpPr txBox="1"/>
            <p:nvPr/>
          </p:nvSpPr>
          <p:spPr>
            <a:xfrm>
              <a:off x="1381911" y="1690359"/>
              <a:ext cx="2679756" cy="307777"/>
            </a:xfrm>
            <a:prstGeom prst="rect">
              <a:avLst/>
            </a:prstGeom>
            <a:noFill/>
          </p:spPr>
          <p:txBody>
            <a:bodyPr wrap="square" rtlCol="0">
              <a:spAutoFit/>
            </a:bodyPr>
            <a:lstStyle/>
            <a:p>
              <a:pPr algn="ctr"/>
              <a:r>
                <a:rPr lang="en-US" altLang="zh-CN" sz="1400" b="1">
                  <a:latin typeface="Times New Roman" panose="02020603050405020304" pitchFamily="18" charset="0"/>
                  <a:cs typeface="Times New Roman" panose="02020603050405020304" pitchFamily="18" charset="0"/>
                </a:rPr>
                <a:t>Mask-enabled DNN Filter</a:t>
              </a:r>
            </a:p>
          </p:txBody>
        </p:sp>
      </p:grpSp>
      <p:sp>
        <p:nvSpPr>
          <p:cNvPr id="17" name="灯片编号占位符 4"/>
          <p:cNvSpPr txBox="1">
            <a:spLocks/>
          </p:cNvSpPr>
          <p:nvPr/>
        </p:nvSpPr>
        <p:spPr>
          <a:xfrm>
            <a:off x="805103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C0EC3951-4520-A245-90F3-1B709E4473C5}"/>
              </a:ext>
            </a:extLst>
          </p:cNvPr>
          <p:cNvGrpSpPr/>
          <p:nvPr/>
        </p:nvGrpSpPr>
        <p:grpSpPr>
          <a:xfrm>
            <a:off x="7262829" y="1597968"/>
            <a:ext cx="4706420" cy="1207935"/>
            <a:chOff x="7430094" y="1597968"/>
            <a:chExt cx="4706420" cy="1207935"/>
          </a:xfrm>
        </p:grpSpPr>
        <p:sp>
          <p:nvSpPr>
            <p:cNvPr id="10" name="矩形 193">
              <a:extLst>
                <a:ext uri="{FF2B5EF4-FFF2-40B4-BE49-F238E27FC236}">
                  <a16:creationId xmlns:a16="http://schemas.microsoft.com/office/drawing/2014/main" id="{CF540476-B3F3-2541-B07B-866E91B13C3C}"/>
                </a:ext>
              </a:extLst>
            </p:cNvPr>
            <p:cNvSpPr/>
            <p:nvPr/>
          </p:nvSpPr>
          <p:spPr>
            <a:xfrm>
              <a:off x="10794005" y="1790627"/>
              <a:ext cx="1342509" cy="949371"/>
            </a:xfrm>
            <a:prstGeom prst="rect">
              <a:avLst/>
            </a:prstGeom>
            <a:solidFill>
              <a:schemeClr val="bg2"/>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
              <a:extLst>
                <a:ext uri="{FF2B5EF4-FFF2-40B4-BE49-F238E27FC236}">
                  <a16:creationId xmlns:a16="http://schemas.microsoft.com/office/drawing/2014/main" id="{5923D183-12E8-DC4C-801A-845305F34277}"/>
                </a:ext>
              </a:extLst>
            </p:cNvPr>
            <p:cNvGrpSpPr/>
            <p:nvPr/>
          </p:nvGrpSpPr>
          <p:grpSpPr>
            <a:xfrm>
              <a:off x="7430094" y="1597968"/>
              <a:ext cx="4626556" cy="1207935"/>
              <a:chOff x="7430094" y="1597968"/>
              <a:chExt cx="4626556" cy="1207935"/>
            </a:xfrm>
          </p:grpSpPr>
          <p:cxnSp>
            <p:nvCxnSpPr>
              <p:cNvPr id="14" name="直接箭头连接符 130">
                <a:extLst>
                  <a:ext uri="{FF2B5EF4-FFF2-40B4-BE49-F238E27FC236}">
                    <a16:creationId xmlns:a16="http://schemas.microsoft.com/office/drawing/2014/main" id="{7C258EE3-5DFC-6D45-8ED4-FA43B8359E8A}"/>
                  </a:ext>
                </a:extLst>
              </p:cNvPr>
              <p:cNvCxnSpPr>
                <a:cxnSpLocks/>
              </p:cNvCxnSpPr>
              <p:nvPr/>
            </p:nvCxnSpPr>
            <p:spPr>
              <a:xfrm flipV="1">
                <a:off x="7430094" y="2360432"/>
                <a:ext cx="3380832" cy="24485"/>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4" name="组合 18">
                <a:extLst>
                  <a:ext uri="{FF2B5EF4-FFF2-40B4-BE49-F238E27FC236}">
                    <a16:creationId xmlns:a16="http://schemas.microsoft.com/office/drawing/2014/main" id="{30C8E093-1292-0445-8DA3-983C4DEC24CF}"/>
                  </a:ext>
                </a:extLst>
              </p:cNvPr>
              <p:cNvGrpSpPr/>
              <p:nvPr/>
            </p:nvGrpSpPr>
            <p:grpSpPr>
              <a:xfrm rot="10800000">
                <a:off x="7508738" y="1597968"/>
                <a:ext cx="2899674" cy="1207935"/>
                <a:chOff x="3198672" y="3850276"/>
                <a:chExt cx="2899674" cy="1207935"/>
              </a:xfrm>
            </p:grpSpPr>
            <p:grpSp>
              <p:nvGrpSpPr>
                <p:cNvPr id="75" name="组合 62">
                  <a:extLst>
                    <a:ext uri="{FF2B5EF4-FFF2-40B4-BE49-F238E27FC236}">
                      <a16:creationId xmlns:a16="http://schemas.microsoft.com/office/drawing/2014/main" id="{711D6EE2-1E53-694C-A576-B95697B3D9B7}"/>
                    </a:ext>
                  </a:extLst>
                </p:cNvPr>
                <p:cNvGrpSpPr/>
                <p:nvPr/>
              </p:nvGrpSpPr>
              <p:grpSpPr>
                <a:xfrm flipH="1">
                  <a:off x="5039053" y="3927453"/>
                  <a:ext cx="892727" cy="726907"/>
                  <a:chOff x="2157044" y="5106671"/>
                  <a:chExt cx="892727" cy="726907"/>
                </a:xfrm>
              </p:grpSpPr>
              <p:sp>
                <p:nvSpPr>
                  <p:cNvPr id="99" name="矩形 63">
                    <a:extLst>
                      <a:ext uri="{FF2B5EF4-FFF2-40B4-BE49-F238E27FC236}">
                        <a16:creationId xmlns:a16="http://schemas.microsoft.com/office/drawing/2014/main" id="{4865D591-4766-7E4A-9630-7267DD4CE966}"/>
                      </a:ext>
                    </a:extLst>
                  </p:cNvPr>
                  <p:cNvSpPr/>
                  <p:nvPr/>
                </p:nvSpPr>
                <p:spPr>
                  <a:xfrm>
                    <a:off x="2175948" y="5118335"/>
                    <a:ext cx="862394" cy="69146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0" name="组合 64">
                    <a:extLst>
                      <a:ext uri="{FF2B5EF4-FFF2-40B4-BE49-F238E27FC236}">
                        <a16:creationId xmlns:a16="http://schemas.microsoft.com/office/drawing/2014/main" id="{33AAC900-228E-1347-B476-FAC2638F2C52}"/>
                      </a:ext>
                    </a:extLst>
                  </p:cNvPr>
                  <p:cNvGrpSpPr/>
                  <p:nvPr/>
                </p:nvGrpSpPr>
                <p:grpSpPr>
                  <a:xfrm>
                    <a:off x="2157044" y="5106672"/>
                    <a:ext cx="261610" cy="726906"/>
                    <a:chOff x="2157044" y="5110599"/>
                    <a:chExt cx="261610" cy="726906"/>
                  </a:xfrm>
                </p:grpSpPr>
                <p:sp>
                  <p:nvSpPr>
                    <p:cNvPr id="110" name="矩形 92">
                      <a:extLst>
                        <a:ext uri="{FF2B5EF4-FFF2-40B4-BE49-F238E27FC236}">
                          <a16:creationId xmlns:a16="http://schemas.microsoft.com/office/drawing/2014/main" id="{E8BE4D18-4817-BE49-B97E-B1B87B3AE7AA}"/>
                        </a:ext>
                      </a:extLst>
                    </p:cNvPr>
                    <p:cNvSpPr/>
                    <p:nvPr/>
                  </p:nvSpPr>
                  <p:spPr>
                    <a:xfrm>
                      <a:off x="2213048" y="5166476"/>
                      <a:ext cx="164392" cy="604993"/>
                    </a:xfrm>
                    <a:prstGeom prst="rect">
                      <a:avLst/>
                    </a:prstGeom>
                    <a:solidFill>
                      <a:srgbClr val="D3FEC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文本框 93">
                      <a:extLst>
                        <a:ext uri="{FF2B5EF4-FFF2-40B4-BE49-F238E27FC236}">
                          <a16:creationId xmlns:a16="http://schemas.microsoft.com/office/drawing/2014/main" id="{A253ABEB-9946-AC4C-844C-5DDDC0B26AAA}"/>
                        </a:ext>
                      </a:extLst>
                    </p:cNvPr>
                    <p:cNvSpPr txBox="1"/>
                    <p:nvPr/>
                  </p:nvSpPr>
                  <p:spPr>
                    <a:xfrm rot="5400000" flipH="1">
                      <a:off x="1924396" y="5343247"/>
                      <a:ext cx="726906" cy="261610"/>
                    </a:xfrm>
                    <a:prstGeom prst="rect">
                      <a:avLst/>
                    </a:prstGeom>
                    <a:noFill/>
                  </p:spPr>
                  <p:txBody>
                    <a:bodyPr wrap="square" rtlCol="0">
                      <a:spAutoFit/>
                    </a:bodyPr>
                    <a:lstStyle/>
                    <a:p>
                      <a:pPr algn="ctr"/>
                      <a:r>
                        <a:rPr lang="en-US" altLang="zh-CN" sz="1100" b="1" err="1">
                          <a:latin typeface="Times New Roman" panose="02020603050405020304" pitchFamily="18" charset="0"/>
                          <a:cs typeface="Times New Roman" panose="02020603050405020304" pitchFamily="18" charset="0"/>
                        </a:rPr>
                        <a:t>ZeroPad</a:t>
                      </a:r>
                      <a:endParaRPr lang="en-US" altLang="zh-CN" sz="1100" b="1">
                        <a:latin typeface="Times New Roman" panose="02020603050405020304" pitchFamily="18" charset="0"/>
                        <a:cs typeface="Times New Roman" panose="02020603050405020304" pitchFamily="18" charset="0"/>
                      </a:endParaRPr>
                    </a:p>
                  </p:txBody>
                </p:sp>
              </p:grpSp>
              <p:grpSp>
                <p:nvGrpSpPr>
                  <p:cNvPr id="101" name="组合 65">
                    <a:extLst>
                      <a:ext uri="{FF2B5EF4-FFF2-40B4-BE49-F238E27FC236}">
                        <a16:creationId xmlns:a16="http://schemas.microsoft.com/office/drawing/2014/main" id="{B1CE97CD-C601-0F47-A4CF-BDCFEF0EB07C}"/>
                      </a:ext>
                    </a:extLst>
                  </p:cNvPr>
                  <p:cNvGrpSpPr/>
                  <p:nvPr/>
                </p:nvGrpSpPr>
                <p:grpSpPr>
                  <a:xfrm>
                    <a:off x="2369083" y="5106672"/>
                    <a:ext cx="261610" cy="726906"/>
                    <a:chOff x="2162521" y="5110599"/>
                    <a:chExt cx="261610" cy="726906"/>
                  </a:xfrm>
                </p:grpSpPr>
                <p:sp>
                  <p:nvSpPr>
                    <p:cNvPr id="108" name="矩形 90">
                      <a:extLst>
                        <a:ext uri="{FF2B5EF4-FFF2-40B4-BE49-F238E27FC236}">
                          <a16:creationId xmlns:a16="http://schemas.microsoft.com/office/drawing/2014/main" id="{123633A8-7E28-294D-9C76-E2AFA12708C2}"/>
                        </a:ext>
                      </a:extLst>
                    </p:cNvPr>
                    <p:cNvSpPr/>
                    <p:nvPr/>
                  </p:nvSpPr>
                  <p:spPr>
                    <a:xfrm>
                      <a:off x="2213048" y="5166476"/>
                      <a:ext cx="164392" cy="604993"/>
                    </a:xfrm>
                    <a:prstGeom prst="rect">
                      <a:avLst/>
                    </a:prstGeom>
                    <a:solidFill>
                      <a:srgbClr val="FEFFC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文本框 91">
                      <a:extLst>
                        <a:ext uri="{FF2B5EF4-FFF2-40B4-BE49-F238E27FC236}">
                          <a16:creationId xmlns:a16="http://schemas.microsoft.com/office/drawing/2014/main" id="{AE1556AB-8DB3-7340-883F-E0CCA2DD1156}"/>
                        </a:ext>
                      </a:extLst>
                    </p:cNvPr>
                    <p:cNvSpPr txBox="1"/>
                    <p:nvPr/>
                  </p:nvSpPr>
                  <p:spPr>
                    <a:xfrm rot="5400000" flipH="1">
                      <a:off x="1929873" y="5343247"/>
                      <a:ext cx="726906" cy="261610"/>
                    </a:xfrm>
                    <a:prstGeom prst="rect">
                      <a:avLst/>
                    </a:prstGeom>
                    <a:noFill/>
                  </p:spPr>
                  <p:txBody>
                    <a:bodyPr wrap="square" rtlCol="0">
                      <a:spAutoFit/>
                    </a:bodyPr>
                    <a:lstStyle/>
                    <a:p>
                      <a:pPr algn="ctr"/>
                      <a:r>
                        <a:rPr lang="en-US" altLang="zh-CN" sz="1100" b="1">
                          <a:latin typeface="Times New Roman" panose="02020603050405020304" pitchFamily="18" charset="0"/>
                          <a:cs typeface="Times New Roman" panose="02020603050405020304" pitchFamily="18" charset="0"/>
                        </a:rPr>
                        <a:t>Conv2d</a:t>
                      </a:r>
                    </a:p>
                  </p:txBody>
                </p:sp>
              </p:grpSp>
              <p:grpSp>
                <p:nvGrpSpPr>
                  <p:cNvPr id="102" name="组合 69">
                    <a:extLst>
                      <a:ext uri="{FF2B5EF4-FFF2-40B4-BE49-F238E27FC236}">
                        <a16:creationId xmlns:a16="http://schemas.microsoft.com/office/drawing/2014/main" id="{734D56B9-B7F0-F746-9019-69B7A8CEF1EC}"/>
                      </a:ext>
                    </a:extLst>
                  </p:cNvPr>
                  <p:cNvGrpSpPr/>
                  <p:nvPr/>
                </p:nvGrpSpPr>
                <p:grpSpPr>
                  <a:xfrm>
                    <a:off x="2572312" y="5106671"/>
                    <a:ext cx="261610" cy="726906"/>
                    <a:chOff x="2159188" y="5110598"/>
                    <a:chExt cx="261610" cy="726906"/>
                  </a:xfrm>
                </p:grpSpPr>
                <p:sp>
                  <p:nvSpPr>
                    <p:cNvPr id="106" name="矩形 73">
                      <a:extLst>
                        <a:ext uri="{FF2B5EF4-FFF2-40B4-BE49-F238E27FC236}">
                          <a16:creationId xmlns:a16="http://schemas.microsoft.com/office/drawing/2014/main" id="{87252C28-3B10-264D-BBB4-2434F4A788CB}"/>
                        </a:ext>
                      </a:extLst>
                    </p:cNvPr>
                    <p:cNvSpPr/>
                    <p:nvPr/>
                  </p:nvSpPr>
                  <p:spPr>
                    <a:xfrm>
                      <a:off x="2213048" y="5166476"/>
                      <a:ext cx="164392" cy="604993"/>
                    </a:xfrm>
                    <a:prstGeom prst="rect">
                      <a:avLst/>
                    </a:prstGeom>
                    <a:solidFill>
                      <a:srgbClr val="D0CE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文本框 75">
                      <a:extLst>
                        <a:ext uri="{FF2B5EF4-FFF2-40B4-BE49-F238E27FC236}">
                          <a16:creationId xmlns:a16="http://schemas.microsoft.com/office/drawing/2014/main" id="{61E66885-D770-0A4E-8AA8-6B4DCAEC46B5}"/>
                        </a:ext>
                      </a:extLst>
                    </p:cNvPr>
                    <p:cNvSpPr txBox="1"/>
                    <p:nvPr/>
                  </p:nvSpPr>
                  <p:spPr>
                    <a:xfrm rot="5400000" flipH="1">
                      <a:off x="1926540" y="5343246"/>
                      <a:ext cx="726906" cy="261610"/>
                    </a:xfrm>
                    <a:prstGeom prst="rect">
                      <a:avLst/>
                    </a:prstGeom>
                    <a:noFill/>
                  </p:spPr>
                  <p:txBody>
                    <a:bodyPr wrap="square" rtlCol="0">
                      <a:spAutoFit/>
                    </a:bodyPr>
                    <a:lstStyle/>
                    <a:p>
                      <a:pPr algn="ctr"/>
                      <a:r>
                        <a:rPr lang="en-US" altLang="zh-CN" sz="1100" b="1" err="1">
                          <a:latin typeface="Times New Roman" panose="02020603050405020304" pitchFamily="18" charset="0"/>
                          <a:cs typeface="Times New Roman" panose="02020603050405020304" pitchFamily="18" charset="0"/>
                        </a:rPr>
                        <a:t>ReLu</a:t>
                      </a:r>
                      <a:endParaRPr lang="en-US" altLang="zh-CN" sz="1100" b="1">
                        <a:latin typeface="Times New Roman" panose="02020603050405020304" pitchFamily="18" charset="0"/>
                        <a:cs typeface="Times New Roman" panose="02020603050405020304" pitchFamily="18" charset="0"/>
                      </a:endParaRPr>
                    </a:p>
                  </p:txBody>
                </p:sp>
              </p:grpSp>
              <p:grpSp>
                <p:nvGrpSpPr>
                  <p:cNvPr id="103" name="组合 70">
                    <a:extLst>
                      <a:ext uri="{FF2B5EF4-FFF2-40B4-BE49-F238E27FC236}">
                        <a16:creationId xmlns:a16="http://schemas.microsoft.com/office/drawing/2014/main" id="{31A04228-38AA-704C-9798-D22126FDDDC2}"/>
                      </a:ext>
                    </a:extLst>
                  </p:cNvPr>
                  <p:cNvGrpSpPr/>
                  <p:nvPr/>
                </p:nvGrpSpPr>
                <p:grpSpPr>
                  <a:xfrm>
                    <a:off x="2788161" y="5106672"/>
                    <a:ext cx="261610" cy="726906"/>
                    <a:chOff x="2168474" y="5110599"/>
                    <a:chExt cx="261610" cy="726906"/>
                  </a:xfrm>
                </p:grpSpPr>
                <p:sp>
                  <p:nvSpPr>
                    <p:cNvPr id="104" name="矩形 71">
                      <a:extLst>
                        <a:ext uri="{FF2B5EF4-FFF2-40B4-BE49-F238E27FC236}">
                          <a16:creationId xmlns:a16="http://schemas.microsoft.com/office/drawing/2014/main" id="{283C957B-F643-304B-BD00-1A20730CE473}"/>
                        </a:ext>
                      </a:extLst>
                    </p:cNvPr>
                    <p:cNvSpPr/>
                    <p:nvPr/>
                  </p:nvSpPr>
                  <p:spPr>
                    <a:xfrm>
                      <a:off x="2213048" y="5166476"/>
                      <a:ext cx="164392" cy="604993"/>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文本框 72">
                      <a:extLst>
                        <a:ext uri="{FF2B5EF4-FFF2-40B4-BE49-F238E27FC236}">
                          <a16:creationId xmlns:a16="http://schemas.microsoft.com/office/drawing/2014/main" id="{466CC47A-7C50-3242-9EE9-014D89B5EBEC}"/>
                        </a:ext>
                      </a:extLst>
                    </p:cNvPr>
                    <p:cNvSpPr txBox="1"/>
                    <p:nvPr/>
                  </p:nvSpPr>
                  <p:spPr>
                    <a:xfrm rot="5400000" flipH="1">
                      <a:off x="1935826" y="5343247"/>
                      <a:ext cx="726906" cy="261610"/>
                    </a:xfrm>
                    <a:prstGeom prst="rect">
                      <a:avLst/>
                    </a:prstGeom>
                    <a:noFill/>
                  </p:spPr>
                  <p:txBody>
                    <a:bodyPr wrap="square" rtlCol="0">
                      <a:spAutoFit/>
                    </a:bodyPr>
                    <a:lstStyle/>
                    <a:p>
                      <a:pPr algn="ctr"/>
                      <a:r>
                        <a:rPr lang="en-US" altLang="zh-CN" sz="1100" b="1">
                          <a:latin typeface="Times New Roman" panose="02020603050405020304" pitchFamily="18" charset="0"/>
                          <a:cs typeface="Times New Roman" panose="02020603050405020304" pitchFamily="18" charset="0"/>
                        </a:rPr>
                        <a:t>Pooling</a:t>
                      </a:r>
                    </a:p>
                  </p:txBody>
                </p:sp>
              </p:grpSp>
            </p:grpSp>
            <p:sp>
              <p:nvSpPr>
                <p:cNvPr id="76" name="矩形 122">
                  <a:extLst>
                    <a:ext uri="{FF2B5EF4-FFF2-40B4-BE49-F238E27FC236}">
                      <a16:creationId xmlns:a16="http://schemas.microsoft.com/office/drawing/2014/main" id="{566F7AC1-F308-AA4B-B6AC-8FD39626AAAD}"/>
                    </a:ext>
                  </a:extLst>
                </p:cNvPr>
                <p:cNvSpPr/>
                <p:nvPr/>
              </p:nvSpPr>
              <p:spPr>
                <a:xfrm>
                  <a:off x="3236926" y="3850276"/>
                  <a:ext cx="2746676" cy="88186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131">
                  <a:extLst>
                    <a:ext uri="{FF2B5EF4-FFF2-40B4-BE49-F238E27FC236}">
                      <a16:creationId xmlns:a16="http://schemas.microsoft.com/office/drawing/2014/main" id="{D21AC6F2-696E-0E44-B5D2-D56C3933A0F7}"/>
                    </a:ext>
                  </a:extLst>
                </p:cNvPr>
                <p:cNvSpPr txBox="1"/>
                <p:nvPr/>
              </p:nvSpPr>
              <p:spPr>
                <a:xfrm flipV="1">
                  <a:off x="3198672" y="4747315"/>
                  <a:ext cx="2899674" cy="310896"/>
                </a:xfrm>
                <a:prstGeom prst="rect">
                  <a:avLst/>
                </a:prstGeom>
                <a:noFill/>
              </p:spPr>
              <p:txBody>
                <a:bodyPr wrap="square" rtlCol="0">
                  <a:spAutoFit/>
                </a:bodyPr>
                <a:lstStyle/>
                <a:p>
                  <a:pPr algn="ctr"/>
                  <a:r>
                    <a:rPr lang="en-US" altLang="zh-CN" sz="1400" b="1">
                      <a:latin typeface="Times New Roman" panose="02020603050405020304" pitchFamily="18" charset="0"/>
                      <a:cs typeface="Times New Roman" panose="02020603050405020304" pitchFamily="18" charset="0"/>
                    </a:rPr>
                    <a:t>Spectrogram-based DNN Decoder</a:t>
                  </a:r>
                </a:p>
              </p:txBody>
            </p:sp>
            <p:grpSp>
              <p:nvGrpSpPr>
                <p:cNvPr id="78" name="组合 16">
                  <a:extLst>
                    <a:ext uri="{FF2B5EF4-FFF2-40B4-BE49-F238E27FC236}">
                      <a16:creationId xmlns:a16="http://schemas.microsoft.com/office/drawing/2014/main" id="{55E44EF2-F484-754D-AD08-CD71C331E16A}"/>
                    </a:ext>
                  </a:extLst>
                </p:cNvPr>
                <p:cNvGrpSpPr/>
                <p:nvPr/>
              </p:nvGrpSpPr>
              <p:grpSpPr>
                <a:xfrm>
                  <a:off x="4252233" y="3923526"/>
                  <a:ext cx="694194" cy="734760"/>
                  <a:chOff x="4351444" y="5019020"/>
                  <a:chExt cx="694194" cy="734760"/>
                </a:xfrm>
              </p:grpSpPr>
              <p:sp>
                <p:nvSpPr>
                  <p:cNvPr id="91" name="矩形 133">
                    <a:extLst>
                      <a:ext uri="{FF2B5EF4-FFF2-40B4-BE49-F238E27FC236}">
                        <a16:creationId xmlns:a16="http://schemas.microsoft.com/office/drawing/2014/main" id="{24505963-9995-054E-8130-C03038C20762}"/>
                      </a:ext>
                    </a:extLst>
                  </p:cNvPr>
                  <p:cNvSpPr/>
                  <p:nvPr/>
                </p:nvSpPr>
                <p:spPr>
                  <a:xfrm flipH="1">
                    <a:off x="4370808" y="5035509"/>
                    <a:ext cx="655926" cy="69146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2" name="组合 134">
                    <a:extLst>
                      <a:ext uri="{FF2B5EF4-FFF2-40B4-BE49-F238E27FC236}">
                        <a16:creationId xmlns:a16="http://schemas.microsoft.com/office/drawing/2014/main" id="{79CD8329-5DC1-A04D-99C7-5EBD16CBDAF7}"/>
                      </a:ext>
                    </a:extLst>
                  </p:cNvPr>
                  <p:cNvGrpSpPr/>
                  <p:nvPr/>
                </p:nvGrpSpPr>
                <p:grpSpPr>
                  <a:xfrm flipH="1">
                    <a:off x="4784028" y="5023846"/>
                    <a:ext cx="261610" cy="726906"/>
                    <a:chOff x="2157044" y="5110599"/>
                    <a:chExt cx="261610" cy="726906"/>
                  </a:xfrm>
                </p:grpSpPr>
                <p:sp>
                  <p:nvSpPr>
                    <p:cNvPr id="97" name="矩形 137">
                      <a:extLst>
                        <a:ext uri="{FF2B5EF4-FFF2-40B4-BE49-F238E27FC236}">
                          <a16:creationId xmlns:a16="http://schemas.microsoft.com/office/drawing/2014/main" id="{5838795E-DC38-E545-9329-9424B6CF5F20}"/>
                        </a:ext>
                      </a:extLst>
                    </p:cNvPr>
                    <p:cNvSpPr/>
                    <p:nvPr/>
                  </p:nvSpPr>
                  <p:spPr>
                    <a:xfrm>
                      <a:off x="2213048" y="5166476"/>
                      <a:ext cx="164392" cy="604993"/>
                    </a:xfrm>
                    <a:prstGeom prst="rect">
                      <a:avLst/>
                    </a:prstGeom>
                    <a:solidFill>
                      <a:schemeClr val="accent4">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文本框 138">
                      <a:extLst>
                        <a:ext uri="{FF2B5EF4-FFF2-40B4-BE49-F238E27FC236}">
                          <a16:creationId xmlns:a16="http://schemas.microsoft.com/office/drawing/2014/main" id="{CD1D7698-6B1A-DD4D-BF3A-09C5FD29F7AF}"/>
                        </a:ext>
                      </a:extLst>
                    </p:cNvPr>
                    <p:cNvSpPr txBox="1"/>
                    <p:nvPr/>
                  </p:nvSpPr>
                  <p:spPr>
                    <a:xfrm rot="5400000" flipH="1">
                      <a:off x="1924396" y="5343247"/>
                      <a:ext cx="726906" cy="261610"/>
                    </a:xfrm>
                    <a:prstGeom prst="rect">
                      <a:avLst/>
                    </a:prstGeom>
                    <a:noFill/>
                  </p:spPr>
                  <p:txBody>
                    <a:bodyPr wrap="square" rtlCol="0">
                      <a:spAutoFit/>
                    </a:bodyPr>
                    <a:lstStyle/>
                    <a:p>
                      <a:pPr algn="ctr"/>
                      <a:r>
                        <a:rPr lang="en-US" altLang="zh-CN" sz="1100" b="1">
                          <a:latin typeface="Times New Roman" panose="02020603050405020304" pitchFamily="18" charset="0"/>
                          <a:cs typeface="Times New Roman" panose="02020603050405020304" pitchFamily="18" charset="0"/>
                        </a:rPr>
                        <a:t>Dense</a:t>
                      </a:r>
                    </a:p>
                  </p:txBody>
                </p:sp>
              </p:grpSp>
              <p:sp>
                <p:nvSpPr>
                  <p:cNvPr id="93" name="矩形 135">
                    <a:extLst>
                      <a:ext uri="{FF2B5EF4-FFF2-40B4-BE49-F238E27FC236}">
                        <a16:creationId xmlns:a16="http://schemas.microsoft.com/office/drawing/2014/main" id="{03FF308F-FA38-124D-A717-6CC6B680972F}"/>
                      </a:ext>
                    </a:extLst>
                  </p:cNvPr>
                  <p:cNvSpPr/>
                  <p:nvPr/>
                </p:nvSpPr>
                <p:spPr>
                  <a:xfrm flipH="1">
                    <a:off x="4618680" y="5079723"/>
                    <a:ext cx="164392" cy="604993"/>
                  </a:xfrm>
                  <a:prstGeom prst="rect">
                    <a:avLst/>
                  </a:prstGeom>
                  <a:solidFill>
                    <a:srgbClr val="D0CE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文本框 136">
                    <a:extLst>
                      <a:ext uri="{FF2B5EF4-FFF2-40B4-BE49-F238E27FC236}">
                        <a16:creationId xmlns:a16="http://schemas.microsoft.com/office/drawing/2014/main" id="{148BA78D-94AD-5F40-90C5-3D3B3946FD8B}"/>
                      </a:ext>
                    </a:extLst>
                  </p:cNvPr>
                  <p:cNvSpPr txBox="1"/>
                  <p:nvPr/>
                </p:nvSpPr>
                <p:spPr>
                  <a:xfrm rot="16200000">
                    <a:off x="4331185" y="5251668"/>
                    <a:ext cx="726906" cy="261610"/>
                  </a:xfrm>
                  <a:prstGeom prst="rect">
                    <a:avLst/>
                  </a:prstGeom>
                  <a:noFill/>
                </p:spPr>
                <p:txBody>
                  <a:bodyPr wrap="square" rtlCol="0">
                    <a:spAutoFit/>
                  </a:bodyPr>
                  <a:lstStyle/>
                  <a:p>
                    <a:pPr algn="ctr"/>
                    <a:r>
                      <a:rPr lang="en-US" altLang="zh-CN" sz="1100" b="1" err="1">
                        <a:latin typeface="Times New Roman" panose="02020603050405020304" pitchFamily="18" charset="0"/>
                        <a:cs typeface="Times New Roman" panose="02020603050405020304" pitchFamily="18" charset="0"/>
                      </a:rPr>
                      <a:t>ReLU</a:t>
                    </a:r>
                    <a:endParaRPr lang="en-US" altLang="zh-CN" sz="1100" b="1">
                      <a:latin typeface="Times New Roman" panose="02020603050405020304" pitchFamily="18" charset="0"/>
                      <a:cs typeface="Times New Roman" panose="02020603050405020304" pitchFamily="18" charset="0"/>
                    </a:endParaRPr>
                  </a:p>
                </p:txBody>
              </p:sp>
              <p:sp>
                <p:nvSpPr>
                  <p:cNvPr id="95" name="矩形 141">
                    <a:extLst>
                      <a:ext uri="{FF2B5EF4-FFF2-40B4-BE49-F238E27FC236}">
                        <a16:creationId xmlns:a16="http://schemas.microsoft.com/office/drawing/2014/main" id="{C9176FBD-DA5D-F94B-96EC-CF882CB61710}"/>
                      </a:ext>
                    </a:extLst>
                  </p:cNvPr>
                  <p:cNvSpPr/>
                  <p:nvPr/>
                </p:nvSpPr>
                <p:spPr>
                  <a:xfrm flipH="1">
                    <a:off x="4411682" y="5079723"/>
                    <a:ext cx="164392" cy="604993"/>
                  </a:xfrm>
                  <a:prstGeom prst="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文本框 142">
                    <a:extLst>
                      <a:ext uri="{FF2B5EF4-FFF2-40B4-BE49-F238E27FC236}">
                        <a16:creationId xmlns:a16="http://schemas.microsoft.com/office/drawing/2014/main" id="{B50EE94E-0251-CC4A-A662-8EC6E1063AC2}"/>
                      </a:ext>
                    </a:extLst>
                  </p:cNvPr>
                  <p:cNvSpPr txBox="1"/>
                  <p:nvPr/>
                </p:nvSpPr>
                <p:spPr>
                  <a:xfrm rot="16200000">
                    <a:off x="4118796" y="5259522"/>
                    <a:ext cx="726906" cy="261610"/>
                  </a:xfrm>
                  <a:prstGeom prst="rect">
                    <a:avLst/>
                  </a:prstGeom>
                  <a:noFill/>
                </p:spPr>
                <p:txBody>
                  <a:bodyPr wrap="square" rtlCol="0">
                    <a:spAutoFit/>
                  </a:bodyPr>
                  <a:lstStyle/>
                  <a:p>
                    <a:pPr algn="ctr"/>
                    <a:r>
                      <a:rPr lang="en-US" altLang="zh-CN" sz="1100" b="1">
                        <a:latin typeface="Times New Roman" panose="02020603050405020304" pitchFamily="18" charset="0"/>
                        <a:cs typeface="Times New Roman" panose="02020603050405020304" pitchFamily="18" charset="0"/>
                      </a:rPr>
                      <a:t>Dropout</a:t>
                    </a:r>
                  </a:p>
                </p:txBody>
              </p:sp>
            </p:grpSp>
            <p:grpSp>
              <p:nvGrpSpPr>
                <p:cNvPr id="79" name="组合 154">
                  <a:extLst>
                    <a:ext uri="{FF2B5EF4-FFF2-40B4-BE49-F238E27FC236}">
                      <a16:creationId xmlns:a16="http://schemas.microsoft.com/office/drawing/2014/main" id="{972600BB-09B5-5C49-9D4C-C2AEEDEE82D7}"/>
                    </a:ext>
                  </a:extLst>
                </p:cNvPr>
                <p:cNvGrpSpPr/>
                <p:nvPr/>
              </p:nvGrpSpPr>
              <p:grpSpPr>
                <a:xfrm>
                  <a:off x="3904623" y="3945175"/>
                  <a:ext cx="254985" cy="691462"/>
                  <a:chOff x="4037615" y="5045023"/>
                  <a:chExt cx="254985" cy="691462"/>
                </a:xfrm>
              </p:grpSpPr>
              <p:sp>
                <p:nvSpPr>
                  <p:cNvPr id="87" name="矩形 162">
                    <a:extLst>
                      <a:ext uri="{FF2B5EF4-FFF2-40B4-BE49-F238E27FC236}">
                        <a16:creationId xmlns:a16="http://schemas.microsoft.com/office/drawing/2014/main" id="{E3633D46-EEB3-DF42-BB1F-3E19073D8C3A}"/>
                      </a:ext>
                    </a:extLst>
                  </p:cNvPr>
                  <p:cNvSpPr/>
                  <p:nvPr/>
                </p:nvSpPr>
                <p:spPr>
                  <a:xfrm>
                    <a:off x="4037615" y="5045023"/>
                    <a:ext cx="254985" cy="69146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164">
                    <a:extLst>
                      <a:ext uri="{FF2B5EF4-FFF2-40B4-BE49-F238E27FC236}">
                        <a16:creationId xmlns:a16="http://schemas.microsoft.com/office/drawing/2014/main" id="{10B18FA8-796D-0741-8E53-761E1E7D6270}"/>
                      </a:ext>
                    </a:extLst>
                  </p:cNvPr>
                  <p:cNvSpPr/>
                  <p:nvPr/>
                </p:nvSpPr>
                <p:spPr>
                  <a:xfrm>
                    <a:off x="4074281" y="5092015"/>
                    <a:ext cx="45719" cy="604993"/>
                  </a:xfrm>
                  <a:prstGeom prst="rect">
                    <a:avLst/>
                  </a:prstGeom>
                  <a:solidFill>
                    <a:srgbClr val="F4B18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165">
                    <a:extLst>
                      <a:ext uri="{FF2B5EF4-FFF2-40B4-BE49-F238E27FC236}">
                        <a16:creationId xmlns:a16="http://schemas.microsoft.com/office/drawing/2014/main" id="{F9B721D8-D332-8640-BB4A-0381386D5BF0}"/>
                      </a:ext>
                    </a:extLst>
                  </p:cNvPr>
                  <p:cNvSpPr/>
                  <p:nvPr/>
                </p:nvSpPr>
                <p:spPr>
                  <a:xfrm>
                    <a:off x="4141235" y="5092015"/>
                    <a:ext cx="45719" cy="604993"/>
                  </a:xfrm>
                  <a:prstGeom prst="rect">
                    <a:avLst/>
                  </a:prstGeom>
                  <a:solidFill>
                    <a:srgbClr val="D0CE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167">
                    <a:extLst>
                      <a:ext uri="{FF2B5EF4-FFF2-40B4-BE49-F238E27FC236}">
                        <a16:creationId xmlns:a16="http://schemas.microsoft.com/office/drawing/2014/main" id="{8F48B0B7-1A9D-3949-9C88-A2DDFC30AFFA}"/>
                      </a:ext>
                    </a:extLst>
                  </p:cNvPr>
                  <p:cNvSpPr/>
                  <p:nvPr/>
                </p:nvSpPr>
                <p:spPr>
                  <a:xfrm>
                    <a:off x="4208189" y="5092015"/>
                    <a:ext cx="45719" cy="604993"/>
                  </a:xfrm>
                  <a:prstGeom prst="rect">
                    <a:avLst/>
                  </a:prstGeom>
                  <a:solidFill>
                    <a:srgbClr val="FFD9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168">
                  <a:extLst>
                    <a:ext uri="{FF2B5EF4-FFF2-40B4-BE49-F238E27FC236}">
                      <a16:creationId xmlns:a16="http://schemas.microsoft.com/office/drawing/2014/main" id="{FDF45F94-3B4E-CF47-9B1E-268D422A4AA7}"/>
                    </a:ext>
                  </a:extLst>
                </p:cNvPr>
                <p:cNvGrpSpPr/>
                <p:nvPr/>
              </p:nvGrpSpPr>
              <p:grpSpPr>
                <a:xfrm flipH="1">
                  <a:off x="3339606" y="3926132"/>
                  <a:ext cx="472392" cy="729549"/>
                  <a:chOff x="2172284" y="5106672"/>
                  <a:chExt cx="472392" cy="729549"/>
                </a:xfrm>
              </p:grpSpPr>
              <p:sp>
                <p:nvSpPr>
                  <p:cNvPr id="81" name="矩形 170">
                    <a:extLst>
                      <a:ext uri="{FF2B5EF4-FFF2-40B4-BE49-F238E27FC236}">
                        <a16:creationId xmlns:a16="http://schemas.microsoft.com/office/drawing/2014/main" id="{D7E3A06A-2A43-924C-BF64-473608A615BA}"/>
                      </a:ext>
                    </a:extLst>
                  </p:cNvPr>
                  <p:cNvSpPr/>
                  <p:nvPr/>
                </p:nvSpPr>
                <p:spPr>
                  <a:xfrm>
                    <a:off x="2419610" y="5162549"/>
                    <a:ext cx="164392" cy="604993"/>
                  </a:xfrm>
                  <a:prstGeom prst="rect">
                    <a:avLst/>
                  </a:prstGeom>
                  <a:solidFill>
                    <a:schemeClr val="accent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文本框 173">
                    <a:extLst>
                      <a:ext uri="{FF2B5EF4-FFF2-40B4-BE49-F238E27FC236}">
                        <a16:creationId xmlns:a16="http://schemas.microsoft.com/office/drawing/2014/main" id="{0FD3C308-B1C9-E246-BE33-A0411894ACF3}"/>
                      </a:ext>
                    </a:extLst>
                  </p:cNvPr>
                  <p:cNvSpPr txBox="1"/>
                  <p:nvPr/>
                </p:nvSpPr>
                <p:spPr>
                  <a:xfrm rot="5400000" flipH="1">
                    <a:off x="2150418" y="5341963"/>
                    <a:ext cx="726906" cy="261610"/>
                  </a:xfrm>
                  <a:prstGeom prst="rect">
                    <a:avLst/>
                  </a:prstGeom>
                  <a:noFill/>
                </p:spPr>
                <p:txBody>
                  <a:bodyPr wrap="square" rtlCol="0">
                    <a:spAutoFit/>
                  </a:bodyPr>
                  <a:lstStyle/>
                  <a:p>
                    <a:pPr algn="ctr"/>
                    <a:r>
                      <a:rPr lang="en-US" altLang="zh-CN" sz="1100" b="1">
                        <a:latin typeface="Times New Roman" panose="02020603050405020304" pitchFamily="18" charset="0"/>
                        <a:cs typeface="Times New Roman" panose="02020603050405020304" pitchFamily="18" charset="0"/>
                      </a:rPr>
                      <a:t>SoftMax</a:t>
                    </a:r>
                  </a:p>
                </p:txBody>
              </p:sp>
              <p:sp>
                <p:nvSpPr>
                  <p:cNvPr id="83" name="矩形 174">
                    <a:extLst>
                      <a:ext uri="{FF2B5EF4-FFF2-40B4-BE49-F238E27FC236}">
                        <a16:creationId xmlns:a16="http://schemas.microsoft.com/office/drawing/2014/main" id="{51EE97D6-48BC-6341-AFA3-95D267063F68}"/>
                      </a:ext>
                    </a:extLst>
                  </p:cNvPr>
                  <p:cNvSpPr/>
                  <p:nvPr/>
                </p:nvSpPr>
                <p:spPr>
                  <a:xfrm>
                    <a:off x="2175948" y="5118335"/>
                    <a:ext cx="449746" cy="69146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175">
                    <a:extLst>
                      <a:ext uri="{FF2B5EF4-FFF2-40B4-BE49-F238E27FC236}">
                        <a16:creationId xmlns:a16="http://schemas.microsoft.com/office/drawing/2014/main" id="{72E52F8B-4252-6B40-B46E-E456E0359B3A}"/>
                      </a:ext>
                    </a:extLst>
                  </p:cNvPr>
                  <p:cNvGrpSpPr/>
                  <p:nvPr/>
                </p:nvGrpSpPr>
                <p:grpSpPr>
                  <a:xfrm>
                    <a:off x="2172284" y="5106672"/>
                    <a:ext cx="261610" cy="726906"/>
                    <a:chOff x="2172284" y="5110599"/>
                    <a:chExt cx="261610" cy="726906"/>
                  </a:xfrm>
                </p:grpSpPr>
                <p:sp>
                  <p:nvSpPr>
                    <p:cNvPr id="85" name="矩形 176">
                      <a:extLst>
                        <a:ext uri="{FF2B5EF4-FFF2-40B4-BE49-F238E27FC236}">
                          <a16:creationId xmlns:a16="http://schemas.microsoft.com/office/drawing/2014/main" id="{DFC39173-928C-1A41-95FC-50FBC88FAC5E}"/>
                        </a:ext>
                      </a:extLst>
                    </p:cNvPr>
                    <p:cNvSpPr/>
                    <p:nvPr/>
                  </p:nvSpPr>
                  <p:spPr>
                    <a:xfrm>
                      <a:off x="2213048" y="5166476"/>
                      <a:ext cx="164392" cy="604993"/>
                    </a:xfrm>
                    <a:prstGeom prst="rect">
                      <a:avLst/>
                    </a:prstGeom>
                    <a:solidFill>
                      <a:schemeClr val="accent4">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177">
                      <a:extLst>
                        <a:ext uri="{FF2B5EF4-FFF2-40B4-BE49-F238E27FC236}">
                          <a16:creationId xmlns:a16="http://schemas.microsoft.com/office/drawing/2014/main" id="{1CAF0ACB-FF8F-E94A-8756-0EEAD35D8CDF}"/>
                        </a:ext>
                      </a:extLst>
                    </p:cNvPr>
                    <p:cNvSpPr txBox="1"/>
                    <p:nvPr/>
                  </p:nvSpPr>
                  <p:spPr>
                    <a:xfrm rot="5400000" flipH="1">
                      <a:off x="1939636" y="5343247"/>
                      <a:ext cx="726906" cy="261610"/>
                    </a:xfrm>
                    <a:prstGeom prst="rect">
                      <a:avLst/>
                    </a:prstGeom>
                    <a:noFill/>
                  </p:spPr>
                  <p:txBody>
                    <a:bodyPr wrap="square" rtlCol="0">
                      <a:spAutoFit/>
                    </a:bodyPr>
                    <a:lstStyle/>
                    <a:p>
                      <a:pPr algn="ctr"/>
                      <a:r>
                        <a:rPr lang="en-US" altLang="zh-CN" sz="1100" b="1">
                          <a:latin typeface="Times New Roman" panose="02020603050405020304" pitchFamily="18" charset="0"/>
                          <a:cs typeface="Times New Roman" panose="02020603050405020304" pitchFamily="18" charset="0"/>
                        </a:rPr>
                        <a:t>Dense</a:t>
                      </a:r>
                    </a:p>
                  </p:txBody>
                </p:sp>
              </p:grpSp>
            </p:grpSp>
          </p:grpSp>
          <p:grpSp>
            <p:nvGrpSpPr>
              <p:cNvPr id="119" name="组合 194">
                <a:extLst>
                  <a:ext uri="{FF2B5EF4-FFF2-40B4-BE49-F238E27FC236}">
                    <a16:creationId xmlns:a16="http://schemas.microsoft.com/office/drawing/2014/main" id="{9832D01B-640D-5F46-8883-3C31D433060C}"/>
                  </a:ext>
                </a:extLst>
              </p:cNvPr>
              <p:cNvGrpSpPr/>
              <p:nvPr/>
            </p:nvGrpSpPr>
            <p:grpSpPr>
              <a:xfrm>
                <a:off x="11064378" y="1796842"/>
                <a:ext cx="992272" cy="584775"/>
                <a:chOff x="1595082" y="1170066"/>
                <a:chExt cx="2345855" cy="577332"/>
              </a:xfrm>
              <a:solidFill>
                <a:srgbClr val="FEFFC6"/>
              </a:solidFill>
            </p:grpSpPr>
            <p:sp>
              <p:nvSpPr>
                <p:cNvPr id="120" name="矩形 195">
                  <a:extLst>
                    <a:ext uri="{FF2B5EF4-FFF2-40B4-BE49-F238E27FC236}">
                      <a16:creationId xmlns:a16="http://schemas.microsoft.com/office/drawing/2014/main" id="{8CF48725-841A-694B-BE59-DC4C1063143A}"/>
                    </a:ext>
                  </a:extLst>
                </p:cNvPr>
                <p:cNvSpPr/>
                <p:nvPr/>
              </p:nvSpPr>
              <p:spPr>
                <a:xfrm>
                  <a:off x="1854449" y="1215426"/>
                  <a:ext cx="1841262" cy="487511"/>
                </a:xfrm>
                <a:prstGeom prst="rect">
                  <a:avLst/>
                </a:prstGeom>
                <a:solidFill>
                  <a:srgbClr val="FEFF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文本框 196">
                  <a:extLst>
                    <a:ext uri="{FF2B5EF4-FFF2-40B4-BE49-F238E27FC236}">
                      <a16:creationId xmlns:a16="http://schemas.microsoft.com/office/drawing/2014/main" id="{526CAF8D-51E6-214A-818B-E9DD434E81CF}"/>
                    </a:ext>
                  </a:extLst>
                </p:cNvPr>
                <p:cNvSpPr txBox="1"/>
                <p:nvPr/>
              </p:nvSpPr>
              <p:spPr>
                <a:xfrm>
                  <a:off x="1595082" y="1170066"/>
                  <a:ext cx="2345855" cy="577332"/>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Decoded</a:t>
                  </a:r>
                </a:p>
                <a:p>
                  <a:pPr algn="ctr"/>
                  <a:r>
                    <a:rPr lang="en-US" altLang="zh-CN" sz="1600" b="1">
                      <a:latin typeface="Times New Roman" panose="02020603050405020304" pitchFamily="18" charset="0"/>
                      <a:cs typeface="Times New Roman" panose="02020603050405020304" pitchFamily="18" charset="0"/>
                    </a:rPr>
                    <a:t>Data</a:t>
                  </a:r>
                </a:p>
              </p:txBody>
            </p:sp>
          </p:grpSp>
          <p:sp>
            <p:nvSpPr>
              <p:cNvPr id="122" name="矩形 64">
                <a:extLst>
                  <a:ext uri="{FF2B5EF4-FFF2-40B4-BE49-F238E27FC236}">
                    <a16:creationId xmlns:a16="http://schemas.microsoft.com/office/drawing/2014/main" id="{B635941F-0AF1-944C-BEDA-0240107AE5C1}"/>
                  </a:ext>
                </a:extLst>
              </p:cNvPr>
              <p:cNvSpPr/>
              <p:nvPr/>
            </p:nvSpPr>
            <p:spPr>
              <a:xfrm>
                <a:off x="10835442" y="1973943"/>
                <a:ext cx="296298" cy="267046"/>
              </a:xfrm>
              <a:custGeom>
                <a:avLst/>
                <a:gdLst>
                  <a:gd name="connsiteX0" fmla="*/ 461627 w 589993"/>
                  <a:gd name="connsiteY0" fmla="*/ 419103 h 602041"/>
                  <a:gd name="connsiteX1" fmla="*/ 405921 w 589993"/>
                  <a:gd name="connsiteY1" fmla="*/ 452145 h 602041"/>
                  <a:gd name="connsiteX2" fmla="*/ 401077 w 589993"/>
                  <a:gd name="connsiteY2" fmla="*/ 459398 h 602041"/>
                  <a:gd name="connsiteX3" fmla="*/ 393003 w 589993"/>
                  <a:gd name="connsiteY3" fmla="*/ 456980 h 602041"/>
                  <a:gd name="connsiteX4" fmla="*/ 381701 w 589993"/>
                  <a:gd name="connsiteY4" fmla="*/ 454563 h 602041"/>
                  <a:gd name="connsiteX5" fmla="*/ 346985 w 589993"/>
                  <a:gd name="connsiteY5" fmla="*/ 483575 h 602041"/>
                  <a:gd name="connsiteX6" fmla="*/ 346178 w 589993"/>
                  <a:gd name="connsiteY6" fmla="*/ 489216 h 602041"/>
                  <a:gd name="connsiteX7" fmla="*/ 341334 w 589993"/>
                  <a:gd name="connsiteY7" fmla="*/ 490828 h 602041"/>
                  <a:gd name="connsiteX8" fmla="*/ 315499 w 589993"/>
                  <a:gd name="connsiteY8" fmla="*/ 533540 h 602041"/>
                  <a:gd name="connsiteX9" fmla="*/ 360710 w 589993"/>
                  <a:gd name="connsiteY9" fmla="*/ 580282 h 602041"/>
                  <a:gd name="connsiteX10" fmla="*/ 478581 w 589993"/>
                  <a:gd name="connsiteY10" fmla="*/ 580282 h 602041"/>
                  <a:gd name="connsiteX11" fmla="*/ 480195 w 589993"/>
                  <a:gd name="connsiteY11" fmla="*/ 580282 h 602041"/>
                  <a:gd name="connsiteX12" fmla="*/ 527021 w 589993"/>
                  <a:gd name="connsiteY12" fmla="*/ 580282 h 602041"/>
                  <a:gd name="connsiteX13" fmla="*/ 568195 w 589993"/>
                  <a:gd name="connsiteY13" fmla="*/ 537570 h 602041"/>
                  <a:gd name="connsiteX14" fmla="*/ 534287 w 589993"/>
                  <a:gd name="connsiteY14" fmla="*/ 495663 h 602041"/>
                  <a:gd name="connsiteX15" fmla="*/ 526214 w 589993"/>
                  <a:gd name="connsiteY15" fmla="*/ 494051 h 602041"/>
                  <a:gd name="connsiteX16" fmla="*/ 526214 w 589993"/>
                  <a:gd name="connsiteY16" fmla="*/ 485187 h 602041"/>
                  <a:gd name="connsiteX17" fmla="*/ 461627 w 589993"/>
                  <a:gd name="connsiteY17" fmla="*/ 419103 h 602041"/>
                  <a:gd name="connsiteX18" fmla="*/ 461627 w 589993"/>
                  <a:gd name="connsiteY18" fmla="*/ 397344 h 602041"/>
                  <a:gd name="connsiteX19" fmla="*/ 547204 w 589993"/>
                  <a:gd name="connsiteY19" fmla="*/ 476322 h 602041"/>
                  <a:gd name="connsiteX20" fmla="*/ 589993 w 589993"/>
                  <a:gd name="connsiteY20" fmla="*/ 537570 h 602041"/>
                  <a:gd name="connsiteX21" fmla="*/ 527021 w 589993"/>
                  <a:gd name="connsiteY21" fmla="*/ 602041 h 602041"/>
                  <a:gd name="connsiteX22" fmla="*/ 481003 w 589993"/>
                  <a:gd name="connsiteY22" fmla="*/ 602041 h 602041"/>
                  <a:gd name="connsiteX23" fmla="*/ 478581 w 589993"/>
                  <a:gd name="connsiteY23" fmla="*/ 602041 h 602041"/>
                  <a:gd name="connsiteX24" fmla="*/ 476966 w 589993"/>
                  <a:gd name="connsiteY24" fmla="*/ 602041 h 602041"/>
                  <a:gd name="connsiteX25" fmla="*/ 360710 w 589993"/>
                  <a:gd name="connsiteY25" fmla="*/ 602041 h 602041"/>
                  <a:gd name="connsiteX26" fmla="*/ 293701 w 589993"/>
                  <a:gd name="connsiteY26" fmla="*/ 533540 h 602041"/>
                  <a:gd name="connsiteX27" fmla="*/ 327609 w 589993"/>
                  <a:gd name="connsiteY27" fmla="*/ 474710 h 602041"/>
                  <a:gd name="connsiteX28" fmla="*/ 381701 w 589993"/>
                  <a:gd name="connsiteY28" fmla="*/ 433609 h 602041"/>
                  <a:gd name="connsiteX29" fmla="*/ 391389 w 589993"/>
                  <a:gd name="connsiteY29" fmla="*/ 434415 h 602041"/>
                  <a:gd name="connsiteX30" fmla="*/ 461627 w 589993"/>
                  <a:gd name="connsiteY30" fmla="*/ 397344 h 602041"/>
                  <a:gd name="connsiteX31" fmla="*/ 20984 w 589993"/>
                  <a:gd name="connsiteY31" fmla="*/ 142638 h 602041"/>
                  <a:gd name="connsiteX32" fmla="*/ 20984 w 589993"/>
                  <a:gd name="connsiteY32" fmla="*/ 231283 h 602041"/>
                  <a:gd name="connsiteX33" fmla="*/ 21791 w 589993"/>
                  <a:gd name="connsiteY33" fmla="*/ 236118 h 602041"/>
                  <a:gd name="connsiteX34" fmla="*/ 23406 w 589993"/>
                  <a:gd name="connsiteY34" fmla="*/ 240147 h 602041"/>
                  <a:gd name="connsiteX35" fmla="*/ 25020 w 589993"/>
                  <a:gd name="connsiteY35" fmla="*/ 243371 h 602041"/>
                  <a:gd name="connsiteX36" fmla="*/ 27441 w 589993"/>
                  <a:gd name="connsiteY36" fmla="*/ 247400 h 602041"/>
                  <a:gd name="connsiteX37" fmla="*/ 29862 w 589993"/>
                  <a:gd name="connsiteY37" fmla="*/ 249818 h 602041"/>
                  <a:gd name="connsiteX38" fmla="*/ 33898 w 589993"/>
                  <a:gd name="connsiteY38" fmla="*/ 254653 h 602041"/>
                  <a:gd name="connsiteX39" fmla="*/ 36319 w 589993"/>
                  <a:gd name="connsiteY39" fmla="*/ 257071 h 602041"/>
                  <a:gd name="connsiteX40" fmla="*/ 41969 w 589993"/>
                  <a:gd name="connsiteY40" fmla="*/ 261906 h 602041"/>
                  <a:gd name="connsiteX41" fmla="*/ 45197 w 589993"/>
                  <a:gd name="connsiteY41" fmla="*/ 263518 h 602041"/>
                  <a:gd name="connsiteX42" fmla="*/ 52461 w 589993"/>
                  <a:gd name="connsiteY42" fmla="*/ 268353 h 602041"/>
                  <a:gd name="connsiteX43" fmla="*/ 54882 w 589993"/>
                  <a:gd name="connsiteY43" fmla="*/ 269964 h 602041"/>
                  <a:gd name="connsiteX44" fmla="*/ 65374 w 589993"/>
                  <a:gd name="connsiteY44" fmla="*/ 274800 h 602041"/>
                  <a:gd name="connsiteX45" fmla="*/ 66182 w 589993"/>
                  <a:gd name="connsiteY45" fmla="*/ 275605 h 602041"/>
                  <a:gd name="connsiteX46" fmla="*/ 79095 w 589993"/>
                  <a:gd name="connsiteY46" fmla="*/ 281246 h 602041"/>
                  <a:gd name="connsiteX47" fmla="*/ 79902 w 589993"/>
                  <a:gd name="connsiteY47" fmla="*/ 281246 h 602041"/>
                  <a:gd name="connsiteX48" fmla="*/ 171911 w 589993"/>
                  <a:gd name="connsiteY48" fmla="*/ 304617 h 602041"/>
                  <a:gd name="connsiteX49" fmla="*/ 172718 w 589993"/>
                  <a:gd name="connsiteY49" fmla="*/ 304617 h 602041"/>
                  <a:gd name="connsiteX50" fmla="*/ 194509 w 589993"/>
                  <a:gd name="connsiteY50" fmla="*/ 307840 h 602041"/>
                  <a:gd name="connsiteX51" fmla="*/ 197737 w 589993"/>
                  <a:gd name="connsiteY51" fmla="*/ 307840 h 602041"/>
                  <a:gd name="connsiteX52" fmla="*/ 217915 w 589993"/>
                  <a:gd name="connsiteY52" fmla="*/ 309452 h 602041"/>
                  <a:gd name="connsiteX53" fmla="*/ 227600 w 589993"/>
                  <a:gd name="connsiteY53" fmla="*/ 310258 h 602041"/>
                  <a:gd name="connsiteX54" fmla="*/ 242935 w 589993"/>
                  <a:gd name="connsiteY54" fmla="*/ 311063 h 602041"/>
                  <a:gd name="connsiteX55" fmla="*/ 268762 w 589993"/>
                  <a:gd name="connsiteY55" fmla="*/ 311869 h 602041"/>
                  <a:gd name="connsiteX56" fmla="*/ 294588 w 589993"/>
                  <a:gd name="connsiteY56" fmla="*/ 311063 h 602041"/>
                  <a:gd name="connsiteX57" fmla="*/ 309923 w 589993"/>
                  <a:gd name="connsiteY57" fmla="*/ 310258 h 602041"/>
                  <a:gd name="connsiteX58" fmla="*/ 319608 w 589993"/>
                  <a:gd name="connsiteY58" fmla="*/ 309452 h 602041"/>
                  <a:gd name="connsiteX59" fmla="*/ 339786 w 589993"/>
                  <a:gd name="connsiteY59" fmla="*/ 307840 h 602041"/>
                  <a:gd name="connsiteX60" fmla="*/ 343821 w 589993"/>
                  <a:gd name="connsiteY60" fmla="*/ 307840 h 602041"/>
                  <a:gd name="connsiteX61" fmla="*/ 365613 w 589993"/>
                  <a:gd name="connsiteY61" fmla="*/ 304617 h 602041"/>
                  <a:gd name="connsiteX62" fmla="*/ 457621 w 589993"/>
                  <a:gd name="connsiteY62" fmla="*/ 281246 h 602041"/>
                  <a:gd name="connsiteX63" fmla="*/ 458428 w 589993"/>
                  <a:gd name="connsiteY63" fmla="*/ 281246 h 602041"/>
                  <a:gd name="connsiteX64" fmla="*/ 471342 w 589993"/>
                  <a:gd name="connsiteY64" fmla="*/ 275605 h 602041"/>
                  <a:gd name="connsiteX65" fmla="*/ 472149 w 589993"/>
                  <a:gd name="connsiteY65" fmla="*/ 274800 h 602041"/>
                  <a:gd name="connsiteX66" fmla="*/ 482641 w 589993"/>
                  <a:gd name="connsiteY66" fmla="*/ 269964 h 602041"/>
                  <a:gd name="connsiteX67" fmla="*/ 485062 w 589993"/>
                  <a:gd name="connsiteY67" fmla="*/ 268353 h 602041"/>
                  <a:gd name="connsiteX68" fmla="*/ 492326 w 589993"/>
                  <a:gd name="connsiteY68" fmla="*/ 263518 h 602041"/>
                  <a:gd name="connsiteX69" fmla="*/ 495554 w 589993"/>
                  <a:gd name="connsiteY69" fmla="*/ 261906 h 602041"/>
                  <a:gd name="connsiteX70" fmla="*/ 501204 w 589993"/>
                  <a:gd name="connsiteY70" fmla="*/ 257071 h 602041"/>
                  <a:gd name="connsiteX71" fmla="*/ 503625 w 589993"/>
                  <a:gd name="connsiteY71" fmla="*/ 254653 h 602041"/>
                  <a:gd name="connsiteX72" fmla="*/ 507661 w 589993"/>
                  <a:gd name="connsiteY72" fmla="*/ 250624 h 602041"/>
                  <a:gd name="connsiteX73" fmla="*/ 510082 w 589993"/>
                  <a:gd name="connsiteY73" fmla="*/ 247400 h 602041"/>
                  <a:gd name="connsiteX74" fmla="*/ 512503 w 589993"/>
                  <a:gd name="connsiteY74" fmla="*/ 243371 h 602041"/>
                  <a:gd name="connsiteX75" fmla="*/ 514117 w 589993"/>
                  <a:gd name="connsiteY75" fmla="*/ 240147 h 602041"/>
                  <a:gd name="connsiteX76" fmla="*/ 515732 w 589993"/>
                  <a:gd name="connsiteY76" fmla="*/ 236118 h 602041"/>
                  <a:gd name="connsiteX77" fmla="*/ 516539 w 589993"/>
                  <a:gd name="connsiteY77" fmla="*/ 231283 h 602041"/>
                  <a:gd name="connsiteX78" fmla="*/ 516539 w 589993"/>
                  <a:gd name="connsiteY78" fmla="*/ 142638 h 602041"/>
                  <a:gd name="connsiteX79" fmla="*/ 512503 w 589993"/>
                  <a:gd name="connsiteY79" fmla="*/ 146667 h 602041"/>
                  <a:gd name="connsiteX80" fmla="*/ 510082 w 589993"/>
                  <a:gd name="connsiteY80" fmla="*/ 148279 h 602041"/>
                  <a:gd name="connsiteX81" fmla="*/ 499590 w 589993"/>
                  <a:gd name="connsiteY81" fmla="*/ 155532 h 602041"/>
                  <a:gd name="connsiteX82" fmla="*/ 497168 w 589993"/>
                  <a:gd name="connsiteY82" fmla="*/ 157144 h 602041"/>
                  <a:gd name="connsiteX83" fmla="*/ 486676 w 589993"/>
                  <a:gd name="connsiteY83" fmla="*/ 162785 h 602041"/>
                  <a:gd name="connsiteX84" fmla="*/ 482641 w 589993"/>
                  <a:gd name="connsiteY84" fmla="*/ 165202 h 602041"/>
                  <a:gd name="connsiteX85" fmla="*/ 470534 w 589993"/>
                  <a:gd name="connsiteY85" fmla="*/ 170843 h 602041"/>
                  <a:gd name="connsiteX86" fmla="*/ 468113 w 589993"/>
                  <a:gd name="connsiteY86" fmla="*/ 171649 h 602041"/>
                  <a:gd name="connsiteX87" fmla="*/ 452778 w 589993"/>
                  <a:gd name="connsiteY87" fmla="*/ 178096 h 602041"/>
                  <a:gd name="connsiteX88" fmla="*/ 447936 w 589993"/>
                  <a:gd name="connsiteY88" fmla="*/ 179708 h 602041"/>
                  <a:gd name="connsiteX89" fmla="*/ 434215 w 589993"/>
                  <a:gd name="connsiteY89" fmla="*/ 183737 h 602041"/>
                  <a:gd name="connsiteX90" fmla="*/ 428566 w 589993"/>
                  <a:gd name="connsiteY90" fmla="*/ 185349 h 602041"/>
                  <a:gd name="connsiteX91" fmla="*/ 409195 w 589993"/>
                  <a:gd name="connsiteY91" fmla="*/ 190184 h 602041"/>
                  <a:gd name="connsiteX92" fmla="*/ 405967 w 589993"/>
                  <a:gd name="connsiteY92" fmla="*/ 190990 h 602041"/>
                  <a:gd name="connsiteX93" fmla="*/ 387404 w 589993"/>
                  <a:gd name="connsiteY93" fmla="*/ 194213 h 602041"/>
                  <a:gd name="connsiteX94" fmla="*/ 380947 w 589993"/>
                  <a:gd name="connsiteY94" fmla="*/ 195825 h 602041"/>
                  <a:gd name="connsiteX95" fmla="*/ 362384 w 589993"/>
                  <a:gd name="connsiteY95" fmla="*/ 198243 h 602041"/>
                  <a:gd name="connsiteX96" fmla="*/ 357542 w 589993"/>
                  <a:gd name="connsiteY96" fmla="*/ 199048 h 602041"/>
                  <a:gd name="connsiteX97" fmla="*/ 332522 w 589993"/>
                  <a:gd name="connsiteY97" fmla="*/ 201466 h 602041"/>
                  <a:gd name="connsiteX98" fmla="*/ 326065 w 589993"/>
                  <a:gd name="connsiteY98" fmla="*/ 202272 h 602041"/>
                  <a:gd name="connsiteX99" fmla="*/ 305081 w 589993"/>
                  <a:gd name="connsiteY99" fmla="*/ 203078 h 602041"/>
                  <a:gd name="connsiteX100" fmla="*/ 297010 w 589993"/>
                  <a:gd name="connsiteY100" fmla="*/ 203884 h 602041"/>
                  <a:gd name="connsiteX101" fmla="*/ 268762 w 589993"/>
                  <a:gd name="connsiteY101" fmla="*/ 203884 h 602041"/>
                  <a:gd name="connsiteX102" fmla="*/ 240513 w 589993"/>
                  <a:gd name="connsiteY102" fmla="*/ 203884 h 602041"/>
                  <a:gd name="connsiteX103" fmla="*/ 232442 w 589993"/>
                  <a:gd name="connsiteY103" fmla="*/ 203078 h 602041"/>
                  <a:gd name="connsiteX104" fmla="*/ 211458 w 589993"/>
                  <a:gd name="connsiteY104" fmla="*/ 202272 h 602041"/>
                  <a:gd name="connsiteX105" fmla="*/ 205001 w 589993"/>
                  <a:gd name="connsiteY105" fmla="*/ 201466 h 602041"/>
                  <a:gd name="connsiteX106" fmla="*/ 179981 w 589993"/>
                  <a:gd name="connsiteY106" fmla="*/ 199048 h 602041"/>
                  <a:gd name="connsiteX107" fmla="*/ 175139 w 589993"/>
                  <a:gd name="connsiteY107" fmla="*/ 198243 h 602041"/>
                  <a:gd name="connsiteX108" fmla="*/ 156576 w 589993"/>
                  <a:gd name="connsiteY108" fmla="*/ 195825 h 602041"/>
                  <a:gd name="connsiteX109" fmla="*/ 150119 w 589993"/>
                  <a:gd name="connsiteY109" fmla="*/ 194213 h 602041"/>
                  <a:gd name="connsiteX110" fmla="*/ 131556 w 589993"/>
                  <a:gd name="connsiteY110" fmla="*/ 190990 h 602041"/>
                  <a:gd name="connsiteX111" fmla="*/ 128328 w 589993"/>
                  <a:gd name="connsiteY111" fmla="*/ 190184 h 602041"/>
                  <a:gd name="connsiteX112" fmla="*/ 108957 w 589993"/>
                  <a:gd name="connsiteY112" fmla="*/ 185349 h 602041"/>
                  <a:gd name="connsiteX113" fmla="*/ 103308 w 589993"/>
                  <a:gd name="connsiteY113" fmla="*/ 183737 h 602041"/>
                  <a:gd name="connsiteX114" fmla="*/ 89587 w 589993"/>
                  <a:gd name="connsiteY114" fmla="*/ 179708 h 602041"/>
                  <a:gd name="connsiteX115" fmla="*/ 85552 w 589993"/>
                  <a:gd name="connsiteY115" fmla="*/ 178096 h 602041"/>
                  <a:gd name="connsiteX116" fmla="*/ 69410 w 589993"/>
                  <a:gd name="connsiteY116" fmla="*/ 171649 h 602041"/>
                  <a:gd name="connsiteX117" fmla="*/ 66989 w 589993"/>
                  <a:gd name="connsiteY117" fmla="*/ 170843 h 602041"/>
                  <a:gd name="connsiteX118" fmla="*/ 54882 w 589993"/>
                  <a:gd name="connsiteY118" fmla="*/ 165202 h 602041"/>
                  <a:gd name="connsiteX119" fmla="*/ 50847 w 589993"/>
                  <a:gd name="connsiteY119" fmla="*/ 162785 h 602041"/>
                  <a:gd name="connsiteX120" fmla="*/ 40355 w 589993"/>
                  <a:gd name="connsiteY120" fmla="*/ 157144 h 602041"/>
                  <a:gd name="connsiteX121" fmla="*/ 37933 w 589993"/>
                  <a:gd name="connsiteY121" fmla="*/ 155532 h 602041"/>
                  <a:gd name="connsiteX122" fmla="*/ 27441 w 589993"/>
                  <a:gd name="connsiteY122" fmla="*/ 148279 h 602041"/>
                  <a:gd name="connsiteX123" fmla="*/ 25827 w 589993"/>
                  <a:gd name="connsiteY123" fmla="*/ 146667 h 602041"/>
                  <a:gd name="connsiteX124" fmla="*/ 20984 w 589993"/>
                  <a:gd name="connsiteY124" fmla="*/ 142638 h 602041"/>
                  <a:gd name="connsiteX125" fmla="*/ 268762 w 589993"/>
                  <a:gd name="connsiteY125" fmla="*/ 21759 h 602041"/>
                  <a:gd name="connsiteX126" fmla="*/ 20984 w 589993"/>
                  <a:gd name="connsiteY126" fmla="*/ 102345 h 602041"/>
                  <a:gd name="connsiteX127" fmla="*/ 268762 w 589993"/>
                  <a:gd name="connsiteY127" fmla="*/ 182931 h 602041"/>
                  <a:gd name="connsiteX128" fmla="*/ 516539 w 589993"/>
                  <a:gd name="connsiteY128" fmla="*/ 102345 h 602041"/>
                  <a:gd name="connsiteX129" fmla="*/ 268762 w 589993"/>
                  <a:gd name="connsiteY129" fmla="*/ 21759 h 602041"/>
                  <a:gd name="connsiteX130" fmla="*/ 268762 w 589993"/>
                  <a:gd name="connsiteY130" fmla="*/ 0 h 602041"/>
                  <a:gd name="connsiteX131" fmla="*/ 535909 w 589993"/>
                  <a:gd name="connsiteY131" fmla="*/ 91063 h 602041"/>
                  <a:gd name="connsiteX132" fmla="*/ 537523 w 589993"/>
                  <a:gd name="connsiteY132" fmla="*/ 96704 h 602041"/>
                  <a:gd name="connsiteX133" fmla="*/ 537523 w 589993"/>
                  <a:gd name="connsiteY133" fmla="*/ 102345 h 602041"/>
                  <a:gd name="connsiteX134" fmla="*/ 537523 w 589993"/>
                  <a:gd name="connsiteY134" fmla="*/ 231283 h 602041"/>
                  <a:gd name="connsiteX135" fmla="*/ 537523 w 589993"/>
                  <a:gd name="connsiteY135" fmla="*/ 236118 h 602041"/>
                  <a:gd name="connsiteX136" fmla="*/ 537523 w 589993"/>
                  <a:gd name="connsiteY136" fmla="*/ 365056 h 602041"/>
                  <a:gd name="connsiteX137" fmla="*/ 527031 w 589993"/>
                  <a:gd name="connsiteY137" fmla="*/ 376338 h 602041"/>
                  <a:gd name="connsiteX138" fmla="*/ 516539 w 589993"/>
                  <a:gd name="connsiteY138" fmla="*/ 365056 h 602041"/>
                  <a:gd name="connsiteX139" fmla="*/ 516539 w 589993"/>
                  <a:gd name="connsiteY139" fmla="*/ 271576 h 602041"/>
                  <a:gd name="connsiteX140" fmla="*/ 507661 w 589993"/>
                  <a:gd name="connsiteY140" fmla="*/ 278829 h 602041"/>
                  <a:gd name="connsiteX141" fmla="*/ 268762 w 589993"/>
                  <a:gd name="connsiteY141" fmla="*/ 332822 h 602041"/>
                  <a:gd name="connsiteX142" fmla="*/ 29862 w 589993"/>
                  <a:gd name="connsiteY142" fmla="*/ 278829 h 602041"/>
                  <a:gd name="connsiteX143" fmla="*/ 22599 w 589993"/>
                  <a:gd name="connsiteY143" fmla="*/ 272382 h 602041"/>
                  <a:gd name="connsiteX144" fmla="*/ 20984 w 589993"/>
                  <a:gd name="connsiteY144" fmla="*/ 271576 h 602041"/>
                  <a:gd name="connsiteX145" fmla="*/ 20984 w 589993"/>
                  <a:gd name="connsiteY145" fmla="*/ 360221 h 602041"/>
                  <a:gd name="connsiteX146" fmla="*/ 21791 w 589993"/>
                  <a:gd name="connsiteY146" fmla="*/ 365056 h 602041"/>
                  <a:gd name="connsiteX147" fmla="*/ 23406 w 589993"/>
                  <a:gd name="connsiteY147" fmla="*/ 369086 h 602041"/>
                  <a:gd name="connsiteX148" fmla="*/ 25020 w 589993"/>
                  <a:gd name="connsiteY148" fmla="*/ 372309 h 602041"/>
                  <a:gd name="connsiteX149" fmla="*/ 27441 w 589993"/>
                  <a:gd name="connsiteY149" fmla="*/ 376338 h 602041"/>
                  <a:gd name="connsiteX150" fmla="*/ 29862 w 589993"/>
                  <a:gd name="connsiteY150" fmla="*/ 378756 h 602041"/>
                  <a:gd name="connsiteX151" fmla="*/ 33898 w 589993"/>
                  <a:gd name="connsiteY151" fmla="*/ 383591 h 602041"/>
                  <a:gd name="connsiteX152" fmla="*/ 36319 w 589993"/>
                  <a:gd name="connsiteY152" fmla="*/ 386009 h 602041"/>
                  <a:gd name="connsiteX153" fmla="*/ 41969 w 589993"/>
                  <a:gd name="connsiteY153" fmla="*/ 390844 h 602041"/>
                  <a:gd name="connsiteX154" fmla="*/ 45197 w 589993"/>
                  <a:gd name="connsiteY154" fmla="*/ 392456 h 602041"/>
                  <a:gd name="connsiteX155" fmla="*/ 52461 w 589993"/>
                  <a:gd name="connsiteY155" fmla="*/ 397291 h 602041"/>
                  <a:gd name="connsiteX156" fmla="*/ 54882 w 589993"/>
                  <a:gd name="connsiteY156" fmla="*/ 398903 h 602041"/>
                  <a:gd name="connsiteX157" fmla="*/ 65374 w 589993"/>
                  <a:gd name="connsiteY157" fmla="*/ 403738 h 602041"/>
                  <a:gd name="connsiteX158" fmla="*/ 66182 w 589993"/>
                  <a:gd name="connsiteY158" fmla="*/ 404544 h 602041"/>
                  <a:gd name="connsiteX159" fmla="*/ 79095 w 589993"/>
                  <a:gd name="connsiteY159" fmla="*/ 410185 h 602041"/>
                  <a:gd name="connsiteX160" fmla="*/ 79902 w 589993"/>
                  <a:gd name="connsiteY160" fmla="*/ 410185 h 602041"/>
                  <a:gd name="connsiteX161" fmla="*/ 171911 w 589993"/>
                  <a:gd name="connsiteY161" fmla="*/ 433555 h 602041"/>
                  <a:gd name="connsiteX162" fmla="*/ 172718 w 589993"/>
                  <a:gd name="connsiteY162" fmla="*/ 433555 h 602041"/>
                  <a:gd name="connsiteX163" fmla="*/ 194509 w 589993"/>
                  <a:gd name="connsiteY163" fmla="*/ 436778 h 602041"/>
                  <a:gd name="connsiteX164" fmla="*/ 197737 w 589993"/>
                  <a:gd name="connsiteY164" fmla="*/ 436778 h 602041"/>
                  <a:gd name="connsiteX165" fmla="*/ 217915 w 589993"/>
                  <a:gd name="connsiteY165" fmla="*/ 438390 h 602041"/>
                  <a:gd name="connsiteX166" fmla="*/ 227600 w 589993"/>
                  <a:gd name="connsiteY166" fmla="*/ 439196 h 602041"/>
                  <a:gd name="connsiteX167" fmla="*/ 242935 w 589993"/>
                  <a:gd name="connsiteY167" fmla="*/ 440002 h 602041"/>
                  <a:gd name="connsiteX168" fmla="*/ 268762 w 589993"/>
                  <a:gd name="connsiteY168" fmla="*/ 440807 h 602041"/>
                  <a:gd name="connsiteX169" fmla="*/ 279254 w 589993"/>
                  <a:gd name="connsiteY169" fmla="*/ 451284 h 602041"/>
                  <a:gd name="connsiteX170" fmla="*/ 268762 w 589993"/>
                  <a:gd name="connsiteY170" fmla="*/ 461760 h 602041"/>
                  <a:gd name="connsiteX171" fmla="*/ 29862 w 589993"/>
                  <a:gd name="connsiteY171" fmla="*/ 407767 h 602041"/>
                  <a:gd name="connsiteX172" fmla="*/ 22599 w 589993"/>
                  <a:gd name="connsiteY172" fmla="*/ 401320 h 602041"/>
                  <a:gd name="connsiteX173" fmla="*/ 20984 w 589993"/>
                  <a:gd name="connsiteY173" fmla="*/ 400514 h 602041"/>
                  <a:gd name="connsiteX174" fmla="*/ 20984 w 589993"/>
                  <a:gd name="connsiteY174" fmla="*/ 490771 h 602041"/>
                  <a:gd name="connsiteX175" fmla="*/ 21791 w 589993"/>
                  <a:gd name="connsiteY175" fmla="*/ 492383 h 602041"/>
                  <a:gd name="connsiteX176" fmla="*/ 215493 w 589993"/>
                  <a:gd name="connsiteY176" fmla="*/ 567328 h 602041"/>
                  <a:gd name="connsiteX177" fmla="*/ 225986 w 589993"/>
                  <a:gd name="connsiteY177" fmla="*/ 579416 h 602041"/>
                  <a:gd name="connsiteX178" fmla="*/ 214686 w 589993"/>
                  <a:gd name="connsiteY178" fmla="*/ 589086 h 602041"/>
                  <a:gd name="connsiteX179" fmla="*/ 213879 w 589993"/>
                  <a:gd name="connsiteY179" fmla="*/ 589086 h 602041"/>
                  <a:gd name="connsiteX180" fmla="*/ 807 w 589993"/>
                  <a:gd name="connsiteY180" fmla="*/ 498830 h 602041"/>
                  <a:gd name="connsiteX181" fmla="*/ 0 w 589993"/>
                  <a:gd name="connsiteY181" fmla="*/ 493994 h 602041"/>
                  <a:gd name="connsiteX182" fmla="*/ 0 w 589993"/>
                  <a:gd name="connsiteY182" fmla="*/ 365056 h 602041"/>
                  <a:gd name="connsiteX183" fmla="*/ 0 w 589993"/>
                  <a:gd name="connsiteY183" fmla="*/ 360221 h 602041"/>
                  <a:gd name="connsiteX184" fmla="*/ 0 w 589993"/>
                  <a:gd name="connsiteY184" fmla="*/ 236118 h 602041"/>
                  <a:gd name="connsiteX185" fmla="*/ 0 w 589993"/>
                  <a:gd name="connsiteY185" fmla="*/ 231283 h 602041"/>
                  <a:gd name="connsiteX186" fmla="*/ 0 w 589993"/>
                  <a:gd name="connsiteY186" fmla="*/ 102345 h 602041"/>
                  <a:gd name="connsiteX187" fmla="*/ 0 w 589993"/>
                  <a:gd name="connsiteY187" fmla="*/ 96704 h 602041"/>
                  <a:gd name="connsiteX188" fmla="*/ 1614 w 589993"/>
                  <a:gd name="connsiteY188" fmla="*/ 91063 h 602041"/>
                  <a:gd name="connsiteX189" fmla="*/ 268762 w 589993"/>
                  <a:gd name="connsiteY189" fmla="*/ 0 h 60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89993" h="602041">
                    <a:moveTo>
                      <a:pt x="461627" y="419103"/>
                    </a:moveTo>
                    <a:cubicBezTo>
                      <a:pt x="438214" y="419103"/>
                      <a:pt x="417223" y="431192"/>
                      <a:pt x="405921" y="452145"/>
                    </a:cubicBezTo>
                    <a:lnTo>
                      <a:pt x="401077" y="459398"/>
                    </a:lnTo>
                    <a:lnTo>
                      <a:pt x="393003" y="456980"/>
                    </a:lnTo>
                    <a:cubicBezTo>
                      <a:pt x="389774" y="455369"/>
                      <a:pt x="385737" y="454563"/>
                      <a:pt x="381701" y="454563"/>
                    </a:cubicBezTo>
                    <a:cubicBezTo>
                      <a:pt x="365554" y="454563"/>
                      <a:pt x="351022" y="466651"/>
                      <a:pt x="346985" y="483575"/>
                    </a:cubicBezTo>
                    <a:lnTo>
                      <a:pt x="346178" y="489216"/>
                    </a:lnTo>
                    <a:lnTo>
                      <a:pt x="341334" y="490828"/>
                    </a:lnTo>
                    <a:cubicBezTo>
                      <a:pt x="325994" y="498887"/>
                      <a:pt x="315499" y="515811"/>
                      <a:pt x="315499" y="533540"/>
                    </a:cubicBezTo>
                    <a:cubicBezTo>
                      <a:pt x="315499" y="559329"/>
                      <a:pt x="335682" y="580282"/>
                      <a:pt x="360710" y="580282"/>
                    </a:cubicBezTo>
                    <a:lnTo>
                      <a:pt x="478581" y="580282"/>
                    </a:lnTo>
                    <a:lnTo>
                      <a:pt x="480195" y="580282"/>
                    </a:lnTo>
                    <a:lnTo>
                      <a:pt x="527021" y="580282"/>
                    </a:lnTo>
                    <a:cubicBezTo>
                      <a:pt x="549626" y="580282"/>
                      <a:pt x="568195" y="560941"/>
                      <a:pt x="568195" y="537570"/>
                    </a:cubicBezTo>
                    <a:cubicBezTo>
                      <a:pt x="568195" y="516617"/>
                      <a:pt x="554470" y="498887"/>
                      <a:pt x="534287" y="495663"/>
                    </a:cubicBezTo>
                    <a:lnTo>
                      <a:pt x="526214" y="494051"/>
                    </a:lnTo>
                    <a:lnTo>
                      <a:pt x="526214" y="485187"/>
                    </a:lnTo>
                    <a:cubicBezTo>
                      <a:pt x="525406" y="448921"/>
                      <a:pt x="496342" y="419103"/>
                      <a:pt x="461627" y="419103"/>
                    </a:cubicBezTo>
                    <a:close/>
                    <a:moveTo>
                      <a:pt x="461627" y="397344"/>
                    </a:moveTo>
                    <a:cubicBezTo>
                      <a:pt x="505223" y="397344"/>
                      <a:pt x="542360" y="431998"/>
                      <a:pt x="547204" y="476322"/>
                    </a:cubicBezTo>
                    <a:cubicBezTo>
                      <a:pt x="572232" y="485187"/>
                      <a:pt x="589993" y="509363"/>
                      <a:pt x="589993" y="537570"/>
                    </a:cubicBezTo>
                    <a:cubicBezTo>
                      <a:pt x="589993" y="573029"/>
                      <a:pt x="561736" y="602041"/>
                      <a:pt x="527021" y="602041"/>
                    </a:cubicBezTo>
                    <a:lnTo>
                      <a:pt x="481003" y="602041"/>
                    </a:lnTo>
                    <a:cubicBezTo>
                      <a:pt x="480195" y="602041"/>
                      <a:pt x="479388" y="602041"/>
                      <a:pt x="478581" y="602041"/>
                    </a:cubicBezTo>
                    <a:cubicBezTo>
                      <a:pt x="477773" y="602041"/>
                      <a:pt x="477773" y="602041"/>
                      <a:pt x="476966" y="602041"/>
                    </a:cubicBezTo>
                    <a:lnTo>
                      <a:pt x="360710" y="602041"/>
                    </a:lnTo>
                    <a:cubicBezTo>
                      <a:pt x="324380" y="602041"/>
                      <a:pt x="293701" y="571417"/>
                      <a:pt x="293701" y="533540"/>
                    </a:cubicBezTo>
                    <a:cubicBezTo>
                      <a:pt x="293701" y="509363"/>
                      <a:pt x="306618" y="486798"/>
                      <a:pt x="327609" y="474710"/>
                    </a:cubicBezTo>
                    <a:cubicBezTo>
                      <a:pt x="334875" y="450533"/>
                      <a:pt x="357480" y="433609"/>
                      <a:pt x="381701" y="433609"/>
                    </a:cubicBezTo>
                    <a:cubicBezTo>
                      <a:pt x="384930" y="433609"/>
                      <a:pt x="388159" y="433609"/>
                      <a:pt x="391389" y="434415"/>
                    </a:cubicBezTo>
                    <a:cubicBezTo>
                      <a:pt x="407535" y="411850"/>
                      <a:pt x="433370" y="397344"/>
                      <a:pt x="461627" y="397344"/>
                    </a:cubicBezTo>
                    <a:close/>
                    <a:moveTo>
                      <a:pt x="20984" y="142638"/>
                    </a:moveTo>
                    <a:lnTo>
                      <a:pt x="20984" y="231283"/>
                    </a:lnTo>
                    <a:cubicBezTo>
                      <a:pt x="20984" y="232895"/>
                      <a:pt x="21791" y="234506"/>
                      <a:pt x="21791" y="236118"/>
                    </a:cubicBezTo>
                    <a:cubicBezTo>
                      <a:pt x="22599" y="237730"/>
                      <a:pt x="22599" y="238536"/>
                      <a:pt x="23406" y="240147"/>
                    </a:cubicBezTo>
                    <a:cubicBezTo>
                      <a:pt x="23406" y="240953"/>
                      <a:pt x="24213" y="242565"/>
                      <a:pt x="25020" y="243371"/>
                    </a:cubicBezTo>
                    <a:cubicBezTo>
                      <a:pt x="25827" y="244983"/>
                      <a:pt x="26634" y="245789"/>
                      <a:pt x="27441" y="247400"/>
                    </a:cubicBezTo>
                    <a:cubicBezTo>
                      <a:pt x="28248" y="248206"/>
                      <a:pt x="29055" y="249012"/>
                      <a:pt x="29862" y="249818"/>
                    </a:cubicBezTo>
                    <a:cubicBezTo>
                      <a:pt x="30669" y="251430"/>
                      <a:pt x="32284" y="253041"/>
                      <a:pt x="33898" y="254653"/>
                    </a:cubicBezTo>
                    <a:cubicBezTo>
                      <a:pt x="34705" y="255459"/>
                      <a:pt x="35512" y="256265"/>
                      <a:pt x="36319" y="257071"/>
                    </a:cubicBezTo>
                    <a:cubicBezTo>
                      <a:pt x="37933" y="258682"/>
                      <a:pt x="40355" y="260294"/>
                      <a:pt x="41969" y="261906"/>
                    </a:cubicBezTo>
                    <a:cubicBezTo>
                      <a:pt x="42776" y="261906"/>
                      <a:pt x="43583" y="262712"/>
                      <a:pt x="45197" y="263518"/>
                    </a:cubicBezTo>
                    <a:cubicBezTo>
                      <a:pt x="47618" y="265129"/>
                      <a:pt x="50040" y="266741"/>
                      <a:pt x="52461" y="268353"/>
                    </a:cubicBezTo>
                    <a:cubicBezTo>
                      <a:pt x="53268" y="269159"/>
                      <a:pt x="54075" y="269159"/>
                      <a:pt x="54882" y="269964"/>
                    </a:cubicBezTo>
                    <a:cubicBezTo>
                      <a:pt x="58111" y="271576"/>
                      <a:pt x="61339" y="273188"/>
                      <a:pt x="65374" y="274800"/>
                    </a:cubicBezTo>
                    <a:cubicBezTo>
                      <a:pt x="65374" y="275605"/>
                      <a:pt x="66182" y="275605"/>
                      <a:pt x="66182" y="275605"/>
                    </a:cubicBezTo>
                    <a:cubicBezTo>
                      <a:pt x="70217" y="278023"/>
                      <a:pt x="75060" y="279635"/>
                      <a:pt x="79095" y="281246"/>
                    </a:cubicBezTo>
                    <a:cubicBezTo>
                      <a:pt x="79095" y="281246"/>
                      <a:pt x="79902" y="281246"/>
                      <a:pt x="79902" y="281246"/>
                    </a:cubicBezTo>
                    <a:cubicBezTo>
                      <a:pt x="104115" y="290917"/>
                      <a:pt x="135591" y="299781"/>
                      <a:pt x="171911" y="304617"/>
                    </a:cubicBezTo>
                    <a:cubicBezTo>
                      <a:pt x="171911" y="304617"/>
                      <a:pt x="171911" y="304617"/>
                      <a:pt x="172718" y="304617"/>
                    </a:cubicBezTo>
                    <a:cubicBezTo>
                      <a:pt x="179174" y="306228"/>
                      <a:pt x="186438" y="307034"/>
                      <a:pt x="194509" y="307840"/>
                    </a:cubicBezTo>
                    <a:cubicBezTo>
                      <a:pt x="195316" y="307840"/>
                      <a:pt x="196930" y="307840"/>
                      <a:pt x="197737" y="307840"/>
                    </a:cubicBezTo>
                    <a:cubicBezTo>
                      <a:pt x="204194" y="308646"/>
                      <a:pt x="210651" y="309452"/>
                      <a:pt x="217915" y="309452"/>
                    </a:cubicBezTo>
                    <a:cubicBezTo>
                      <a:pt x="221143" y="310258"/>
                      <a:pt x="224371" y="310258"/>
                      <a:pt x="227600" y="310258"/>
                    </a:cubicBezTo>
                    <a:cubicBezTo>
                      <a:pt x="232442" y="310258"/>
                      <a:pt x="237285" y="311063"/>
                      <a:pt x="242935" y="311063"/>
                    </a:cubicBezTo>
                    <a:cubicBezTo>
                      <a:pt x="251006" y="311063"/>
                      <a:pt x="259884" y="311869"/>
                      <a:pt x="268762" y="311869"/>
                    </a:cubicBezTo>
                    <a:cubicBezTo>
                      <a:pt x="277640" y="311869"/>
                      <a:pt x="286518" y="311063"/>
                      <a:pt x="294588" y="311063"/>
                    </a:cubicBezTo>
                    <a:cubicBezTo>
                      <a:pt x="300238" y="311063"/>
                      <a:pt x="305081" y="310258"/>
                      <a:pt x="309923" y="310258"/>
                    </a:cubicBezTo>
                    <a:cubicBezTo>
                      <a:pt x="313152" y="310258"/>
                      <a:pt x="316380" y="310258"/>
                      <a:pt x="319608" y="309452"/>
                    </a:cubicBezTo>
                    <a:cubicBezTo>
                      <a:pt x="326872" y="309452"/>
                      <a:pt x="333329" y="308646"/>
                      <a:pt x="339786" y="307840"/>
                    </a:cubicBezTo>
                    <a:cubicBezTo>
                      <a:pt x="340593" y="307840"/>
                      <a:pt x="342207" y="307840"/>
                      <a:pt x="343821" y="307840"/>
                    </a:cubicBezTo>
                    <a:cubicBezTo>
                      <a:pt x="351085" y="307034"/>
                      <a:pt x="358349" y="306228"/>
                      <a:pt x="365613" y="304617"/>
                    </a:cubicBezTo>
                    <a:cubicBezTo>
                      <a:pt x="401932" y="299781"/>
                      <a:pt x="433408" y="290917"/>
                      <a:pt x="457621" y="281246"/>
                    </a:cubicBezTo>
                    <a:cubicBezTo>
                      <a:pt x="458428" y="281246"/>
                      <a:pt x="458428" y="281246"/>
                      <a:pt x="458428" y="281246"/>
                    </a:cubicBezTo>
                    <a:cubicBezTo>
                      <a:pt x="462463" y="279635"/>
                      <a:pt x="467306" y="278023"/>
                      <a:pt x="471342" y="275605"/>
                    </a:cubicBezTo>
                    <a:cubicBezTo>
                      <a:pt x="471342" y="275605"/>
                      <a:pt x="472149" y="275605"/>
                      <a:pt x="472149" y="274800"/>
                    </a:cubicBezTo>
                    <a:cubicBezTo>
                      <a:pt x="476184" y="273188"/>
                      <a:pt x="479412" y="271576"/>
                      <a:pt x="482641" y="269964"/>
                    </a:cubicBezTo>
                    <a:cubicBezTo>
                      <a:pt x="483448" y="269159"/>
                      <a:pt x="484255" y="269159"/>
                      <a:pt x="485062" y="268353"/>
                    </a:cubicBezTo>
                    <a:cubicBezTo>
                      <a:pt x="487483" y="266741"/>
                      <a:pt x="489905" y="265129"/>
                      <a:pt x="492326" y="263518"/>
                    </a:cubicBezTo>
                    <a:cubicBezTo>
                      <a:pt x="493940" y="262712"/>
                      <a:pt x="494747" y="261906"/>
                      <a:pt x="495554" y="261906"/>
                    </a:cubicBezTo>
                    <a:cubicBezTo>
                      <a:pt x="497168" y="260294"/>
                      <a:pt x="499590" y="258682"/>
                      <a:pt x="501204" y="257071"/>
                    </a:cubicBezTo>
                    <a:cubicBezTo>
                      <a:pt x="502011" y="256265"/>
                      <a:pt x="502818" y="255459"/>
                      <a:pt x="503625" y="254653"/>
                    </a:cubicBezTo>
                    <a:cubicBezTo>
                      <a:pt x="505239" y="253041"/>
                      <a:pt x="506854" y="251430"/>
                      <a:pt x="507661" y="250624"/>
                    </a:cubicBezTo>
                    <a:cubicBezTo>
                      <a:pt x="508468" y="249012"/>
                      <a:pt x="509275" y="248206"/>
                      <a:pt x="510082" y="247400"/>
                    </a:cubicBezTo>
                    <a:cubicBezTo>
                      <a:pt x="510889" y="245789"/>
                      <a:pt x="511696" y="244983"/>
                      <a:pt x="512503" y="243371"/>
                    </a:cubicBezTo>
                    <a:cubicBezTo>
                      <a:pt x="513310" y="242565"/>
                      <a:pt x="514117" y="240953"/>
                      <a:pt x="514117" y="240147"/>
                    </a:cubicBezTo>
                    <a:cubicBezTo>
                      <a:pt x="514924" y="238536"/>
                      <a:pt x="514924" y="237730"/>
                      <a:pt x="515732" y="236118"/>
                    </a:cubicBezTo>
                    <a:cubicBezTo>
                      <a:pt x="515732" y="234506"/>
                      <a:pt x="516539" y="232895"/>
                      <a:pt x="516539" y="231283"/>
                    </a:cubicBezTo>
                    <a:lnTo>
                      <a:pt x="516539" y="142638"/>
                    </a:lnTo>
                    <a:cubicBezTo>
                      <a:pt x="514924" y="144250"/>
                      <a:pt x="513310" y="145056"/>
                      <a:pt x="512503" y="146667"/>
                    </a:cubicBezTo>
                    <a:cubicBezTo>
                      <a:pt x="511696" y="146667"/>
                      <a:pt x="510889" y="147473"/>
                      <a:pt x="510082" y="148279"/>
                    </a:cubicBezTo>
                    <a:cubicBezTo>
                      <a:pt x="506854" y="150697"/>
                      <a:pt x="502818" y="153114"/>
                      <a:pt x="499590" y="155532"/>
                    </a:cubicBezTo>
                    <a:cubicBezTo>
                      <a:pt x="498783" y="156338"/>
                      <a:pt x="497976" y="156338"/>
                      <a:pt x="497168" y="157144"/>
                    </a:cubicBezTo>
                    <a:cubicBezTo>
                      <a:pt x="493940" y="159561"/>
                      <a:pt x="490712" y="161173"/>
                      <a:pt x="486676" y="162785"/>
                    </a:cubicBezTo>
                    <a:cubicBezTo>
                      <a:pt x="485869" y="163590"/>
                      <a:pt x="484255" y="164396"/>
                      <a:pt x="482641" y="165202"/>
                    </a:cubicBezTo>
                    <a:cubicBezTo>
                      <a:pt x="478605" y="166814"/>
                      <a:pt x="474570" y="169232"/>
                      <a:pt x="470534" y="170843"/>
                    </a:cubicBezTo>
                    <a:cubicBezTo>
                      <a:pt x="469727" y="170843"/>
                      <a:pt x="468920" y="171649"/>
                      <a:pt x="468113" y="171649"/>
                    </a:cubicBezTo>
                    <a:cubicBezTo>
                      <a:pt x="463271" y="174067"/>
                      <a:pt x="457621" y="175678"/>
                      <a:pt x="452778" y="178096"/>
                    </a:cubicBezTo>
                    <a:cubicBezTo>
                      <a:pt x="451164" y="178902"/>
                      <a:pt x="449550" y="178902"/>
                      <a:pt x="447936" y="179708"/>
                    </a:cubicBezTo>
                    <a:cubicBezTo>
                      <a:pt x="443093" y="181319"/>
                      <a:pt x="439058" y="182125"/>
                      <a:pt x="434215" y="183737"/>
                    </a:cubicBezTo>
                    <a:cubicBezTo>
                      <a:pt x="432601" y="184543"/>
                      <a:pt x="430180" y="184543"/>
                      <a:pt x="428566" y="185349"/>
                    </a:cubicBezTo>
                    <a:cubicBezTo>
                      <a:pt x="422109" y="186961"/>
                      <a:pt x="415652" y="188572"/>
                      <a:pt x="409195" y="190184"/>
                    </a:cubicBezTo>
                    <a:cubicBezTo>
                      <a:pt x="408388" y="190184"/>
                      <a:pt x="407581" y="190990"/>
                      <a:pt x="405967" y="190990"/>
                    </a:cubicBezTo>
                    <a:cubicBezTo>
                      <a:pt x="400317" y="192602"/>
                      <a:pt x="393861" y="193407"/>
                      <a:pt x="387404" y="194213"/>
                    </a:cubicBezTo>
                    <a:cubicBezTo>
                      <a:pt x="385790" y="195019"/>
                      <a:pt x="383369" y="195019"/>
                      <a:pt x="380947" y="195825"/>
                    </a:cubicBezTo>
                    <a:cubicBezTo>
                      <a:pt x="374491" y="196631"/>
                      <a:pt x="368841" y="197437"/>
                      <a:pt x="362384" y="198243"/>
                    </a:cubicBezTo>
                    <a:cubicBezTo>
                      <a:pt x="360770" y="199048"/>
                      <a:pt x="359156" y="199048"/>
                      <a:pt x="357542" y="199048"/>
                    </a:cubicBezTo>
                    <a:cubicBezTo>
                      <a:pt x="349471" y="199854"/>
                      <a:pt x="340593" y="200660"/>
                      <a:pt x="332522" y="201466"/>
                    </a:cubicBezTo>
                    <a:cubicBezTo>
                      <a:pt x="330100" y="201466"/>
                      <a:pt x="328486" y="202272"/>
                      <a:pt x="326065" y="202272"/>
                    </a:cubicBezTo>
                    <a:cubicBezTo>
                      <a:pt x="319608" y="202272"/>
                      <a:pt x="312344" y="203078"/>
                      <a:pt x="305081" y="203078"/>
                    </a:cubicBezTo>
                    <a:cubicBezTo>
                      <a:pt x="302659" y="203078"/>
                      <a:pt x="300238" y="203884"/>
                      <a:pt x="297010" y="203884"/>
                    </a:cubicBezTo>
                    <a:cubicBezTo>
                      <a:pt x="288132" y="203884"/>
                      <a:pt x="278447" y="203884"/>
                      <a:pt x="268762" y="203884"/>
                    </a:cubicBezTo>
                    <a:cubicBezTo>
                      <a:pt x="259076" y="203884"/>
                      <a:pt x="249391" y="203884"/>
                      <a:pt x="240513" y="203884"/>
                    </a:cubicBezTo>
                    <a:cubicBezTo>
                      <a:pt x="237285" y="203884"/>
                      <a:pt x="234864" y="203078"/>
                      <a:pt x="232442" y="203078"/>
                    </a:cubicBezTo>
                    <a:cubicBezTo>
                      <a:pt x="225179" y="203078"/>
                      <a:pt x="218722" y="202272"/>
                      <a:pt x="211458" y="202272"/>
                    </a:cubicBezTo>
                    <a:cubicBezTo>
                      <a:pt x="209037" y="202272"/>
                      <a:pt x="207423" y="201466"/>
                      <a:pt x="205001" y="201466"/>
                    </a:cubicBezTo>
                    <a:cubicBezTo>
                      <a:pt x="196930" y="200660"/>
                      <a:pt x="188052" y="199854"/>
                      <a:pt x="179981" y="199048"/>
                    </a:cubicBezTo>
                    <a:cubicBezTo>
                      <a:pt x="178367" y="199048"/>
                      <a:pt x="176753" y="199048"/>
                      <a:pt x="175139" y="198243"/>
                    </a:cubicBezTo>
                    <a:cubicBezTo>
                      <a:pt x="168682" y="197437"/>
                      <a:pt x="163033" y="196631"/>
                      <a:pt x="156576" y="195825"/>
                    </a:cubicBezTo>
                    <a:cubicBezTo>
                      <a:pt x="154155" y="195019"/>
                      <a:pt x="152540" y="195019"/>
                      <a:pt x="150119" y="194213"/>
                    </a:cubicBezTo>
                    <a:cubicBezTo>
                      <a:pt x="143662" y="193407"/>
                      <a:pt x="137206" y="192602"/>
                      <a:pt x="131556" y="190990"/>
                    </a:cubicBezTo>
                    <a:cubicBezTo>
                      <a:pt x="130749" y="190990"/>
                      <a:pt x="129135" y="190184"/>
                      <a:pt x="128328" y="190184"/>
                    </a:cubicBezTo>
                    <a:cubicBezTo>
                      <a:pt x="121871" y="188572"/>
                      <a:pt x="115414" y="186961"/>
                      <a:pt x="108957" y="185349"/>
                    </a:cubicBezTo>
                    <a:cubicBezTo>
                      <a:pt x="107343" y="184543"/>
                      <a:pt x="105729" y="184543"/>
                      <a:pt x="103308" y="183737"/>
                    </a:cubicBezTo>
                    <a:cubicBezTo>
                      <a:pt x="99272" y="182125"/>
                      <a:pt x="94430" y="181319"/>
                      <a:pt x="89587" y="179708"/>
                    </a:cubicBezTo>
                    <a:cubicBezTo>
                      <a:pt x="87973" y="178902"/>
                      <a:pt x="86359" y="178902"/>
                      <a:pt x="85552" y="178096"/>
                    </a:cubicBezTo>
                    <a:cubicBezTo>
                      <a:pt x="79902" y="175678"/>
                      <a:pt x="74252" y="174067"/>
                      <a:pt x="69410" y="171649"/>
                    </a:cubicBezTo>
                    <a:cubicBezTo>
                      <a:pt x="68603" y="171649"/>
                      <a:pt x="67796" y="170843"/>
                      <a:pt x="66989" y="170843"/>
                    </a:cubicBezTo>
                    <a:cubicBezTo>
                      <a:pt x="62953" y="169232"/>
                      <a:pt x="58918" y="166814"/>
                      <a:pt x="54882" y="165202"/>
                    </a:cubicBezTo>
                    <a:cubicBezTo>
                      <a:pt x="53268" y="164396"/>
                      <a:pt x="52461" y="163590"/>
                      <a:pt x="50847" y="162785"/>
                    </a:cubicBezTo>
                    <a:cubicBezTo>
                      <a:pt x="47618" y="161173"/>
                      <a:pt x="43583" y="159561"/>
                      <a:pt x="40355" y="157144"/>
                    </a:cubicBezTo>
                    <a:cubicBezTo>
                      <a:pt x="39548" y="156338"/>
                      <a:pt x="38740" y="156338"/>
                      <a:pt x="37933" y="155532"/>
                    </a:cubicBezTo>
                    <a:cubicBezTo>
                      <a:pt x="34705" y="153114"/>
                      <a:pt x="30669" y="150697"/>
                      <a:pt x="27441" y="148279"/>
                    </a:cubicBezTo>
                    <a:cubicBezTo>
                      <a:pt x="26634" y="147473"/>
                      <a:pt x="25827" y="146667"/>
                      <a:pt x="25827" y="146667"/>
                    </a:cubicBezTo>
                    <a:cubicBezTo>
                      <a:pt x="24213" y="145056"/>
                      <a:pt x="22599" y="144250"/>
                      <a:pt x="20984" y="142638"/>
                    </a:cubicBezTo>
                    <a:close/>
                    <a:moveTo>
                      <a:pt x="268762" y="21759"/>
                    </a:moveTo>
                    <a:cubicBezTo>
                      <a:pt x="122678" y="21759"/>
                      <a:pt x="20984" y="63663"/>
                      <a:pt x="20984" y="102345"/>
                    </a:cubicBezTo>
                    <a:cubicBezTo>
                      <a:pt x="20984" y="140220"/>
                      <a:pt x="122678" y="182931"/>
                      <a:pt x="268762" y="182931"/>
                    </a:cubicBezTo>
                    <a:cubicBezTo>
                      <a:pt x="414845" y="182931"/>
                      <a:pt x="516539" y="140220"/>
                      <a:pt x="516539" y="102345"/>
                    </a:cubicBezTo>
                    <a:cubicBezTo>
                      <a:pt x="516539" y="63663"/>
                      <a:pt x="414845" y="21759"/>
                      <a:pt x="268762" y="21759"/>
                    </a:cubicBezTo>
                    <a:close/>
                    <a:moveTo>
                      <a:pt x="268762" y="0"/>
                    </a:moveTo>
                    <a:cubicBezTo>
                      <a:pt x="430987" y="0"/>
                      <a:pt x="523802" y="45129"/>
                      <a:pt x="535909" y="91063"/>
                    </a:cubicBezTo>
                    <a:cubicBezTo>
                      <a:pt x="537523" y="92675"/>
                      <a:pt x="537523" y="95092"/>
                      <a:pt x="537523" y="96704"/>
                    </a:cubicBezTo>
                    <a:lnTo>
                      <a:pt x="537523" y="102345"/>
                    </a:lnTo>
                    <a:lnTo>
                      <a:pt x="537523" y="231283"/>
                    </a:lnTo>
                    <a:lnTo>
                      <a:pt x="537523" y="236118"/>
                    </a:lnTo>
                    <a:lnTo>
                      <a:pt x="537523" y="365056"/>
                    </a:lnTo>
                    <a:cubicBezTo>
                      <a:pt x="537523" y="371503"/>
                      <a:pt x="532680" y="376338"/>
                      <a:pt x="527031" y="376338"/>
                    </a:cubicBezTo>
                    <a:cubicBezTo>
                      <a:pt x="521381" y="376338"/>
                      <a:pt x="516539" y="371503"/>
                      <a:pt x="516539" y="365056"/>
                    </a:cubicBezTo>
                    <a:lnTo>
                      <a:pt x="516539" y="271576"/>
                    </a:lnTo>
                    <a:cubicBezTo>
                      <a:pt x="513310" y="273994"/>
                      <a:pt x="510889" y="276411"/>
                      <a:pt x="507661" y="278829"/>
                    </a:cubicBezTo>
                    <a:cubicBezTo>
                      <a:pt x="466499" y="309452"/>
                      <a:pt x="385790" y="332822"/>
                      <a:pt x="268762" y="332822"/>
                    </a:cubicBezTo>
                    <a:cubicBezTo>
                      <a:pt x="150926" y="332822"/>
                      <a:pt x="70217" y="309452"/>
                      <a:pt x="29862" y="278829"/>
                    </a:cubicBezTo>
                    <a:cubicBezTo>
                      <a:pt x="26634" y="276411"/>
                      <a:pt x="24213" y="274800"/>
                      <a:pt x="22599" y="272382"/>
                    </a:cubicBezTo>
                    <a:cubicBezTo>
                      <a:pt x="21791" y="272382"/>
                      <a:pt x="21791" y="272382"/>
                      <a:pt x="20984" y="271576"/>
                    </a:cubicBezTo>
                    <a:lnTo>
                      <a:pt x="20984" y="360221"/>
                    </a:lnTo>
                    <a:cubicBezTo>
                      <a:pt x="20984" y="361833"/>
                      <a:pt x="21791" y="363445"/>
                      <a:pt x="21791" y="365056"/>
                    </a:cubicBezTo>
                    <a:cubicBezTo>
                      <a:pt x="22599" y="366668"/>
                      <a:pt x="22599" y="367474"/>
                      <a:pt x="23406" y="369086"/>
                    </a:cubicBezTo>
                    <a:cubicBezTo>
                      <a:pt x="23406" y="369891"/>
                      <a:pt x="24213" y="371503"/>
                      <a:pt x="25020" y="372309"/>
                    </a:cubicBezTo>
                    <a:cubicBezTo>
                      <a:pt x="25827" y="373921"/>
                      <a:pt x="26634" y="374727"/>
                      <a:pt x="27441" y="376338"/>
                    </a:cubicBezTo>
                    <a:cubicBezTo>
                      <a:pt x="28248" y="377144"/>
                      <a:pt x="29055" y="377950"/>
                      <a:pt x="29862" y="378756"/>
                    </a:cubicBezTo>
                    <a:cubicBezTo>
                      <a:pt x="30669" y="380368"/>
                      <a:pt x="32284" y="381979"/>
                      <a:pt x="33898" y="383591"/>
                    </a:cubicBezTo>
                    <a:cubicBezTo>
                      <a:pt x="34705" y="384397"/>
                      <a:pt x="35512" y="385203"/>
                      <a:pt x="36319" y="386009"/>
                    </a:cubicBezTo>
                    <a:cubicBezTo>
                      <a:pt x="37933" y="387620"/>
                      <a:pt x="40355" y="389232"/>
                      <a:pt x="41969" y="390844"/>
                    </a:cubicBezTo>
                    <a:cubicBezTo>
                      <a:pt x="42776" y="390844"/>
                      <a:pt x="43583" y="391650"/>
                      <a:pt x="45197" y="392456"/>
                    </a:cubicBezTo>
                    <a:cubicBezTo>
                      <a:pt x="47618" y="394067"/>
                      <a:pt x="50040" y="395679"/>
                      <a:pt x="52461" y="397291"/>
                    </a:cubicBezTo>
                    <a:cubicBezTo>
                      <a:pt x="53268" y="398097"/>
                      <a:pt x="54075" y="398097"/>
                      <a:pt x="54882" y="398903"/>
                    </a:cubicBezTo>
                    <a:cubicBezTo>
                      <a:pt x="58111" y="400514"/>
                      <a:pt x="61339" y="402126"/>
                      <a:pt x="65374" y="403738"/>
                    </a:cubicBezTo>
                    <a:cubicBezTo>
                      <a:pt x="65374" y="404544"/>
                      <a:pt x="66182" y="404544"/>
                      <a:pt x="66182" y="404544"/>
                    </a:cubicBezTo>
                    <a:cubicBezTo>
                      <a:pt x="70217" y="406961"/>
                      <a:pt x="75060" y="408573"/>
                      <a:pt x="79095" y="410185"/>
                    </a:cubicBezTo>
                    <a:cubicBezTo>
                      <a:pt x="79095" y="410185"/>
                      <a:pt x="79902" y="410185"/>
                      <a:pt x="79902" y="410185"/>
                    </a:cubicBezTo>
                    <a:cubicBezTo>
                      <a:pt x="104115" y="419855"/>
                      <a:pt x="135591" y="428719"/>
                      <a:pt x="171911" y="433555"/>
                    </a:cubicBezTo>
                    <a:cubicBezTo>
                      <a:pt x="171911" y="433555"/>
                      <a:pt x="171911" y="433555"/>
                      <a:pt x="172718" y="433555"/>
                    </a:cubicBezTo>
                    <a:cubicBezTo>
                      <a:pt x="179174" y="435166"/>
                      <a:pt x="186438" y="435972"/>
                      <a:pt x="194509" y="436778"/>
                    </a:cubicBezTo>
                    <a:cubicBezTo>
                      <a:pt x="195316" y="436778"/>
                      <a:pt x="196930" y="436778"/>
                      <a:pt x="197737" y="436778"/>
                    </a:cubicBezTo>
                    <a:cubicBezTo>
                      <a:pt x="204194" y="437584"/>
                      <a:pt x="210651" y="438390"/>
                      <a:pt x="217915" y="438390"/>
                    </a:cubicBezTo>
                    <a:cubicBezTo>
                      <a:pt x="221143" y="439196"/>
                      <a:pt x="224371" y="439196"/>
                      <a:pt x="227600" y="439196"/>
                    </a:cubicBezTo>
                    <a:cubicBezTo>
                      <a:pt x="232442" y="439196"/>
                      <a:pt x="237285" y="440002"/>
                      <a:pt x="242935" y="440002"/>
                    </a:cubicBezTo>
                    <a:cubicBezTo>
                      <a:pt x="251006" y="440002"/>
                      <a:pt x="259884" y="440807"/>
                      <a:pt x="268762" y="440807"/>
                    </a:cubicBezTo>
                    <a:cubicBezTo>
                      <a:pt x="274411" y="440807"/>
                      <a:pt x="279254" y="445643"/>
                      <a:pt x="279254" y="451284"/>
                    </a:cubicBezTo>
                    <a:cubicBezTo>
                      <a:pt x="279254" y="456925"/>
                      <a:pt x="274411" y="461760"/>
                      <a:pt x="268762" y="461760"/>
                    </a:cubicBezTo>
                    <a:cubicBezTo>
                      <a:pt x="150926" y="461760"/>
                      <a:pt x="70217" y="438390"/>
                      <a:pt x="29862" y="407767"/>
                    </a:cubicBezTo>
                    <a:cubicBezTo>
                      <a:pt x="26634" y="405349"/>
                      <a:pt x="24213" y="403738"/>
                      <a:pt x="22599" y="401320"/>
                    </a:cubicBezTo>
                    <a:cubicBezTo>
                      <a:pt x="21791" y="401320"/>
                      <a:pt x="21791" y="401320"/>
                      <a:pt x="20984" y="400514"/>
                    </a:cubicBezTo>
                    <a:lnTo>
                      <a:pt x="20984" y="490771"/>
                    </a:lnTo>
                    <a:cubicBezTo>
                      <a:pt x="21791" y="491577"/>
                      <a:pt x="21791" y="492383"/>
                      <a:pt x="21791" y="492383"/>
                    </a:cubicBezTo>
                    <a:cubicBezTo>
                      <a:pt x="26634" y="522200"/>
                      <a:pt x="96044" y="558463"/>
                      <a:pt x="215493" y="567328"/>
                    </a:cubicBezTo>
                    <a:cubicBezTo>
                      <a:pt x="221950" y="568134"/>
                      <a:pt x="225986" y="572969"/>
                      <a:pt x="225986" y="579416"/>
                    </a:cubicBezTo>
                    <a:cubicBezTo>
                      <a:pt x="225179" y="585057"/>
                      <a:pt x="220336" y="589086"/>
                      <a:pt x="214686" y="589086"/>
                    </a:cubicBezTo>
                    <a:cubicBezTo>
                      <a:pt x="214686" y="589086"/>
                      <a:pt x="214686" y="589086"/>
                      <a:pt x="213879" y="589086"/>
                    </a:cubicBezTo>
                    <a:cubicBezTo>
                      <a:pt x="116221" y="581833"/>
                      <a:pt x="12913" y="551211"/>
                      <a:pt x="807" y="498830"/>
                    </a:cubicBezTo>
                    <a:cubicBezTo>
                      <a:pt x="0" y="498024"/>
                      <a:pt x="0" y="495606"/>
                      <a:pt x="0" y="493994"/>
                    </a:cubicBezTo>
                    <a:lnTo>
                      <a:pt x="0" y="365056"/>
                    </a:lnTo>
                    <a:lnTo>
                      <a:pt x="0" y="360221"/>
                    </a:lnTo>
                    <a:lnTo>
                      <a:pt x="0" y="236118"/>
                    </a:lnTo>
                    <a:lnTo>
                      <a:pt x="0" y="231283"/>
                    </a:lnTo>
                    <a:lnTo>
                      <a:pt x="0" y="102345"/>
                    </a:lnTo>
                    <a:lnTo>
                      <a:pt x="0" y="96704"/>
                    </a:lnTo>
                    <a:cubicBezTo>
                      <a:pt x="0" y="95092"/>
                      <a:pt x="807" y="92675"/>
                      <a:pt x="1614" y="91063"/>
                    </a:cubicBezTo>
                    <a:cubicBezTo>
                      <a:pt x="13721" y="45129"/>
                      <a:pt x="106536" y="0"/>
                      <a:pt x="268762" y="0"/>
                    </a:cubicBezTo>
                    <a:close/>
                  </a:path>
                </a:pathLst>
              </a:cu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3" name="组合 208">
                <a:extLst>
                  <a:ext uri="{FF2B5EF4-FFF2-40B4-BE49-F238E27FC236}">
                    <a16:creationId xmlns:a16="http://schemas.microsoft.com/office/drawing/2014/main" id="{26D224BA-B89C-D640-B861-0634C3271BC6}"/>
                  </a:ext>
                </a:extLst>
              </p:cNvPr>
              <p:cNvGrpSpPr/>
              <p:nvPr/>
            </p:nvGrpSpPr>
            <p:grpSpPr>
              <a:xfrm>
                <a:off x="10897542" y="2355870"/>
                <a:ext cx="1133106" cy="338554"/>
                <a:chOff x="1632961" y="1148645"/>
                <a:chExt cx="2183986" cy="444433"/>
              </a:xfrm>
              <a:solidFill>
                <a:srgbClr val="FEFFC6"/>
              </a:solidFill>
            </p:grpSpPr>
            <p:sp>
              <p:nvSpPr>
                <p:cNvPr id="124" name="矩形 209">
                  <a:extLst>
                    <a:ext uri="{FF2B5EF4-FFF2-40B4-BE49-F238E27FC236}">
                      <a16:creationId xmlns:a16="http://schemas.microsoft.com/office/drawing/2014/main" id="{62F4AFD8-42DE-3847-89BD-1756670AA39F}"/>
                    </a:ext>
                  </a:extLst>
                </p:cNvPr>
                <p:cNvSpPr/>
                <p:nvPr/>
              </p:nvSpPr>
              <p:spPr>
                <a:xfrm>
                  <a:off x="1702662" y="1215426"/>
                  <a:ext cx="1993047" cy="334154"/>
                </a:xfrm>
                <a:prstGeom prst="rect">
                  <a:avLst/>
                </a:prstGeom>
                <a:solidFill>
                  <a:srgbClr val="FEFF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文本框 210">
                  <a:extLst>
                    <a:ext uri="{FF2B5EF4-FFF2-40B4-BE49-F238E27FC236}">
                      <a16:creationId xmlns:a16="http://schemas.microsoft.com/office/drawing/2014/main" id="{FA25486B-8B3E-844F-BB50-BF5B26B67F99}"/>
                    </a:ext>
                  </a:extLst>
                </p:cNvPr>
                <p:cNvSpPr txBox="1"/>
                <p:nvPr/>
              </p:nvSpPr>
              <p:spPr>
                <a:xfrm>
                  <a:off x="1632961" y="1148645"/>
                  <a:ext cx="2183986" cy="444433"/>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GT Data</a:t>
                  </a:r>
                </a:p>
              </p:txBody>
            </p:sp>
          </p:grpSp>
        </p:grpSp>
      </p:grpSp>
      <p:grpSp>
        <p:nvGrpSpPr>
          <p:cNvPr id="191" name="Group 190">
            <a:extLst>
              <a:ext uri="{FF2B5EF4-FFF2-40B4-BE49-F238E27FC236}">
                <a16:creationId xmlns:a16="http://schemas.microsoft.com/office/drawing/2014/main" id="{97E0747B-4C1C-904F-B33B-A1D079584EB7}"/>
              </a:ext>
            </a:extLst>
          </p:cNvPr>
          <p:cNvGrpSpPr/>
          <p:nvPr/>
        </p:nvGrpSpPr>
        <p:grpSpPr>
          <a:xfrm>
            <a:off x="2721789" y="2056143"/>
            <a:ext cx="1044076" cy="732965"/>
            <a:chOff x="2721789" y="2056143"/>
            <a:chExt cx="1044076" cy="732965"/>
          </a:xfrm>
        </p:grpSpPr>
        <p:grpSp>
          <p:nvGrpSpPr>
            <p:cNvPr id="39" name="组合 159">
              <a:extLst>
                <a:ext uri="{FF2B5EF4-FFF2-40B4-BE49-F238E27FC236}">
                  <a16:creationId xmlns:a16="http://schemas.microsoft.com/office/drawing/2014/main" id="{C94BD364-D24D-9C4B-982A-1C34CAD58F38}"/>
                </a:ext>
              </a:extLst>
            </p:cNvPr>
            <p:cNvGrpSpPr/>
            <p:nvPr/>
          </p:nvGrpSpPr>
          <p:grpSpPr>
            <a:xfrm>
              <a:off x="2721789" y="2056143"/>
              <a:ext cx="486694" cy="732965"/>
              <a:chOff x="2157044" y="5100613"/>
              <a:chExt cx="486694" cy="732965"/>
            </a:xfrm>
          </p:grpSpPr>
          <p:sp>
            <p:nvSpPr>
              <p:cNvPr id="40" name="矩形 160">
                <a:extLst>
                  <a:ext uri="{FF2B5EF4-FFF2-40B4-BE49-F238E27FC236}">
                    <a16:creationId xmlns:a16="http://schemas.microsoft.com/office/drawing/2014/main" id="{410CA538-9E3C-CD4D-817E-3C96B7114418}"/>
                  </a:ext>
                </a:extLst>
              </p:cNvPr>
              <p:cNvSpPr/>
              <p:nvPr/>
            </p:nvSpPr>
            <p:spPr>
              <a:xfrm>
                <a:off x="2175948" y="5118335"/>
                <a:ext cx="467790" cy="69146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161">
                <a:extLst>
                  <a:ext uri="{FF2B5EF4-FFF2-40B4-BE49-F238E27FC236}">
                    <a16:creationId xmlns:a16="http://schemas.microsoft.com/office/drawing/2014/main" id="{14E10B5C-C203-AE4E-8421-0487C81E3A69}"/>
                  </a:ext>
                </a:extLst>
              </p:cNvPr>
              <p:cNvGrpSpPr/>
              <p:nvPr/>
            </p:nvGrpSpPr>
            <p:grpSpPr>
              <a:xfrm>
                <a:off x="2157044" y="5106672"/>
                <a:ext cx="261610" cy="726906"/>
                <a:chOff x="2157044" y="5110599"/>
                <a:chExt cx="261610" cy="726906"/>
              </a:xfrm>
            </p:grpSpPr>
            <p:sp>
              <p:nvSpPr>
                <p:cNvPr id="44" name="矩形 171">
                  <a:extLst>
                    <a:ext uri="{FF2B5EF4-FFF2-40B4-BE49-F238E27FC236}">
                      <a16:creationId xmlns:a16="http://schemas.microsoft.com/office/drawing/2014/main" id="{113F8B71-D417-BC4C-917D-3FF415C0B7A9}"/>
                    </a:ext>
                  </a:extLst>
                </p:cNvPr>
                <p:cNvSpPr/>
                <p:nvPr/>
              </p:nvSpPr>
              <p:spPr>
                <a:xfrm>
                  <a:off x="2213048" y="5166476"/>
                  <a:ext cx="164392" cy="604993"/>
                </a:xfrm>
                <a:prstGeom prst="rect">
                  <a:avLst/>
                </a:prstGeom>
                <a:solidFill>
                  <a:srgbClr val="F7A4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172">
                  <a:extLst>
                    <a:ext uri="{FF2B5EF4-FFF2-40B4-BE49-F238E27FC236}">
                      <a16:creationId xmlns:a16="http://schemas.microsoft.com/office/drawing/2014/main" id="{D8C6AA39-E790-E844-8093-2578A8566A1B}"/>
                    </a:ext>
                  </a:extLst>
                </p:cNvPr>
                <p:cNvSpPr txBox="1"/>
                <p:nvPr/>
              </p:nvSpPr>
              <p:spPr>
                <a:xfrm rot="16200000">
                  <a:off x="1924396" y="5343247"/>
                  <a:ext cx="726906" cy="261610"/>
                </a:xfrm>
                <a:prstGeom prst="rect">
                  <a:avLst/>
                </a:prstGeom>
                <a:noFill/>
              </p:spPr>
              <p:txBody>
                <a:bodyPr wrap="square" rtlCol="0">
                  <a:spAutoFit/>
                </a:bodyPr>
                <a:lstStyle/>
                <a:p>
                  <a:pPr algn="ctr"/>
                  <a:r>
                    <a:rPr lang="en-US" altLang="zh-CN" sz="1100" b="1">
                      <a:latin typeface="Times New Roman" panose="02020603050405020304" pitchFamily="18" charset="0"/>
                      <a:cs typeface="Times New Roman" panose="02020603050405020304" pitchFamily="18" charset="0"/>
                    </a:rPr>
                    <a:t>LSTM</a:t>
                  </a:r>
                </a:p>
              </p:txBody>
            </p:sp>
          </p:grpSp>
          <p:sp>
            <p:nvSpPr>
              <p:cNvPr id="42" name="矩形 169">
                <a:extLst>
                  <a:ext uri="{FF2B5EF4-FFF2-40B4-BE49-F238E27FC236}">
                    <a16:creationId xmlns:a16="http://schemas.microsoft.com/office/drawing/2014/main" id="{D0AAD188-D845-CD4A-8025-D438D6846250}"/>
                  </a:ext>
                </a:extLst>
              </p:cNvPr>
              <p:cNvSpPr/>
              <p:nvPr/>
            </p:nvSpPr>
            <p:spPr>
              <a:xfrm>
                <a:off x="2419610" y="5162549"/>
                <a:ext cx="164392" cy="604993"/>
              </a:xfrm>
              <a:prstGeom prst="rect">
                <a:avLst/>
              </a:prstGeom>
              <a:solidFill>
                <a:srgbClr val="D0CE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66">
                <a:extLst>
                  <a:ext uri="{FF2B5EF4-FFF2-40B4-BE49-F238E27FC236}">
                    <a16:creationId xmlns:a16="http://schemas.microsoft.com/office/drawing/2014/main" id="{FC0BA07A-3D94-DC48-9517-62AD83572FCE}"/>
                  </a:ext>
                </a:extLst>
              </p:cNvPr>
              <p:cNvSpPr txBox="1"/>
              <p:nvPr/>
            </p:nvSpPr>
            <p:spPr>
              <a:xfrm rot="16200000">
                <a:off x="2131436" y="5333261"/>
                <a:ext cx="726906" cy="261610"/>
              </a:xfrm>
              <a:prstGeom prst="rect">
                <a:avLst/>
              </a:prstGeom>
              <a:noFill/>
            </p:spPr>
            <p:txBody>
              <a:bodyPr wrap="square" rtlCol="0">
                <a:spAutoFit/>
              </a:bodyPr>
              <a:lstStyle/>
              <a:p>
                <a:pPr algn="ctr"/>
                <a:r>
                  <a:rPr lang="en-US" altLang="zh-CN" sz="1100" b="1" err="1">
                    <a:latin typeface="Times New Roman" panose="02020603050405020304" pitchFamily="18" charset="0"/>
                    <a:cs typeface="Times New Roman" panose="02020603050405020304" pitchFamily="18" charset="0"/>
                  </a:rPr>
                  <a:t>ReLU</a:t>
                </a:r>
                <a:endParaRPr lang="en-US" altLang="zh-CN" sz="1100" b="1">
                  <a:latin typeface="Times New Roman" panose="02020603050405020304" pitchFamily="18" charset="0"/>
                  <a:cs typeface="Times New Roman" panose="02020603050405020304" pitchFamily="18" charset="0"/>
                </a:endParaRPr>
              </a:p>
            </p:txBody>
          </p:sp>
        </p:grpSp>
        <p:grpSp>
          <p:nvGrpSpPr>
            <p:cNvPr id="46" name="组合 179">
              <a:extLst>
                <a:ext uri="{FF2B5EF4-FFF2-40B4-BE49-F238E27FC236}">
                  <a16:creationId xmlns:a16="http://schemas.microsoft.com/office/drawing/2014/main" id="{D62D53A9-4CD9-E94D-8369-02C53102E58C}"/>
                </a:ext>
              </a:extLst>
            </p:cNvPr>
            <p:cNvGrpSpPr/>
            <p:nvPr/>
          </p:nvGrpSpPr>
          <p:grpSpPr>
            <a:xfrm>
              <a:off x="3279171" y="2056143"/>
              <a:ext cx="486694" cy="732965"/>
              <a:chOff x="2157044" y="5100613"/>
              <a:chExt cx="486694" cy="732965"/>
            </a:xfrm>
          </p:grpSpPr>
          <p:sp>
            <p:nvSpPr>
              <p:cNvPr id="47" name="矩形 180">
                <a:extLst>
                  <a:ext uri="{FF2B5EF4-FFF2-40B4-BE49-F238E27FC236}">
                    <a16:creationId xmlns:a16="http://schemas.microsoft.com/office/drawing/2014/main" id="{2E5E5B08-886F-C641-A630-53C87812AB59}"/>
                  </a:ext>
                </a:extLst>
              </p:cNvPr>
              <p:cNvSpPr/>
              <p:nvPr/>
            </p:nvSpPr>
            <p:spPr>
              <a:xfrm>
                <a:off x="2175948" y="5118335"/>
                <a:ext cx="467790" cy="69146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181">
                <a:extLst>
                  <a:ext uri="{FF2B5EF4-FFF2-40B4-BE49-F238E27FC236}">
                    <a16:creationId xmlns:a16="http://schemas.microsoft.com/office/drawing/2014/main" id="{B9897D72-60F6-F748-A689-6D0A06A12B59}"/>
                  </a:ext>
                </a:extLst>
              </p:cNvPr>
              <p:cNvGrpSpPr/>
              <p:nvPr/>
            </p:nvGrpSpPr>
            <p:grpSpPr>
              <a:xfrm>
                <a:off x="2157044" y="5106672"/>
                <a:ext cx="261610" cy="726906"/>
                <a:chOff x="2157044" y="5110599"/>
                <a:chExt cx="261610" cy="726906"/>
              </a:xfrm>
            </p:grpSpPr>
            <p:sp>
              <p:nvSpPr>
                <p:cNvPr id="51" name="矩形 185">
                  <a:extLst>
                    <a:ext uri="{FF2B5EF4-FFF2-40B4-BE49-F238E27FC236}">
                      <a16:creationId xmlns:a16="http://schemas.microsoft.com/office/drawing/2014/main" id="{0DA5466A-5414-5B47-BE53-0B92AA33A74E}"/>
                    </a:ext>
                  </a:extLst>
                </p:cNvPr>
                <p:cNvSpPr/>
                <p:nvPr/>
              </p:nvSpPr>
              <p:spPr>
                <a:xfrm>
                  <a:off x="2213048" y="5166476"/>
                  <a:ext cx="164392" cy="604993"/>
                </a:xfrm>
                <a:prstGeom prst="rect">
                  <a:avLst/>
                </a:prstGeom>
                <a:solidFill>
                  <a:schemeClr val="accent4">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186">
                  <a:extLst>
                    <a:ext uri="{FF2B5EF4-FFF2-40B4-BE49-F238E27FC236}">
                      <a16:creationId xmlns:a16="http://schemas.microsoft.com/office/drawing/2014/main" id="{D4B05705-0BFB-BC4D-9D82-42E9A6AA2F8A}"/>
                    </a:ext>
                  </a:extLst>
                </p:cNvPr>
                <p:cNvSpPr txBox="1"/>
                <p:nvPr/>
              </p:nvSpPr>
              <p:spPr>
                <a:xfrm rot="16200000">
                  <a:off x="1924396" y="5343247"/>
                  <a:ext cx="726906" cy="261610"/>
                </a:xfrm>
                <a:prstGeom prst="rect">
                  <a:avLst/>
                </a:prstGeom>
                <a:noFill/>
              </p:spPr>
              <p:txBody>
                <a:bodyPr wrap="square" rtlCol="0">
                  <a:spAutoFit/>
                </a:bodyPr>
                <a:lstStyle/>
                <a:p>
                  <a:pPr algn="ctr"/>
                  <a:r>
                    <a:rPr lang="en-US" altLang="zh-CN" sz="1100" b="1">
                      <a:latin typeface="Times New Roman" panose="02020603050405020304" pitchFamily="18" charset="0"/>
                      <a:cs typeface="Times New Roman" panose="02020603050405020304" pitchFamily="18" charset="0"/>
                    </a:rPr>
                    <a:t>Dense</a:t>
                  </a:r>
                </a:p>
              </p:txBody>
            </p:sp>
          </p:grpSp>
          <p:sp>
            <p:nvSpPr>
              <p:cNvPr id="49" name="矩形 183">
                <a:extLst>
                  <a:ext uri="{FF2B5EF4-FFF2-40B4-BE49-F238E27FC236}">
                    <a16:creationId xmlns:a16="http://schemas.microsoft.com/office/drawing/2014/main" id="{734FECA9-1D4F-3945-96D9-928F84CF014E}"/>
                  </a:ext>
                </a:extLst>
              </p:cNvPr>
              <p:cNvSpPr/>
              <p:nvPr/>
            </p:nvSpPr>
            <p:spPr>
              <a:xfrm>
                <a:off x="2419610" y="5162549"/>
                <a:ext cx="164392" cy="604993"/>
              </a:xfrm>
              <a:prstGeom prst="rect">
                <a:avLst/>
              </a:prstGeom>
              <a:solidFill>
                <a:srgbClr val="D0CE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184">
                <a:extLst>
                  <a:ext uri="{FF2B5EF4-FFF2-40B4-BE49-F238E27FC236}">
                    <a16:creationId xmlns:a16="http://schemas.microsoft.com/office/drawing/2014/main" id="{C5B4FEAB-DFC3-334B-9386-33E2C13DD586}"/>
                  </a:ext>
                </a:extLst>
              </p:cNvPr>
              <p:cNvSpPr txBox="1"/>
              <p:nvPr/>
            </p:nvSpPr>
            <p:spPr>
              <a:xfrm rot="16200000">
                <a:off x="2131436" y="5333261"/>
                <a:ext cx="726906" cy="261610"/>
              </a:xfrm>
              <a:prstGeom prst="rect">
                <a:avLst/>
              </a:prstGeom>
              <a:noFill/>
            </p:spPr>
            <p:txBody>
              <a:bodyPr wrap="square" rtlCol="0">
                <a:spAutoFit/>
              </a:bodyPr>
              <a:lstStyle/>
              <a:p>
                <a:pPr algn="ctr"/>
                <a:r>
                  <a:rPr lang="en-US" altLang="zh-CN" sz="1100" b="1" err="1">
                    <a:latin typeface="Times New Roman" panose="02020603050405020304" pitchFamily="18" charset="0"/>
                    <a:cs typeface="Times New Roman" panose="02020603050405020304" pitchFamily="18" charset="0"/>
                  </a:rPr>
                  <a:t>ReLU</a:t>
                </a:r>
                <a:endParaRPr lang="en-US" altLang="zh-CN" sz="1100" b="1">
                  <a:latin typeface="Times New Roman" panose="02020603050405020304" pitchFamily="18" charset="0"/>
                  <a:cs typeface="Times New Roman" panose="02020603050405020304" pitchFamily="18" charset="0"/>
                </a:endParaRPr>
              </a:p>
            </p:txBody>
          </p:sp>
        </p:grpSp>
      </p:grpSp>
      <p:grpSp>
        <p:nvGrpSpPr>
          <p:cNvPr id="53" name="组合 197">
            <a:extLst>
              <a:ext uri="{FF2B5EF4-FFF2-40B4-BE49-F238E27FC236}">
                <a16:creationId xmlns:a16="http://schemas.microsoft.com/office/drawing/2014/main" id="{A2A3D2C6-2C77-F142-BFC4-8C64B4D7EB24}"/>
              </a:ext>
            </a:extLst>
          </p:cNvPr>
          <p:cNvGrpSpPr/>
          <p:nvPr/>
        </p:nvGrpSpPr>
        <p:grpSpPr>
          <a:xfrm>
            <a:off x="3836553" y="2056143"/>
            <a:ext cx="468650" cy="732965"/>
            <a:chOff x="2157044" y="5100613"/>
            <a:chExt cx="468650" cy="732965"/>
          </a:xfrm>
        </p:grpSpPr>
        <p:sp>
          <p:nvSpPr>
            <p:cNvPr id="54" name="矩形 200">
              <a:extLst>
                <a:ext uri="{FF2B5EF4-FFF2-40B4-BE49-F238E27FC236}">
                  <a16:creationId xmlns:a16="http://schemas.microsoft.com/office/drawing/2014/main" id="{C81ACD8E-7502-4047-A8A0-DEF776DB1A4B}"/>
                </a:ext>
              </a:extLst>
            </p:cNvPr>
            <p:cNvSpPr/>
            <p:nvPr/>
          </p:nvSpPr>
          <p:spPr>
            <a:xfrm>
              <a:off x="2419610" y="5162549"/>
              <a:ext cx="164392" cy="604993"/>
            </a:xfrm>
            <a:prstGeom prst="rect">
              <a:avLst/>
            </a:prstGeom>
            <a:solidFill>
              <a:srgbClr val="09DCE7"/>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201">
              <a:extLst>
                <a:ext uri="{FF2B5EF4-FFF2-40B4-BE49-F238E27FC236}">
                  <a16:creationId xmlns:a16="http://schemas.microsoft.com/office/drawing/2014/main" id="{BD31784C-5922-8840-A13E-34A10876C4B7}"/>
                </a:ext>
              </a:extLst>
            </p:cNvPr>
            <p:cNvSpPr txBox="1"/>
            <p:nvPr/>
          </p:nvSpPr>
          <p:spPr>
            <a:xfrm rot="16200000">
              <a:off x="2131436" y="5333261"/>
              <a:ext cx="726906" cy="261610"/>
            </a:xfrm>
            <a:prstGeom prst="rect">
              <a:avLst/>
            </a:prstGeom>
            <a:noFill/>
          </p:spPr>
          <p:txBody>
            <a:bodyPr wrap="square" rtlCol="0">
              <a:spAutoFit/>
            </a:bodyPr>
            <a:lstStyle/>
            <a:p>
              <a:pPr algn="ctr"/>
              <a:r>
                <a:rPr lang="en-US" altLang="zh-CN" sz="1100" b="1">
                  <a:latin typeface="Times New Roman" panose="02020603050405020304" pitchFamily="18" charset="0"/>
                  <a:cs typeface="Times New Roman" panose="02020603050405020304" pitchFamily="18" charset="0"/>
                </a:rPr>
                <a:t>Sigmoid</a:t>
              </a:r>
            </a:p>
          </p:txBody>
        </p:sp>
        <p:sp>
          <p:nvSpPr>
            <p:cNvPr id="56" name="矩形 198">
              <a:extLst>
                <a:ext uri="{FF2B5EF4-FFF2-40B4-BE49-F238E27FC236}">
                  <a16:creationId xmlns:a16="http://schemas.microsoft.com/office/drawing/2014/main" id="{A3BE5A82-A00F-DF45-A10C-F1B72C5C2E47}"/>
                </a:ext>
              </a:extLst>
            </p:cNvPr>
            <p:cNvSpPr/>
            <p:nvPr/>
          </p:nvSpPr>
          <p:spPr>
            <a:xfrm>
              <a:off x="2175948" y="5118335"/>
              <a:ext cx="445972" cy="69146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199">
              <a:extLst>
                <a:ext uri="{FF2B5EF4-FFF2-40B4-BE49-F238E27FC236}">
                  <a16:creationId xmlns:a16="http://schemas.microsoft.com/office/drawing/2014/main" id="{EC14B733-BAE3-4849-B405-6FE8C0C179D8}"/>
                </a:ext>
              </a:extLst>
            </p:cNvPr>
            <p:cNvGrpSpPr/>
            <p:nvPr/>
          </p:nvGrpSpPr>
          <p:grpSpPr>
            <a:xfrm>
              <a:off x="2157044" y="5106672"/>
              <a:ext cx="261610" cy="726906"/>
              <a:chOff x="2157044" y="5110599"/>
              <a:chExt cx="261610" cy="726906"/>
            </a:xfrm>
          </p:grpSpPr>
          <p:sp>
            <p:nvSpPr>
              <p:cNvPr id="58" name="矩形 202">
                <a:extLst>
                  <a:ext uri="{FF2B5EF4-FFF2-40B4-BE49-F238E27FC236}">
                    <a16:creationId xmlns:a16="http://schemas.microsoft.com/office/drawing/2014/main" id="{3ADD3853-64C5-B14D-948C-961A7584C40E}"/>
                  </a:ext>
                </a:extLst>
              </p:cNvPr>
              <p:cNvSpPr/>
              <p:nvPr/>
            </p:nvSpPr>
            <p:spPr>
              <a:xfrm>
                <a:off x="2213048" y="5166476"/>
                <a:ext cx="164392" cy="604993"/>
              </a:xfrm>
              <a:prstGeom prst="rect">
                <a:avLst/>
              </a:prstGeom>
              <a:solidFill>
                <a:schemeClr val="accent4">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203">
                <a:extLst>
                  <a:ext uri="{FF2B5EF4-FFF2-40B4-BE49-F238E27FC236}">
                    <a16:creationId xmlns:a16="http://schemas.microsoft.com/office/drawing/2014/main" id="{2D181B23-241B-8848-A2B0-6C97E095B64C}"/>
                  </a:ext>
                </a:extLst>
              </p:cNvPr>
              <p:cNvSpPr txBox="1"/>
              <p:nvPr/>
            </p:nvSpPr>
            <p:spPr>
              <a:xfrm rot="16200000">
                <a:off x="1924396" y="5343247"/>
                <a:ext cx="726906" cy="261610"/>
              </a:xfrm>
              <a:prstGeom prst="rect">
                <a:avLst/>
              </a:prstGeom>
              <a:noFill/>
            </p:spPr>
            <p:txBody>
              <a:bodyPr wrap="square" rtlCol="0">
                <a:spAutoFit/>
              </a:bodyPr>
              <a:lstStyle/>
              <a:p>
                <a:pPr algn="ctr"/>
                <a:r>
                  <a:rPr lang="en-US" altLang="zh-CN" sz="1100" b="1">
                    <a:latin typeface="Times New Roman" panose="02020603050405020304" pitchFamily="18" charset="0"/>
                    <a:cs typeface="Times New Roman" panose="02020603050405020304" pitchFamily="18" charset="0"/>
                  </a:rPr>
                  <a:t>Dense</a:t>
                </a:r>
              </a:p>
            </p:txBody>
          </p:sp>
        </p:grpSp>
      </p:grpSp>
      <p:grpSp>
        <p:nvGrpSpPr>
          <p:cNvPr id="189" name="Group 188">
            <a:extLst>
              <a:ext uri="{FF2B5EF4-FFF2-40B4-BE49-F238E27FC236}">
                <a16:creationId xmlns:a16="http://schemas.microsoft.com/office/drawing/2014/main" id="{036E8E99-019B-3B43-8424-28F84644E8F9}"/>
              </a:ext>
            </a:extLst>
          </p:cNvPr>
          <p:cNvGrpSpPr/>
          <p:nvPr/>
        </p:nvGrpSpPr>
        <p:grpSpPr>
          <a:xfrm>
            <a:off x="1075121" y="2039350"/>
            <a:ext cx="1575980" cy="746728"/>
            <a:chOff x="1075121" y="2039350"/>
            <a:chExt cx="1575980" cy="746728"/>
          </a:xfrm>
        </p:grpSpPr>
        <p:grpSp>
          <p:nvGrpSpPr>
            <p:cNvPr id="18" name="组合 7">
              <a:extLst>
                <a:ext uri="{FF2B5EF4-FFF2-40B4-BE49-F238E27FC236}">
                  <a16:creationId xmlns:a16="http://schemas.microsoft.com/office/drawing/2014/main" id="{DFAA137F-C9FA-434D-AD64-0D77CD840CF6}"/>
                </a:ext>
              </a:extLst>
            </p:cNvPr>
            <p:cNvGrpSpPr/>
            <p:nvPr/>
          </p:nvGrpSpPr>
          <p:grpSpPr>
            <a:xfrm>
              <a:off x="1075121" y="2059172"/>
              <a:ext cx="881298" cy="726906"/>
              <a:chOff x="2157044" y="5106672"/>
              <a:chExt cx="881298" cy="726906"/>
            </a:xfrm>
          </p:grpSpPr>
          <p:sp>
            <p:nvSpPr>
              <p:cNvPr id="19" name="矩形 8">
                <a:extLst>
                  <a:ext uri="{FF2B5EF4-FFF2-40B4-BE49-F238E27FC236}">
                    <a16:creationId xmlns:a16="http://schemas.microsoft.com/office/drawing/2014/main" id="{4981174C-A63A-914E-9A53-ED7A8A4A8108}"/>
                  </a:ext>
                </a:extLst>
              </p:cNvPr>
              <p:cNvSpPr/>
              <p:nvPr/>
            </p:nvSpPr>
            <p:spPr>
              <a:xfrm>
                <a:off x="2175948" y="5118335"/>
                <a:ext cx="862394" cy="69146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2">
                <a:extLst>
                  <a:ext uri="{FF2B5EF4-FFF2-40B4-BE49-F238E27FC236}">
                    <a16:creationId xmlns:a16="http://schemas.microsoft.com/office/drawing/2014/main" id="{17EB205E-CF1F-014B-A459-FD597F686B59}"/>
                  </a:ext>
                </a:extLst>
              </p:cNvPr>
              <p:cNvGrpSpPr/>
              <p:nvPr/>
            </p:nvGrpSpPr>
            <p:grpSpPr>
              <a:xfrm>
                <a:off x="2157044" y="5106672"/>
                <a:ext cx="261610" cy="726906"/>
                <a:chOff x="2157044" y="5110599"/>
                <a:chExt cx="261610" cy="726906"/>
              </a:xfrm>
            </p:grpSpPr>
            <p:sp>
              <p:nvSpPr>
                <p:cNvPr id="30" name="矩形 88">
                  <a:extLst>
                    <a:ext uri="{FF2B5EF4-FFF2-40B4-BE49-F238E27FC236}">
                      <a16:creationId xmlns:a16="http://schemas.microsoft.com/office/drawing/2014/main" id="{9F526B37-2F6B-9D4A-A6A2-25CDB4B467EB}"/>
                    </a:ext>
                  </a:extLst>
                </p:cNvPr>
                <p:cNvSpPr/>
                <p:nvPr/>
              </p:nvSpPr>
              <p:spPr>
                <a:xfrm>
                  <a:off x="2213048" y="5166476"/>
                  <a:ext cx="164392" cy="604993"/>
                </a:xfrm>
                <a:prstGeom prst="rect">
                  <a:avLst/>
                </a:prstGeom>
                <a:solidFill>
                  <a:srgbClr val="D3FEC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89">
                  <a:extLst>
                    <a:ext uri="{FF2B5EF4-FFF2-40B4-BE49-F238E27FC236}">
                      <a16:creationId xmlns:a16="http://schemas.microsoft.com/office/drawing/2014/main" id="{52E41970-25F8-504F-A000-13F6E69A84F1}"/>
                    </a:ext>
                  </a:extLst>
                </p:cNvPr>
                <p:cNvSpPr txBox="1"/>
                <p:nvPr/>
              </p:nvSpPr>
              <p:spPr>
                <a:xfrm rot="16200000">
                  <a:off x="1924396" y="5343247"/>
                  <a:ext cx="726906" cy="261610"/>
                </a:xfrm>
                <a:prstGeom prst="rect">
                  <a:avLst/>
                </a:prstGeom>
                <a:noFill/>
              </p:spPr>
              <p:txBody>
                <a:bodyPr wrap="square" rtlCol="0">
                  <a:spAutoFit/>
                </a:bodyPr>
                <a:lstStyle/>
                <a:p>
                  <a:pPr algn="ctr"/>
                  <a:r>
                    <a:rPr lang="en-US" altLang="zh-CN" sz="1100" b="1" err="1">
                      <a:latin typeface="Times New Roman" panose="02020603050405020304" pitchFamily="18" charset="0"/>
                      <a:cs typeface="Times New Roman" panose="02020603050405020304" pitchFamily="18" charset="0"/>
                    </a:rPr>
                    <a:t>ZeroPad</a:t>
                  </a:r>
                  <a:endParaRPr lang="en-US" altLang="zh-CN" sz="1100" b="1">
                    <a:latin typeface="Times New Roman" panose="02020603050405020304" pitchFamily="18" charset="0"/>
                    <a:cs typeface="Times New Roman" panose="02020603050405020304" pitchFamily="18" charset="0"/>
                  </a:endParaRPr>
                </a:p>
              </p:txBody>
            </p:sp>
          </p:grpSp>
          <p:grpSp>
            <p:nvGrpSpPr>
              <p:cNvPr id="21" name="组合 74">
                <a:extLst>
                  <a:ext uri="{FF2B5EF4-FFF2-40B4-BE49-F238E27FC236}">
                    <a16:creationId xmlns:a16="http://schemas.microsoft.com/office/drawing/2014/main" id="{D41118A3-416F-954B-86FF-C374A778B843}"/>
                  </a:ext>
                </a:extLst>
              </p:cNvPr>
              <p:cNvGrpSpPr/>
              <p:nvPr/>
            </p:nvGrpSpPr>
            <p:grpSpPr>
              <a:xfrm>
                <a:off x="2369083" y="5106672"/>
                <a:ext cx="261610" cy="726906"/>
                <a:chOff x="2162521" y="5110599"/>
                <a:chExt cx="261610" cy="726906"/>
              </a:xfrm>
            </p:grpSpPr>
            <p:sp>
              <p:nvSpPr>
                <p:cNvPr id="28" name="矩形 76">
                  <a:extLst>
                    <a:ext uri="{FF2B5EF4-FFF2-40B4-BE49-F238E27FC236}">
                      <a16:creationId xmlns:a16="http://schemas.microsoft.com/office/drawing/2014/main" id="{D55F4C20-6178-3346-A153-696C3E621A1C}"/>
                    </a:ext>
                  </a:extLst>
                </p:cNvPr>
                <p:cNvSpPr/>
                <p:nvPr/>
              </p:nvSpPr>
              <p:spPr>
                <a:xfrm>
                  <a:off x="2213048" y="5166476"/>
                  <a:ext cx="164392" cy="604993"/>
                </a:xfrm>
                <a:prstGeom prst="rect">
                  <a:avLst/>
                </a:prstGeom>
                <a:solidFill>
                  <a:srgbClr val="FEFFC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77">
                  <a:extLst>
                    <a:ext uri="{FF2B5EF4-FFF2-40B4-BE49-F238E27FC236}">
                      <a16:creationId xmlns:a16="http://schemas.microsoft.com/office/drawing/2014/main" id="{0C55A20B-A6D3-6844-88DE-B34B6FCBF380}"/>
                    </a:ext>
                  </a:extLst>
                </p:cNvPr>
                <p:cNvSpPr txBox="1"/>
                <p:nvPr/>
              </p:nvSpPr>
              <p:spPr>
                <a:xfrm rot="16200000">
                  <a:off x="1929873" y="5343247"/>
                  <a:ext cx="726906" cy="261610"/>
                </a:xfrm>
                <a:prstGeom prst="rect">
                  <a:avLst/>
                </a:prstGeom>
                <a:noFill/>
              </p:spPr>
              <p:txBody>
                <a:bodyPr wrap="square" rtlCol="0">
                  <a:spAutoFit/>
                </a:bodyPr>
                <a:lstStyle/>
                <a:p>
                  <a:pPr algn="ctr"/>
                  <a:r>
                    <a:rPr lang="en-US" altLang="zh-CN" sz="1100" b="1">
                      <a:latin typeface="Times New Roman" panose="02020603050405020304" pitchFamily="18" charset="0"/>
                      <a:cs typeface="Times New Roman" panose="02020603050405020304" pitchFamily="18" charset="0"/>
                    </a:rPr>
                    <a:t>Conv2d</a:t>
                  </a:r>
                </a:p>
              </p:txBody>
            </p:sp>
          </p:grpSp>
          <p:grpSp>
            <p:nvGrpSpPr>
              <p:cNvPr id="22" name="组合 78">
                <a:extLst>
                  <a:ext uri="{FF2B5EF4-FFF2-40B4-BE49-F238E27FC236}">
                    <a16:creationId xmlns:a16="http://schemas.microsoft.com/office/drawing/2014/main" id="{8CFDDE3F-A848-6242-A726-E9F09B09E1B1}"/>
                  </a:ext>
                </a:extLst>
              </p:cNvPr>
              <p:cNvGrpSpPr/>
              <p:nvPr/>
            </p:nvGrpSpPr>
            <p:grpSpPr>
              <a:xfrm>
                <a:off x="2593251" y="5106672"/>
                <a:ext cx="215444" cy="726906"/>
                <a:chOff x="2180127" y="5110599"/>
                <a:chExt cx="215444" cy="726906"/>
              </a:xfrm>
            </p:grpSpPr>
            <p:sp>
              <p:nvSpPr>
                <p:cNvPr id="26" name="矩形 79">
                  <a:extLst>
                    <a:ext uri="{FF2B5EF4-FFF2-40B4-BE49-F238E27FC236}">
                      <a16:creationId xmlns:a16="http://schemas.microsoft.com/office/drawing/2014/main" id="{A71179AB-3C3F-464F-BCE4-0935FFAC2C81}"/>
                    </a:ext>
                  </a:extLst>
                </p:cNvPr>
                <p:cNvSpPr/>
                <p:nvPr/>
              </p:nvSpPr>
              <p:spPr>
                <a:xfrm>
                  <a:off x="2213048" y="5166476"/>
                  <a:ext cx="164392" cy="604993"/>
                </a:xfrm>
                <a:prstGeom prst="rect">
                  <a:avLst/>
                </a:prstGeom>
                <a:solidFill>
                  <a:srgbClr val="CCCC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80">
                  <a:extLst>
                    <a:ext uri="{FF2B5EF4-FFF2-40B4-BE49-F238E27FC236}">
                      <a16:creationId xmlns:a16="http://schemas.microsoft.com/office/drawing/2014/main" id="{52905799-A4AF-A448-B761-8BA390FAAF7C}"/>
                    </a:ext>
                  </a:extLst>
                </p:cNvPr>
                <p:cNvSpPr txBox="1"/>
                <p:nvPr/>
              </p:nvSpPr>
              <p:spPr>
                <a:xfrm rot="16200000">
                  <a:off x="1924396" y="5366330"/>
                  <a:ext cx="726906" cy="215444"/>
                </a:xfrm>
                <a:prstGeom prst="rect">
                  <a:avLst/>
                </a:prstGeom>
                <a:noFill/>
              </p:spPr>
              <p:txBody>
                <a:bodyPr wrap="square" rtlCol="0">
                  <a:spAutoFit/>
                </a:bodyPr>
                <a:lstStyle/>
                <a:p>
                  <a:pPr algn="ctr"/>
                  <a:r>
                    <a:rPr lang="en-US" altLang="zh-CN" sz="800" b="1" err="1">
                      <a:latin typeface="Times New Roman" panose="02020603050405020304" pitchFamily="18" charset="0"/>
                      <a:cs typeface="Times New Roman" panose="02020603050405020304" pitchFamily="18" charset="0"/>
                    </a:rPr>
                    <a:t>BatchNorm</a:t>
                  </a:r>
                  <a:endParaRPr lang="en-US" altLang="zh-CN" sz="800" b="1">
                    <a:latin typeface="Times New Roman" panose="02020603050405020304" pitchFamily="18" charset="0"/>
                    <a:cs typeface="Times New Roman" panose="02020603050405020304" pitchFamily="18" charset="0"/>
                  </a:endParaRPr>
                </a:p>
              </p:txBody>
            </p:sp>
          </p:grpSp>
          <p:grpSp>
            <p:nvGrpSpPr>
              <p:cNvPr id="23" name="组合 81">
                <a:extLst>
                  <a:ext uri="{FF2B5EF4-FFF2-40B4-BE49-F238E27FC236}">
                    <a16:creationId xmlns:a16="http://schemas.microsoft.com/office/drawing/2014/main" id="{2C7196B9-2E94-7D45-90CE-DBF398E7DA7E}"/>
                  </a:ext>
                </a:extLst>
              </p:cNvPr>
              <p:cNvGrpSpPr/>
              <p:nvPr/>
            </p:nvGrpSpPr>
            <p:grpSpPr>
              <a:xfrm>
                <a:off x="2776731" y="5106672"/>
                <a:ext cx="261610" cy="726906"/>
                <a:chOff x="2157044" y="5110599"/>
                <a:chExt cx="261610" cy="726906"/>
              </a:xfrm>
            </p:grpSpPr>
            <p:sp>
              <p:nvSpPr>
                <p:cNvPr id="24" name="矩形 82">
                  <a:extLst>
                    <a:ext uri="{FF2B5EF4-FFF2-40B4-BE49-F238E27FC236}">
                      <a16:creationId xmlns:a16="http://schemas.microsoft.com/office/drawing/2014/main" id="{B7866DC6-74A5-1642-ACDB-19A19A57A62D}"/>
                    </a:ext>
                  </a:extLst>
                </p:cNvPr>
                <p:cNvSpPr/>
                <p:nvPr/>
              </p:nvSpPr>
              <p:spPr>
                <a:xfrm>
                  <a:off x="2213048" y="5166476"/>
                  <a:ext cx="164392" cy="604993"/>
                </a:xfrm>
                <a:prstGeom prst="rect">
                  <a:avLst/>
                </a:prstGeom>
                <a:solidFill>
                  <a:srgbClr val="D0CE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84">
                  <a:extLst>
                    <a:ext uri="{FF2B5EF4-FFF2-40B4-BE49-F238E27FC236}">
                      <a16:creationId xmlns:a16="http://schemas.microsoft.com/office/drawing/2014/main" id="{994784DF-0378-4948-A4E3-ABA685DAD2FA}"/>
                    </a:ext>
                  </a:extLst>
                </p:cNvPr>
                <p:cNvSpPr txBox="1"/>
                <p:nvPr/>
              </p:nvSpPr>
              <p:spPr>
                <a:xfrm rot="16200000">
                  <a:off x="1924396" y="5343247"/>
                  <a:ext cx="726906" cy="261610"/>
                </a:xfrm>
                <a:prstGeom prst="rect">
                  <a:avLst/>
                </a:prstGeom>
                <a:noFill/>
              </p:spPr>
              <p:txBody>
                <a:bodyPr wrap="square" rtlCol="0">
                  <a:spAutoFit/>
                </a:bodyPr>
                <a:lstStyle/>
                <a:p>
                  <a:pPr algn="ctr"/>
                  <a:r>
                    <a:rPr lang="en-US" altLang="zh-CN" sz="1100" b="1" err="1">
                      <a:latin typeface="Times New Roman" panose="02020603050405020304" pitchFamily="18" charset="0"/>
                      <a:cs typeface="Times New Roman" panose="02020603050405020304" pitchFamily="18" charset="0"/>
                    </a:rPr>
                    <a:t>ReLU</a:t>
                  </a:r>
                  <a:endParaRPr lang="en-US" altLang="zh-CN" sz="1100" b="1">
                    <a:latin typeface="Times New Roman" panose="02020603050405020304" pitchFamily="18" charset="0"/>
                    <a:cs typeface="Times New Roman" panose="02020603050405020304" pitchFamily="18" charset="0"/>
                  </a:endParaRPr>
                </a:p>
              </p:txBody>
            </p:sp>
          </p:grpSp>
        </p:grpSp>
        <p:grpSp>
          <p:nvGrpSpPr>
            <p:cNvPr id="32" name="组合 151">
              <a:extLst>
                <a:ext uri="{FF2B5EF4-FFF2-40B4-BE49-F238E27FC236}">
                  <a16:creationId xmlns:a16="http://schemas.microsoft.com/office/drawing/2014/main" id="{115D86EB-E30C-794E-9356-FD7414D052D3}"/>
                </a:ext>
              </a:extLst>
            </p:cNvPr>
            <p:cNvGrpSpPr/>
            <p:nvPr/>
          </p:nvGrpSpPr>
          <p:grpSpPr>
            <a:xfrm>
              <a:off x="2328728" y="2076894"/>
              <a:ext cx="322373" cy="691462"/>
              <a:chOff x="3970227" y="5045023"/>
              <a:chExt cx="322373" cy="691462"/>
            </a:xfrm>
          </p:grpSpPr>
          <p:sp>
            <p:nvSpPr>
              <p:cNvPr id="33" name="矩形 153">
                <a:extLst>
                  <a:ext uri="{FF2B5EF4-FFF2-40B4-BE49-F238E27FC236}">
                    <a16:creationId xmlns:a16="http://schemas.microsoft.com/office/drawing/2014/main" id="{8B32F0A7-147E-694E-9EE4-38B580C062C1}"/>
                  </a:ext>
                </a:extLst>
              </p:cNvPr>
              <p:cNvSpPr/>
              <p:nvPr/>
            </p:nvSpPr>
            <p:spPr>
              <a:xfrm>
                <a:off x="3970227" y="5045023"/>
                <a:ext cx="322373" cy="69146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155">
                <a:extLst>
                  <a:ext uri="{FF2B5EF4-FFF2-40B4-BE49-F238E27FC236}">
                    <a16:creationId xmlns:a16="http://schemas.microsoft.com/office/drawing/2014/main" id="{D3479BC6-B519-484F-B373-467B2D8F6F0A}"/>
                  </a:ext>
                </a:extLst>
              </p:cNvPr>
              <p:cNvSpPr/>
              <p:nvPr/>
            </p:nvSpPr>
            <p:spPr>
              <a:xfrm>
                <a:off x="4007327" y="5092015"/>
                <a:ext cx="45719" cy="604993"/>
              </a:xfrm>
              <a:prstGeom prst="rect">
                <a:avLst/>
              </a:prstGeom>
              <a:solidFill>
                <a:srgbClr val="D3FEC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156">
                <a:extLst>
                  <a:ext uri="{FF2B5EF4-FFF2-40B4-BE49-F238E27FC236}">
                    <a16:creationId xmlns:a16="http://schemas.microsoft.com/office/drawing/2014/main" id="{4AE1D0BE-267E-6B4F-B841-C2708CC9DD68}"/>
                  </a:ext>
                </a:extLst>
              </p:cNvPr>
              <p:cNvSpPr/>
              <p:nvPr/>
            </p:nvSpPr>
            <p:spPr>
              <a:xfrm>
                <a:off x="4074281" y="5092015"/>
                <a:ext cx="45719" cy="604993"/>
              </a:xfrm>
              <a:prstGeom prst="rect">
                <a:avLst/>
              </a:prstGeom>
              <a:solidFill>
                <a:srgbClr val="FEFFC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157">
                <a:extLst>
                  <a:ext uri="{FF2B5EF4-FFF2-40B4-BE49-F238E27FC236}">
                    <a16:creationId xmlns:a16="http://schemas.microsoft.com/office/drawing/2014/main" id="{6DCEB710-DF1E-6D49-B618-09B01AEA6718}"/>
                  </a:ext>
                </a:extLst>
              </p:cNvPr>
              <p:cNvSpPr/>
              <p:nvPr/>
            </p:nvSpPr>
            <p:spPr>
              <a:xfrm>
                <a:off x="4141235" y="5092015"/>
                <a:ext cx="45719" cy="604993"/>
              </a:xfrm>
              <a:prstGeom prst="rect">
                <a:avLst/>
              </a:prstGeom>
              <a:solidFill>
                <a:srgbClr val="CCCC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158">
                <a:extLst>
                  <a:ext uri="{FF2B5EF4-FFF2-40B4-BE49-F238E27FC236}">
                    <a16:creationId xmlns:a16="http://schemas.microsoft.com/office/drawing/2014/main" id="{4CF8ECDD-901B-B14E-93B9-D9855EB06335}"/>
                  </a:ext>
                </a:extLst>
              </p:cNvPr>
              <p:cNvSpPr/>
              <p:nvPr/>
            </p:nvSpPr>
            <p:spPr>
              <a:xfrm>
                <a:off x="4208189" y="5092015"/>
                <a:ext cx="45719" cy="604993"/>
              </a:xfrm>
              <a:prstGeom prst="rect">
                <a:avLst/>
              </a:prstGeom>
              <a:solidFill>
                <a:srgbClr val="D0CE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文本框 219">
              <a:extLst>
                <a:ext uri="{FF2B5EF4-FFF2-40B4-BE49-F238E27FC236}">
                  <a16:creationId xmlns:a16="http://schemas.microsoft.com/office/drawing/2014/main" id="{3E928D85-180B-0A46-BF6A-C0463AC164F1}"/>
                </a:ext>
              </a:extLst>
            </p:cNvPr>
            <p:cNvSpPr txBox="1"/>
            <p:nvPr/>
          </p:nvSpPr>
          <p:spPr>
            <a:xfrm>
              <a:off x="1680996" y="2039350"/>
              <a:ext cx="930520" cy="738664"/>
            </a:xfrm>
            <a:prstGeom prst="rect">
              <a:avLst/>
            </a:prstGeom>
            <a:noFill/>
          </p:spPr>
          <p:txBody>
            <a:bodyPr wrap="square" rtlCol="0">
              <a:spAutoFit/>
            </a:bodyPr>
            <a:lstStyle/>
            <a:p>
              <a:pPr algn="ctr"/>
              <a:r>
                <a:rPr lang="en-US" altLang="zh-CN" sz="1400" b="1" err="1">
                  <a:latin typeface="Times New Roman" panose="02020603050405020304" pitchFamily="18" charset="0"/>
                  <a:cs typeface="Times New Roman" panose="02020603050405020304" pitchFamily="18" charset="0"/>
                </a:rPr>
                <a:t>Blks</a:t>
              </a:r>
              <a:endParaRPr lang="en-US" altLang="zh-CN" sz="1400" b="1">
                <a:latin typeface="Times New Roman" panose="02020603050405020304" pitchFamily="18" charset="0"/>
                <a:cs typeface="Times New Roman" panose="02020603050405020304" pitchFamily="18" charset="0"/>
              </a:endParaRPr>
            </a:p>
            <a:p>
              <a:pPr algn="ctr"/>
              <a:endParaRPr lang="en-US" altLang="zh-CN" sz="1400" b="1">
                <a:latin typeface="Times New Roman" panose="02020603050405020304" pitchFamily="18" charset="0"/>
                <a:cs typeface="Times New Roman" panose="02020603050405020304" pitchFamily="18" charset="0"/>
              </a:endParaRPr>
            </a:p>
            <a:p>
              <a:pPr algn="ctr"/>
              <a:r>
                <a:rPr lang="en-US" altLang="zh-CN" sz="1400" b="1">
                  <a:latin typeface="Times New Roman" panose="02020603050405020304" pitchFamily="18" charset="0"/>
                  <a:cs typeface="Times New Roman" panose="02020603050405020304" pitchFamily="18" charset="0"/>
                </a:rPr>
                <a:t>…</a:t>
              </a:r>
              <a:endParaRPr lang="zh-CN" altLang="en-US" sz="1400" b="1">
                <a:latin typeface="Times New Roman" panose="02020603050405020304" pitchFamily="18" charset="0"/>
                <a:cs typeface="Times New Roman" panose="02020603050405020304" pitchFamily="18" charset="0"/>
              </a:endParaRPr>
            </a:p>
          </p:txBody>
        </p:sp>
      </p:grpSp>
      <p:grpSp>
        <p:nvGrpSpPr>
          <p:cNvPr id="194" name="Group 193">
            <a:extLst>
              <a:ext uri="{FF2B5EF4-FFF2-40B4-BE49-F238E27FC236}">
                <a16:creationId xmlns:a16="http://schemas.microsoft.com/office/drawing/2014/main" id="{3FE40E2E-E126-6341-8CB3-0BB12003B8C5}"/>
              </a:ext>
            </a:extLst>
          </p:cNvPr>
          <p:cNvGrpSpPr/>
          <p:nvPr/>
        </p:nvGrpSpPr>
        <p:grpSpPr>
          <a:xfrm>
            <a:off x="824476" y="1719746"/>
            <a:ext cx="6498714" cy="1300179"/>
            <a:chOff x="824476" y="1719746"/>
            <a:chExt cx="6498714" cy="1300179"/>
          </a:xfrm>
        </p:grpSpPr>
        <p:grpSp>
          <p:nvGrpSpPr>
            <p:cNvPr id="193" name="Group 192">
              <a:extLst>
                <a:ext uri="{FF2B5EF4-FFF2-40B4-BE49-F238E27FC236}">
                  <a16:creationId xmlns:a16="http://schemas.microsoft.com/office/drawing/2014/main" id="{7A06FDB2-DA19-8843-B3A3-B8F0CD5B0EBA}"/>
                </a:ext>
              </a:extLst>
            </p:cNvPr>
            <p:cNvGrpSpPr/>
            <p:nvPr/>
          </p:nvGrpSpPr>
          <p:grpSpPr>
            <a:xfrm>
              <a:off x="5651916" y="1796300"/>
              <a:ext cx="1671274" cy="1199074"/>
              <a:chOff x="5651916" y="1796300"/>
              <a:chExt cx="1671274" cy="1199074"/>
            </a:xfrm>
          </p:grpSpPr>
          <p:sp>
            <p:nvSpPr>
              <p:cNvPr id="13" name="矩形 178">
                <a:extLst>
                  <a:ext uri="{FF2B5EF4-FFF2-40B4-BE49-F238E27FC236}">
                    <a16:creationId xmlns:a16="http://schemas.microsoft.com/office/drawing/2014/main" id="{8C36881F-6D2F-C64D-8ACF-A858EBC1AA7C}"/>
                  </a:ext>
                </a:extLst>
              </p:cNvPr>
              <p:cNvSpPr/>
              <p:nvPr/>
            </p:nvSpPr>
            <p:spPr>
              <a:xfrm>
                <a:off x="5652756" y="1796300"/>
                <a:ext cx="1668084" cy="1044970"/>
              </a:xfrm>
              <a:prstGeom prst="rect">
                <a:avLst/>
              </a:prstGeom>
              <a:solidFill>
                <a:schemeClr val="bg2"/>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2" name="组合 127">
                <a:extLst>
                  <a:ext uri="{FF2B5EF4-FFF2-40B4-BE49-F238E27FC236}">
                    <a16:creationId xmlns:a16="http://schemas.microsoft.com/office/drawing/2014/main" id="{1D77A165-CCF0-544E-A909-A4DBE05AF896}"/>
                  </a:ext>
                </a:extLst>
              </p:cNvPr>
              <p:cNvGrpSpPr/>
              <p:nvPr/>
            </p:nvGrpSpPr>
            <p:grpSpPr>
              <a:xfrm>
                <a:off x="5656659" y="1802515"/>
                <a:ext cx="1362563" cy="584775"/>
                <a:chOff x="593564" y="1170066"/>
                <a:chExt cx="3221269" cy="577332"/>
              </a:xfrm>
              <a:solidFill>
                <a:srgbClr val="FEFFC6"/>
              </a:solidFill>
            </p:grpSpPr>
            <p:sp>
              <p:nvSpPr>
                <p:cNvPr id="113" name="矩形 128">
                  <a:extLst>
                    <a:ext uri="{FF2B5EF4-FFF2-40B4-BE49-F238E27FC236}">
                      <a16:creationId xmlns:a16="http://schemas.microsoft.com/office/drawing/2014/main" id="{50674C00-CD55-E845-94BF-40355F130483}"/>
                    </a:ext>
                  </a:extLst>
                </p:cNvPr>
                <p:cNvSpPr/>
                <p:nvPr/>
              </p:nvSpPr>
              <p:spPr>
                <a:xfrm>
                  <a:off x="731745" y="1215426"/>
                  <a:ext cx="2963967" cy="487511"/>
                </a:xfrm>
                <a:prstGeom prst="rect">
                  <a:avLst/>
                </a:prstGeom>
                <a:solidFill>
                  <a:srgbClr val="FEFF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文本框 129">
                  <a:extLst>
                    <a:ext uri="{FF2B5EF4-FFF2-40B4-BE49-F238E27FC236}">
                      <a16:creationId xmlns:a16="http://schemas.microsoft.com/office/drawing/2014/main" id="{68275D50-CE99-B945-AD21-12E948D0B235}"/>
                    </a:ext>
                  </a:extLst>
                </p:cNvPr>
                <p:cNvSpPr txBox="1"/>
                <p:nvPr/>
              </p:nvSpPr>
              <p:spPr>
                <a:xfrm>
                  <a:off x="593564" y="1170066"/>
                  <a:ext cx="3221269" cy="577332"/>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Masked Spectrogram</a:t>
                  </a:r>
                </a:p>
              </p:txBody>
            </p:sp>
          </p:grpSp>
          <p:grpSp>
            <p:nvGrpSpPr>
              <p:cNvPr id="115" name="组合 187">
                <a:extLst>
                  <a:ext uri="{FF2B5EF4-FFF2-40B4-BE49-F238E27FC236}">
                    <a16:creationId xmlns:a16="http://schemas.microsoft.com/office/drawing/2014/main" id="{FC6C6F05-14B3-034D-AAD8-C34ED1E1FF4D}"/>
                  </a:ext>
                </a:extLst>
              </p:cNvPr>
              <p:cNvGrpSpPr/>
              <p:nvPr/>
            </p:nvGrpSpPr>
            <p:grpSpPr>
              <a:xfrm>
                <a:off x="5651916" y="2410599"/>
                <a:ext cx="1671274" cy="584775"/>
                <a:chOff x="595678" y="1215335"/>
                <a:chExt cx="3221269" cy="577332"/>
              </a:xfrm>
              <a:solidFill>
                <a:srgbClr val="FEFFC6"/>
              </a:solidFill>
            </p:grpSpPr>
            <p:sp>
              <p:nvSpPr>
                <p:cNvPr id="116" name="矩形 188">
                  <a:extLst>
                    <a:ext uri="{FF2B5EF4-FFF2-40B4-BE49-F238E27FC236}">
                      <a16:creationId xmlns:a16="http://schemas.microsoft.com/office/drawing/2014/main" id="{9DE923A3-7304-2946-994D-2487FBE3D04F}"/>
                    </a:ext>
                  </a:extLst>
                </p:cNvPr>
                <p:cNvSpPr/>
                <p:nvPr/>
              </p:nvSpPr>
              <p:spPr>
                <a:xfrm>
                  <a:off x="731743" y="1215426"/>
                  <a:ext cx="2963967" cy="334154"/>
                </a:xfrm>
                <a:prstGeom prst="rect">
                  <a:avLst/>
                </a:prstGeom>
                <a:solidFill>
                  <a:srgbClr val="FEFF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文本框 189">
                  <a:extLst>
                    <a:ext uri="{FF2B5EF4-FFF2-40B4-BE49-F238E27FC236}">
                      <a16:creationId xmlns:a16="http://schemas.microsoft.com/office/drawing/2014/main" id="{9744C40A-1C56-9045-B335-A48C1C68B7D4}"/>
                    </a:ext>
                  </a:extLst>
                </p:cNvPr>
                <p:cNvSpPr txBox="1"/>
                <p:nvPr/>
              </p:nvSpPr>
              <p:spPr>
                <a:xfrm>
                  <a:off x="595678" y="1215335"/>
                  <a:ext cx="3221269" cy="577332"/>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GT Spectrogram</a:t>
                  </a:r>
                </a:p>
              </p:txBody>
            </p:sp>
          </p:grpSp>
          <p:sp>
            <p:nvSpPr>
              <p:cNvPr id="118" name="矩形 64">
                <a:extLst>
                  <a:ext uri="{FF2B5EF4-FFF2-40B4-BE49-F238E27FC236}">
                    <a16:creationId xmlns:a16="http://schemas.microsoft.com/office/drawing/2014/main" id="{DD0DBA55-1168-914A-A71E-C95FF94C048C}"/>
                  </a:ext>
                </a:extLst>
              </p:cNvPr>
              <p:cNvSpPr/>
              <p:nvPr/>
            </p:nvSpPr>
            <p:spPr>
              <a:xfrm>
                <a:off x="7011183" y="1989501"/>
                <a:ext cx="296298" cy="267046"/>
              </a:xfrm>
              <a:custGeom>
                <a:avLst/>
                <a:gdLst>
                  <a:gd name="connsiteX0" fmla="*/ 461627 w 589993"/>
                  <a:gd name="connsiteY0" fmla="*/ 419103 h 602041"/>
                  <a:gd name="connsiteX1" fmla="*/ 405921 w 589993"/>
                  <a:gd name="connsiteY1" fmla="*/ 452145 h 602041"/>
                  <a:gd name="connsiteX2" fmla="*/ 401077 w 589993"/>
                  <a:gd name="connsiteY2" fmla="*/ 459398 h 602041"/>
                  <a:gd name="connsiteX3" fmla="*/ 393003 w 589993"/>
                  <a:gd name="connsiteY3" fmla="*/ 456980 h 602041"/>
                  <a:gd name="connsiteX4" fmla="*/ 381701 w 589993"/>
                  <a:gd name="connsiteY4" fmla="*/ 454563 h 602041"/>
                  <a:gd name="connsiteX5" fmla="*/ 346985 w 589993"/>
                  <a:gd name="connsiteY5" fmla="*/ 483575 h 602041"/>
                  <a:gd name="connsiteX6" fmla="*/ 346178 w 589993"/>
                  <a:gd name="connsiteY6" fmla="*/ 489216 h 602041"/>
                  <a:gd name="connsiteX7" fmla="*/ 341334 w 589993"/>
                  <a:gd name="connsiteY7" fmla="*/ 490828 h 602041"/>
                  <a:gd name="connsiteX8" fmla="*/ 315499 w 589993"/>
                  <a:gd name="connsiteY8" fmla="*/ 533540 h 602041"/>
                  <a:gd name="connsiteX9" fmla="*/ 360710 w 589993"/>
                  <a:gd name="connsiteY9" fmla="*/ 580282 h 602041"/>
                  <a:gd name="connsiteX10" fmla="*/ 478581 w 589993"/>
                  <a:gd name="connsiteY10" fmla="*/ 580282 h 602041"/>
                  <a:gd name="connsiteX11" fmla="*/ 480195 w 589993"/>
                  <a:gd name="connsiteY11" fmla="*/ 580282 h 602041"/>
                  <a:gd name="connsiteX12" fmla="*/ 527021 w 589993"/>
                  <a:gd name="connsiteY12" fmla="*/ 580282 h 602041"/>
                  <a:gd name="connsiteX13" fmla="*/ 568195 w 589993"/>
                  <a:gd name="connsiteY13" fmla="*/ 537570 h 602041"/>
                  <a:gd name="connsiteX14" fmla="*/ 534287 w 589993"/>
                  <a:gd name="connsiteY14" fmla="*/ 495663 h 602041"/>
                  <a:gd name="connsiteX15" fmla="*/ 526214 w 589993"/>
                  <a:gd name="connsiteY15" fmla="*/ 494051 h 602041"/>
                  <a:gd name="connsiteX16" fmla="*/ 526214 w 589993"/>
                  <a:gd name="connsiteY16" fmla="*/ 485187 h 602041"/>
                  <a:gd name="connsiteX17" fmla="*/ 461627 w 589993"/>
                  <a:gd name="connsiteY17" fmla="*/ 419103 h 602041"/>
                  <a:gd name="connsiteX18" fmla="*/ 461627 w 589993"/>
                  <a:gd name="connsiteY18" fmla="*/ 397344 h 602041"/>
                  <a:gd name="connsiteX19" fmla="*/ 547204 w 589993"/>
                  <a:gd name="connsiteY19" fmla="*/ 476322 h 602041"/>
                  <a:gd name="connsiteX20" fmla="*/ 589993 w 589993"/>
                  <a:gd name="connsiteY20" fmla="*/ 537570 h 602041"/>
                  <a:gd name="connsiteX21" fmla="*/ 527021 w 589993"/>
                  <a:gd name="connsiteY21" fmla="*/ 602041 h 602041"/>
                  <a:gd name="connsiteX22" fmla="*/ 481003 w 589993"/>
                  <a:gd name="connsiteY22" fmla="*/ 602041 h 602041"/>
                  <a:gd name="connsiteX23" fmla="*/ 478581 w 589993"/>
                  <a:gd name="connsiteY23" fmla="*/ 602041 h 602041"/>
                  <a:gd name="connsiteX24" fmla="*/ 476966 w 589993"/>
                  <a:gd name="connsiteY24" fmla="*/ 602041 h 602041"/>
                  <a:gd name="connsiteX25" fmla="*/ 360710 w 589993"/>
                  <a:gd name="connsiteY25" fmla="*/ 602041 h 602041"/>
                  <a:gd name="connsiteX26" fmla="*/ 293701 w 589993"/>
                  <a:gd name="connsiteY26" fmla="*/ 533540 h 602041"/>
                  <a:gd name="connsiteX27" fmla="*/ 327609 w 589993"/>
                  <a:gd name="connsiteY27" fmla="*/ 474710 h 602041"/>
                  <a:gd name="connsiteX28" fmla="*/ 381701 w 589993"/>
                  <a:gd name="connsiteY28" fmla="*/ 433609 h 602041"/>
                  <a:gd name="connsiteX29" fmla="*/ 391389 w 589993"/>
                  <a:gd name="connsiteY29" fmla="*/ 434415 h 602041"/>
                  <a:gd name="connsiteX30" fmla="*/ 461627 w 589993"/>
                  <a:gd name="connsiteY30" fmla="*/ 397344 h 602041"/>
                  <a:gd name="connsiteX31" fmla="*/ 20984 w 589993"/>
                  <a:gd name="connsiteY31" fmla="*/ 142638 h 602041"/>
                  <a:gd name="connsiteX32" fmla="*/ 20984 w 589993"/>
                  <a:gd name="connsiteY32" fmla="*/ 231283 h 602041"/>
                  <a:gd name="connsiteX33" fmla="*/ 21791 w 589993"/>
                  <a:gd name="connsiteY33" fmla="*/ 236118 h 602041"/>
                  <a:gd name="connsiteX34" fmla="*/ 23406 w 589993"/>
                  <a:gd name="connsiteY34" fmla="*/ 240147 h 602041"/>
                  <a:gd name="connsiteX35" fmla="*/ 25020 w 589993"/>
                  <a:gd name="connsiteY35" fmla="*/ 243371 h 602041"/>
                  <a:gd name="connsiteX36" fmla="*/ 27441 w 589993"/>
                  <a:gd name="connsiteY36" fmla="*/ 247400 h 602041"/>
                  <a:gd name="connsiteX37" fmla="*/ 29862 w 589993"/>
                  <a:gd name="connsiteY37" fmla="*/ 249818 h 602041"/>
                  <a:gd name="connsiteX38" fmla="*/ 33898 w 589993"/>
                  <a:gd name="connsiteY38" fmla="*/ 254653 h 602041"/>
                  <a:gd name="connsiteX39" fmla="*/ 36319 w 589993"/>
                  <a:gd name="connsiteY39" fmla="*/ 257071 h 602041"/>
                  <a:gd name="connsiteX40" fmla="*/ 41969 w 589993"/>
                  <a:gd name="connsiteY40" fmla="*/ 261906 h 602041"/>
                  <a:gd name="connsiteX41" fmla="*/ 45197 w 589993"/>
                  <a:gd name="connsiteY41" fmla="*/ 263518 h 602041"/>
                  <a:gd name="connsiteX42" fmla="*/ 52461 w 589993"/>
                  <a:gd name="connsiteY42" fmla="*/ 268353 h 602041"/>
                  <a:gd name="connsiteX43" fmla="*/ 54882 w 589993"/>
                  <a:gd name="connsiteY43" fmla="*/ 269964 h 602041"/>
                  <a:gd name="connsiteX44" fmla="*/ 65374 w 589993"/>
                  <a:gd name="connsiteY44" fmla="*/ 274800 h 602041"/>
                  <a:gd name="connsiteX45" fmla="*/ 66182 w 589993"/>
                  <a:gd name="connsiteY45" fmla="*/ 275605 h 602041"/>
                  <a:gd name="connsiteX46" fmla="*/ 79095 w 589993"/>
                  <a:gd name="connsiteY46" fmla="*/ 281246 h 602041"/>
                  <a:gd name="connsiteX47" fmla="*/ 79902 w 589993"/>
                  <a:gd name="connsiteY47" fmla="*/ 281246 h 602041"/>
                  <a:gd name="connsiteX48" fmla="*/ 171911 w 589993"/>
                  <a:gd name="connsiteY48" fmla="*/ 304617 h 602041"/>
                  <a:gd name="connsiteX49" fmla="*/ 172718 w 589993"/>
                  <a:gd name="connsiteY49" fmla="*/ 304617 h 602041"/>
                  <a:gd name="connsiteX50" fmla="*/ 194509 w 589993"/>
                  <a:gd name="connsiteY50" fmla="*/ 307840 h 602041"/>
                  <a:gd name="connsiteX51" fmla="*/ 197737 w 589993"/>
                  <a:gd name="connsiteY51" fmla="*/ 307840 h 602041"/>
                  <a:gd name="connsiteX52" fmla="*/ 217915 w 589993"/>
                  <a:gd name="connsiteY52" fmla="*/ 309452 h 602041"/>
                  <a:gd name="connsiteX53" fmla="*/ 227600 w 589993"/>
                  <a:gd name="connsiteY53" fmla="*/ 310258 h 602041"/>
                  <a:gd name="connsiteX54" fmla="*/ 242935 w 589993"/>
                  <a:gd name="connsiteY54" fmla="*/ 311063 h 602041"/>
                  <a:gd name="connsiteX55" fmla="*/ 268762 w 589993"/>
                  <a:gd name="connsiteY55" fmla="*/ 311869 h 602041"/>
                  <a:gd name="connsiteX56" fmla="*/ 294588 w 589993"/>
                  <a:gd name="connsiteY56" fmla="*/ 311063 h 602041"/>
                  <a:gd name="connsiteX57" fmla="*/ 309923 w 589993"/>
                  <a:gd name="connsiteY57" fmla="*/ 310258 h 602041"/>
                  <a:gd name="connsiteX58" fmla="*/ 319608 w 589993"/>
                  <a:gd name="connsiteY58" fmla="*/ 309452 h 602041"/>
                  <a:gd name="connsiteX59" fmla="*/ 339786 w 589993"/>
                  <a:gd name="connsiteY59" fmla="*/ 307840 h 602041"/>
                  <a:gd name="connsiteX60" fmla="*/ 343821 w 589993"/>
                  <a:gd name="connsiteY60" fmla="*/ 307840 h 602041"/>
                  <a:gd name="connsiteX61" fmla="*/ 365613 w 589993"/>
                  <a:gd name="connsiteY61" fmla="*/ 304617 h 602041"/>
                  <a:gd name="connsiteX62" fmla="*/ 457621 w 589993"/>
                  <a:gd name="connsiteY62" fmla="*/ 281246 h 602041"/>
                  <a:gd name="connsiteX63" fmla="*/ 458428 w 589993"/>
                  <a:gd name="connsiteY63" fmla="*/ 281246 h 602041"/>
                  <a:gd name="connsiteX64" fmla="*/ 471342 w 589993"/>
                  <a:gd name="connsiteY64" fmla="*/ 275605 h 602041"/>
                  <a:gd name="connsiteX65" fmla="*/ 472149 w 589993"/>
                  <a:gd name="connsiteY65" fmla="*/ 274800 h 602041"/>
                  <a:gd name="connsiteX66" fmla="*/ 482641 w 589993"/>
                  <a:gd name="connsiteY66" fmla="*/ 269964 h 602041"/>
                  <a:gd name="connsiteX67" fmla="*/ 485062 w 589993"/>
                  <a:gd name="connsiteY67" fmla="*/ 268353 h 602041"/>
                  <a:gd name="connsiteX68" fmla="*/ 492326 w 589993"/>
                  <a:gd name="connsiteY68" fmla="*/ 263518 h 602041"/>
                  <a:gd name="connsiteX69" fmla="*/ 495554 w 589993"/>
                  <a:gd name="connsiteY69" fmla="*/ 261906 h 602041"/>
                  <a:gd name="connsiteX70" fmla="*/ 501204 w 589993"/>
                  <a:gd name="connsiteY70" fmla="*/ 257071 h 602041"/>
                  <a:gd name="connsiteX71" fmla="*/ 503625 w 589993"/>
                  <a:gd name="connsiteY71" fmla="*/ 254653 h 602041"/>
                  <a:gd name="connsiteX72" fmla="*/ 507661 w 589993"/>
                  <a:gd name="connsiteY72" fmla="*/ 250624 h 602041"/>
                  <a:gd name="connsiteX73" fmla="*/ 510082 w 589993"/>
                  <a:gd name="connsiteY73" fmla="*/ 247400 h 602041"/>
                  <a:gd name="connsiteX74" fmla="*/ 512503 w 589993"/>
                  <a:gd name="connsiteY74" fmla="*/ 243371 h 602041"/>
                  <a:gd name="connsiteX75" fmla="*/ 514117 w 589993"/>
                  <a:gd name="connsiteY75" fmla="*/ 240147 h 602041"/>
                  <a:gd name="connsiteX76" fmla="*/ 515732 w 589993"/>
                  <a:gd name="connsiteY76" fmla="*/ 236118 h 602041"/>
                  <a:gd name="connsiteX77" fmla="*/ 516539 w 589993"/>
                  <a:gd name="connsiteY77" fmla="*/ 231283 h 602041"/>
                  <a:gd name="connsiteX78" fmla="*/ 516539 w 589993"/>
                  <a:gd name="connsiteY78" fmla="*/ 142638 h 602041"/>
                  <a:gd name="connsiteX79" fmla="*/ 512503 w 589993"/>
                  <a:gd name="connsiteY79" fmla="*/ 146667 h 602041"/>
                  <a:gd name="connsiteX80" fmla="*/ 510082 w 589993"/>
                  <a:gd name="connsiteY80" fmla="*/ 148279 h 602041"/>
                  <a:gd name="connsiteX81" fmla="*/ 499590 w 589993"/>
                  <a:gd name="connsiteY81" fmla="*/ 155532 h 602041"/>
                  <a:gd name="connsiteX82" fmla="*/ 497168 w 589993"/>
                  <a:gd name="connsiteY82" fmla="*/ 157144 h 602041"/>
                  <a:gd name="connsiteX83" fmla="*/ 486676 w 589993"/>
                  <a:gd name="connsiteY83" fmla="*/ 162785 h 602041"/>
                  <a:gd name="connsiteX84" fmla="*/ 482641 w 589993"/>
                  <a:gd name="connsiteY84" fmla="*/ 165202 h 602041"/>
                  <a:gd name="connsiteX85" fmla="*/ 470534 w 589993"/>
                  <a:gd name="connsiteY85" fmla="*/ 170843 h 602041"/>
                  <a:gd name="connsiteX86" fmla="*/ 468113 w 589993"/>
                  <a:gd name="connsiteY86" fmla="*/ 171649 h 602041"/>
                  <a:gd name="connsiteX87" fmla="*/ 452778 w 589993"/>
                  <a:gd name="connsiteY87" fmla="*/ 178096 h 602041"/>
                  <a:gd name="connsiteX88" fmla="*/ 447936 w 589993"/>
                  <a:gd name="connsiteY88" fmla="*/ 179708 h 602041"/>
                  <a:gd name="connsiteX89" fmla="*/ 434215 w 589993"/>
                  <a:gd name="connsiteY89" fmla="*/ 183737 h 602041"/>
                  <a:gd name="connsiteX90" fmla="*/ 428566 w 589993"/>
                  <a:gd name="connsiteY90" fmla="*/ 185349 h 602041"/>
                  <a:gd name="connsiteX91" fmla="*/ 409195 w 589993"/>
                  <a:gd name="connsiteY91" fmla="*/ 190184 h 602041"/>
                  <a:gd name="connsiteX92" fmla="*/ 405967 w 589993"/>
                  <a:gd name="connsiteY92" fmla="*/ 190990 h 602041"/>
                  <a:gd name="connsiteX93" fmla="*/ 387404 w 589993"/>
                  <a:gd name="connsiteY93" fmla="*/ 194213 h 602041"/>
                  <a:gd name="connsiteX94" fmla="*/ 380947 w 589993"/>
                  <a:gd name="connsiteY94" fmla="*/ 195825 h 602041"/>
                  <a:gd name="connsiteX95" fmla="*/ 362384 w 589993"/>
                  <a:gd name="connsiteY95" fmla="*/ 198243 h 602041"/>
                  <a:gd name="connsiteX96" fmla="*/ 357542 w 589993"/>
                  <a:gd name="connsiteY96" fmla="*/ 199048 h 602041"/>
                  <a:gd name="connsiteX97" fmla="*/ 332522 w 589993"/>
                  <a:gd name="connsiteY97" fmla="*/ 201466 h 602041"/>
                  <a:gd name="connsiteX98" fmla="*/ 326065 w 589993"/>
                  <a:gd name="connsiteY98" fmla="*/ 202272 h 602041"/>
                  <a:gd name="connsiteX99" fmla="*/ 305081 w 589993"/>
                  <a:gd name="connsiteY99" fmla="*/ 203078 h 602041"/>
                  <a:gd name="connsiteX100" fmla="*/ 297010 w 589993"/>
                  <a:gd name="connsiteY100" fmla="*/ 203884 h 602041"/>
                  <a:gd name="connsiteX101" fmla="*/ 268762 w 589993"/>
                  <a:gd name="connsiteY101" fmla="*/ 203884 h 602041"/>
                  <a:gd name="connsiteX102" fmla="*/ 240513 w 589993"/>
                  <a:gd name="connsiteY102" fmla="*/ 203884 h 602041"/>
                  <a:gd name="connsiteX103" fmla="*/ 232442 w 589993"/>
                  <a:gd name="connsiteY103" fmla="*/ 203078 h 602041"/>
                  <a:gd name="connsiteX104" fmla="*/ 211458 w 589993"/>
                  <a:gd name="connsiteY104" fmla="*/ 202272 h 602041"/>
                  <a:gd name="connsiteX105" fmla="*/ 205001 w 589993"/>
                  <a:gd name="connsiteY105" fmla="*/ 201466 h 602041"/>
                  <a:gd name="connsiteX106" fmla="*/ 179981 w 589993"/>
                  <a:gd name="connsiteY106" fmla="*/ 199048 h 602041"/>
                  <a:gd name="connsiteX107" fmla="*/ 175139 w 589993"/>
                  <a:gd name="connsiteY107" fmla="*/ 198243 h 602041"/>
                  <a:gd name="connsiteX108" fmla="*/ 156576 w 589993"/>
                  <a:gd name="connsiteY108" fmla="*/ 195825 h 602041"/>
                  <a:gd name="connsiteX109" fmla="*/ 150119 w 589993"/>
                  <a:gd name="connsiteY109" fmla="*/ 194213 h 602041"/>
                  <a:gd name="connsiteX110" fmla="*/ 131556 w 589993"/>
                  <a:gd name="connsiteY110" fmla="*/ 190990 h 602041"/>
                  <a:gd name="connsiteX111" fmla="*/ 128328 w 589993"/>
                  <a:gd name="connsiteY111" fmla="*/ 190184 h 602041"/>
                  <a:gd name="connsiteX112" fmla="*/ 108957 w 589993"/>
                  <a:gd name="connsiteY112" fmla="*/ 185349 h 602041"/>
                  <a:gd name="connsiteX113" fmla="*/ 103308 w 589993"/>
                  <a:gd name="connsiteY113" fmla="*/ 183737 h 602041"/>
                  <a:gd name="connsiteX114" fmla="*/ 89587 w 589993"/>
                  <a:gd name="connsiteY114" fmla="*/ 179708 h 602041"/>
                  <a:gd name="connsiteX115" fmla="*/ 85552 w 589993"/>
                  <a:gd name="connsiteY115" fmla="*/ 178096 h 602041"/>
                  <a:gd name="connsiteX116" fmla="*/ 69410 w 589993"/>
                  <a:gd name="connsiteY116" fmla="*/ 171649 h 602041"/>
                  <a:gd name="connsiteX117" fmla="*/ 66989 w 589993"/>
                  <a:gd name="connsiteY117" fmla="*/ 170843 h 602041"/>
                  <a:gd name="connsiteX118" fmla="*/ 54882 w 589993"/>
                  <a:gd name="connsiteY118" fmla="*/ 165202 h 602041"/>
                  <a:gd name="connsiteX119" fmla="*/ 50847 w 589993"/>
                  <a:gd name="connsiteY119" fmla="*/ 162785 h 602041"/>
                  <a:gd name="connsiteX120" fmla="*/ 40355 w 589993"/>
                  <a:gd name="connsiteY120" fmla="*/ 157144 h 602041"/>
                  <a:gd name="connsiteX121" fmla="*/ 37933 w 589993"/>
                  <a:gd name="connsiteY121" fmla="*/ 155532 h 602041"/>
                  <a:gd name="connsiteX122" fmla="*/ 27441 w 589993"/>
                  <a:gd name="connsiteY122" fmla="*/ 148279 h 602041"/>
                  <a:gd name="connsiteX123" fmla="*/ 25827 w 589993"/>
                  <a:gd name="connsiteY123" fmla="*/ 146667 h 602041"/>
                  <a:gd name="connsiteX124" fmla="*/ 20984 w 589993"/>
                  <a:gd name="connsiteY124" fmla="*/ 142638 h 602041"/>
                  <a:gd name="connsiteX125" fmla="*/ 268762 w 589993"/>
                  <a:gd name="connsiteY125" fmla="*/ 21759 h 602041"/>
                  <a:gd name="connsiteX126" fmla="*/ 20984 w 589993"/>
                  <a:gd name="connsiteY126" fmla="*/ 102345 h 602041"/>
                  <a:gd name="connsiteX127" fmla="*/ 268762 w 589993"/>
                  <a:gd name="connsiteY127" fmla="*/ 182931 h 602041"/>
                  <a:gd name="connsiteX128" fmla="*/ 516539 w 589993"/>
                  <a:gd name="connsiteY128" fmla="*/ 102345 h 602041"/>
                  <a:gd name="connsiteX129" fmla="*/ 268762 w 589993"/>
                  <a:gd name="connsiteY129" fmla="*/ 21759 h 602041"/>
                  <a:gd name="connsiteX130" fmla="*/ 268762 w 589993"/>
                  <a:gd name="connsiteY130" fmla="*/ 0 h 602041"/>
                  <a:gd name="connsiteX131" fmla="*/ 535909 w 589993"/>
                  <a:gd name="connsiteY131" fmla="*/ 91063 h 602041"/>
                  <a:gd name="connsiteX132" fmla="*/ 537523 w 589993"/>
                  <a:gd name="connsiteY132" fmla="*/ 96704 h 602041"/>
                  <a:gd name="connsiteX133" fmla="*/ 537523 w 589993"/>
                  <a:gd name="connsiteY133" fmla="*/ 102345 h 602041"/>
                  <a:gd name="connsiteX134" fmla="*/ 537523 w 589993"/>
                  <a:gd name="connsiteY134" fmla="*/ 231283 h 602041"/>
                  <a:gd name="connsiteX135" fmla="*/ 537523 w 589993"/>
                  <a:gd name="connsiteY135" fmla="*/ 236118 h 602041"/>
                  <a:gd name="connsiteX136" fmla="*/ 537523 w 589993"/>
                  <a:gd name="connsiteY136" fmla="*/ 365056 h 602041"/>
                  <a:gd name="connsiteX137" fmla="*/ 527031 w 589993"/>
                  <a:gd name="connsiteY137" fmla="*/ 376338 h 602041"/>
                  <a:gd name="connsiteX138" fmla="*/ 516539 w 589993"/>
                  <a:gd name="connsiteY138" fmla="*/ 365056 h 602041"/>
                  <a:gd name="connsiteX139" fmla="*/ 516539 w 589993"/>
                  <a:gd name="connsiteY139" fmla="*/ 271576 h 602041"/>
                  <a:gd name="connsiteX140" fmla="*/ 507661 w 589993"/>
                  <a:gd name="connsiteY140" fmla="*/ 278829 h 602041"/>
                  <a:gd name="connsiteX141" fmla="*/ 268762 w 589993"/>
                  <a:gd name="connsiteY141" fmla="*/ 332822 h 602041"/>
                  <a:gd name="connsiteX142" fmla="*/ 29862 w 589993"/>
                  <a:gd name="connsiteY142" fmla="*/ 278829 h 602041"/>
                  <a:gd name="connsiteX143" fmla="*/ 22599 w 589993"/>
                  <a:gd name="connsiteY143" fmla="*/ 272382 h 602041"/>
                  <a:gd name="connsiteX144" fmla="*/ 20984 w 589993"/>
                  <a:gd name="connsiteY144" fmla="*/ 271576 h 602041"/>
                  <a:gd name="connsiteX145" fmla="*/ 20984 w 589993"/>
                  <a:gd name="connsiteY145" fmla="*/ 360221 h 602041"/>
                  <a:gd name="connsiteX146" fmla="*/ 21791 w 589993"/>
                  <a:gd name="connsiteY146" fmla="*/ 365056 h 602041"/>
                  <a:gd name="connsiteX147" fmla="*/ 23406 w 589993"/>
                  <a:gd name="connsiteY147" fmla="*/ 369086 h 602041"/>
                  <a:gd name="connsiteX148" fmla="*/ 25020 w 589993"/>
                  <a:gd name="connsiteY148" fmla="*/ 372309 h 602041"/>
                  <a:gd name="connsiteX149" fmla="*/ 27441 w 589993"/>
                  <a:gd name="connsiteY149" fmla="*/ 376338 h 602041"/>
                  <a:gd name="connsiteX150" fmla="*/ 29862 w 589993"/>
                  <a:gd name="connsiteY150" fmla="*/ 378756 h 602041"/>
                  <a:gd name="connsiteX151" fmla="*/ 33898 w 589993"/>
                  <a:gd name="connsiteY151" fmla="*/ 383591 h 602041"/>
                  <a:gd name="connsiteX152" fmla="*/ 36319 w 589993"/>
                  <a:gd name="connsiteY152" fmla="*/ 386009 h 602041"/>
                  <a:gd name="connsiteX153" fmla="*/ 41969 w 589993"/>
                  <a:gd name="connsiteY153" fmla="*/ 390844 h 602041"/>
                  <a:gd name="connsiteX154" fmla="*/ 45197 w 589993"/>
                  <a:gd name="connsiteY154" fmla="*/ 392456 h 602041"/>
                  <a:gd name="connsiteX155" fmla="*/ 52461 w 589993"/>
                  <a:gd name="connsiteY155" fmla="*/ 397291 h 602041"/>
                  <a:gd name="connsiteX156" fmla="*/ 54882 w 589993"/>
                  <a:gd name="connsiteY156" fmla="*/ 398903 h 602041"/>
                  <a:gd name="connsiteX157" fmla="*/ 65374 w 589993"/>
                  <a:gd name="connsiteY157" fmla="*/ 403738 h 602041"/>
                  <a:gd name="connsiteX158" fmla="*/ 66182 w 589993"/>
                  <a:gd name="connsiteY158" fmla="*/ 404544 h 602041"/>
                  <a:gd name="connsiteX159" fmla="*/ 79095 w 589993"/>
                  <a:gd name="connsiteY159" fmla="*/ 410185 h 602041"/>
                  <a:gd name="connsiteX160" fmla="*/ 79902 w 589993"/>
                  <a:gd name="connsiteY160" fmla="*/ 410185 h 602041"/>
                  <a:gd name="connsiteX161" fmla="*/ 171911 w 589993"/>
                  <a:gd name="connsiteY161" fmla="*/ 433555 h 602041"/>
                  <a:gd name="connsiteX162" fmla="*/ 172718 w 589993"/>
                  <a:gd name="connsiteY162" fmla="*/ 433555 h 602041"/>
                  <a:gd name="connsiteX163" fmla="*/ 194509 w 589993"/>
                  <a:gd name="connsiteY163" fmla="*/ 436778 h 602041"/>
                  <a:gd name="connsiteX164" fmla="*/ 197737 w 589993"/>
                  <a:gd name="connsiteY164" fmla="*/ 436778 h 602041"/>
                  <a:gd name="connsiteX165" fmla="*/ 217915 w 589993"/>
                  <a:gd name="connsiteY165" fmla="*/ 438390 h 602041"/>
                  <a:gd name="connsiteX166" fmla="*/ 227600 w 589993"/>
                  <a:gd name="connsiteY166" fmla="*/ 439196 h 602041"/>
                  <a:gd name="connsiteX167" fmla="*/ 242935 w 589993"/>
                  <a:gd name="connsiteY167" fmla="*/ 440002 h 602041"/>
                  <a:gd name="connsiteX168" fmla="*/ 268762 w 589993"/>
                  <a:gd name="connsiteY168" fmla="*/ 440807 h 602041"/>
                  <a:gd name="connsiteX169" fmla="*/ 279254 w 589993"/>
                  <a:gd name="connsiteY169" fmla="*/ 451284 h 602041"/>
                  <a:gd name="connsiteX170" fmla="*/ 268762 w 589993"/>
                  <a:gd name="connsiteY170" fmla="*/ 461760 h 602041"/>
                  <a:gd name="connsiteX171" fmla="*/ 29862 w 589993"/>
                  <a:gd name="connsiteY171" fmla="*/ 407767 h 602041"/>
                  <a:gd name="connsiteX172" fmla="*/ 22599 w 589993"/>
                  <a:gd name="connsiteY172" fmla="*/ 401320 h 602041"/>
                  <a:gd name="connsiteX173" fmla="*/ 20984 w 589993"/>
                  <a:gd name="connsiteY173" fmla="*/ 400514 h 602041"/>
                  <a:gd name="connsiteX174" fmla="*/ 20984 w 589993"/>
                  <a:gd name="connsiteY174" fmla="*/ 490771 h 602041"/>
                  <a:gd name="connsiteX175" fmla="*/ 21791 w 589993"/>
                  <a:gd name="connsiteY175" fmla="*/ 492383 h 602041"/>
                  <a:gd name="connsiteX176" fmla="*/ 215493 w 589993"/>
                  <a:gd name="connsiteY176" fmla="*/ 567328 h 602041"/>
                  <a:gd name="connsiteX177" fmla="*/ 225986 w 589993"/>
                  <a:gd name="connsiteY177" fmla="*/ 579416 h 602041"/>
                  <a:gd name="connsiteX178" fmla="*/ 214686 w 589993"/>
                  <a:gd name="connsiteY178" fmla="*/ 589086 h 602041"/>
                  <a:gd name="connsiteX179" fmla="*/ 213879 w 589993"/>
                  <a:gd name="connsiteY179" fmla="*/ 589086 h 602041"/>
                  <a:gd name="connsiteX180" fmla="*/ 807 w 589993"/>
                  <a:gd name="connsiteY180" fmla="*/ 498830 h 602041"/>
                  <a:gd name="connsiteX181" fmla="*/ 0 w 589993"/>
                  <a:gd name="connsiteY181" fmla="*/ 493994 h 602041"/>
                  <a:gd name="connsiteX182" fmla="*/ 0 w 589993"/>
                  <a:gd name="connsiteY182" fmla="*/ 365056 h 602041"/>
                  <a:gd name="connsiteX183" fmla="*/ 0 w 589993"/>
                  <a:gd name="connsiteY183" fmla="*/ 360221 h 602041"/>
                  <a:gd name="connsiteX184" fmla="*/ 0 w 589993"/>
                  <a:gd name="connsiteY184" fmla="*/ 236118 h 602041"/>
                  <a:gd name="connsiteX185" fmla="*/ 0 w 589993"/>
                  <a:gd name="connsiteY185" fmla="*/ 231283 h 602041"/>
                  <a:gd name="connsiteX186" fmla="*/ 0 w 589993"/>
                  <a:gd name="connsiteY186" fmla="*/ 102345 h 602041"/>
                  <a:gd name="connsiteX187" fmla="*/ 0 w 589993"/>
                  <a:gd name="connsiteY187" fmla="*/ 96704 h 602041"/>
                  <a:gd name="connsiteX188" fmla="*/ 1614 w 589993"/>
                  <a:gd name="connsiteY188" fmla="*/ 91063 h 602041"/>
                  <a:gd name="connsiteX189" fmla="*/ 268762 w 589993"/>
                  <a:gd name="connsiteY189" fmla="*/ 0 h 60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89993" h="602041">
                    <a:moveTo>
                      <a:pt x="461627" y="419103"/>
                    </a:moveTo>
                    <a:cubicBezTo>
                      <a:pt x="438214" y="419103"/>
                      <a:pt x="417223" y="431192"/>
                      <a:pt x="405921" y="452145"/>
                    </a:cubicBezTo>
                    <a:lnTo>
                      <a:pt x="401077" y="459398"/>
                    </a:lnTo>
                    <a:lnTo>
                      <a:pt x="393003" y="456980"/>
                    </a:lnTo>
                    <a:cubicBezTo>
                      <a:pt x="389774" y="455369"/>
                      <a:pt x="385737" y="454563"/>
                      <a:pt x="381701" y="454563"/>
                    </a:cubicBezTo>
                    <a:cubicBezTo>
                      <a:pt x="365554" y="454563"/>
                      <a:pt x="351022" y="466651"/>
                      <a:pt x="346985" y="483575"/>
                    </a:cubicBezTo>
                    <a:lnTo>
                      <a:pt x="346178" y="489216"/>
                    </a:lnTo>
                    <a:lnTo>
                      <a:pt x="341334" y="490828"/>
                    </a:lnTo>
                    <a:cubicBezTo>
                      <a:pt x="325994" y="498887"/>
                      <a:pt x="315499" y="515811"/>
                      <a:pt x="315499" y="533540"/>
                    </a:cubicBezTo>
                    <a:cubicBezTo>
                      <a:pt x="315499" y="559329"/>
                      <a:pt x="335682" y="580282"/>
                      <a:pt x="360710" y="580282"/>
                    </a:cubicBezTo>
                    <a:lnTo>
                      <a:pt x="478581" y="580282"/>
                    </a:lnTo>
                    <a:lnTo>
                      <a:pt x="480195" y="580282"/>
                    </a:lnTo>
                    <a:lnTo>
                      <a:pt x="527021" y="580282"/>
                    </a:lnTo>
                    <a:cubicBezTo>
                      <a:pt x="549626" y="580282"/>
                      <a:pt x="568195" y="560941"/>
                      <a:pt x="568195" y="537570"/>
                    </a:cubicBezTo>
                    <a:cubicBezTo>
                      <a:pt x="568195" y="516617"/>
                      <a:pt x="554470" y="498887"/>
                      <a:pt x="534287" y="495663"/>
                    </a:cubicBezTo>
                    <a:lnTo>
                      <a:pt x="526214" y="494051"/>
                    </a:lnTo>
                    <a:lnTo>
                      <a:pt x="526214" y="485187"/>
                    </a:lnTo>
                    <a:cubicBezTo>
                      <a:pt x="525406" y="448921"/>
                      <a:pt x="496342" y="419103"/>
                      <a:pt x="461627" y="419103"/>
                    </a:cubicBezTo>
                    <a:close/>
                    <a:moveTo>
                      <a:pt x="461627" y="397344"/>
                    </a:moveTo>
                    <a:cubicBezTo>
                      <a:pt x="505223" y="397344"/>
                      <a:pt x="542360" y="431998"/>
                      <a:pt x="547204" y="476322"/>
                    </a:cubicBezTo>
                    <a:cubicBezTo>
                      <a:pt x="572232" y="485187"/>
                      <a:pt x="589993" y="509363"/>
                      <a:pt x="589993" y="537570"/>
                    </a:cubicBezTo>
                    <a:cubicBezTo>
                      <a:pt x="589993" y="573029"/>
                      <a:pt x="561736" y="602041"/>
                      <a:pt x="527021" y="602041"/>
                    </a:cubicBezTo>
                    <a:lnTo>
                      <a:pt x="481003" y="602041"/>
                    </a:lnTo>
                    <a:cubicBezTo>
                      <a:pt x="480195" y="602041"/>
                      <a:pt x="479388" y="602041"/>
                      <a:pt x="478581" y="602041"/>
                    </a:cubicBezTo>
                    <a:cubicBezTo>
                      <a:pt x="477773" y="602041"/>
                      <a:pt x="477773" y="602041"/>
                      <a:pt x="476966" y="602041"/>
                    </a:cubicBezTo>
                    <a:lnTo>
                      <a:pt x="360710" y="602041"/>
                    </a:lnTo>
                    <a:cubicBezTo>
                      <a:pt x="324380" y="602041"/>
                      <a:pt x="293701" y="571417"/>
                      <a:pt x="293701" y="533540"/>
                    </a:cubicBezTo>
                    <a:cubicBezTo>
                      <a:pt x="293701" y="509363"/>
                      <a:pt x="306618" y="486798"/>
                      <a:pt x="327609" y="474710"/>
                    </a:cubicBezTo>
                    <a:cubicBezTo>
                      <a:pt x="334875" y="450533"/>
                      <a:pt x="357480" y="433609"/>
                      <a:pt x="381701" y="433609"/>
                    </a:cubicBezTo>
                    <a:cubicBezTo>
                      <a:pt x="384930" y="433609"/>
                      <a:pt x="388159" y="433609"/>
                      <a:pt x="391389" y="434415"/>
                    </a:cubicBezTo>
                    <a:cubicBezTo>
                      <a:pt x="407535" y="411850"/>
                      <a:pt x="433370" y="397344"/>
                      <a:pt x="461627" y="397344"/>
                    </a:cubicBezTo>
                    <a:close/>
                    <a:moveTo>
                      <a:pt x="20984" y="142638"/>
                    </a:moveTo>
                    <a:lnTo>
                      <a:pt x="20984" y="231283"/>
                    </a:lnTo>
                    <a:cubicBezTo>
                      <a:pt x="20984" y="232895"/>
                      <a:pt x="21791" y="234506"/>
                      <a:pt x="21791" y="236118"/>
                    </a:cubicBezTo>
                    <a:cubicBezTo>
                      <a:pt x="22599" y="237730"/>
                      <a:pt x="22599" y="238536"/>
                      <a:pt x="23406" y="240147"/>
                    </a:cubicBezTo>
                    <a:cubicBezTo>
                      <a:pt x="23406" y="240953"/>
                      <a:pt x="24213" y="242565"/>
                      <a:pt x="25020" y="243371"/>
                    </a:cubicBezTo>
                    <a:cubicBezTo>
                      <a:pt x="25827" y="244983"/>
                      <a:pt x="26634" y="245789"/>
                      <a:pt x="27441" y="247400"/>
                    </a:cubicBezTo>
                    <a:cubicBezTo>
                      <a:pt x="28248" y="248206"/>
                      <a:pt x="29055" y="249012"/>
                      <a:pt x="29862" y="249818"/>
                    </a:cubicBezTo>
                    <a:cubicBezTo>
                      <a:pt x="30669" y="251430"/>
                      <a:pt x="32284" y="253041"/>
                      <a:pt x="33898" y="254653"/>
                    </a:cubicBezTo>
                    <a:cubicBezTo>
                      <a:pt x="34705" y="255459"/>
                      <a:pt x="35512" y="256265"/>
                      <a:pt x="36319" y="257071"/>
                    </a:cubicBezTo>
                    <a:cubicBezTo>
                      <a:pt x="37933" y="258682"/>
                      <a:pt x="40355" y="260294"/>
                      <a:pt x="41969" y="261906"/>
                    </a:cubicBezTo>
                    <a:cubicBezTo>
                      <a:pt x="42776" y="261906"/>
                      <a:pt x="43583" y="262712"/>
                      <a:pt x="45197" y="263518"/>
                    </a:cubicBezTo>
                    <a:cubicBezTo>
                      <a:pt x="47618" y="265129"/>
                      <a:pt x="50040" y="266741"/>
                      <a:pt x="52461" y="268353"/>
                    </a:cubicBezTo>
                    <a:cubicBezTo>
                      <a:pt x="53268" y="269159"/>
                      <a:pt x="54075" y="269159"/>
                      <a:pt x="54882" y="269964"/>
                    </a:cubicBezTo>
                    <a:cubicBezTo>
                      <a:pt x="58111" y="271576"/>
                      <a:pt x="61339" y="273188"/>
                      <a:pt x="65374" y="274800"/>
                    </a:cubicBezTo>
                    <a:cubicBezTo>
                      <a:pt x="65374" y="275605"/>
                      <a:pt x="66182" y="275605"/>
                      <a:pt x="66182" y="275605"/>
                    </a:cubicBezTo>
                    <a:cubicBezTo>
                      <a:pt x="70217" y="278023"/>
                      <a:pt x="75060" y="279635"/>
                      <a:pt x="79095" y="281246"/>
                    </a:cubicBezTo>
                    <a:cubicBezTo>
                      <a:pt x="79095" y="281246"/>
                      <a:pt x="79902" y="281246"/>
                      <a:pt x="79902" y="281246"/>
                    </a:cubicBezTo>
                    <a:cubicBezTo>
                      <a:pt x="104115" y="290917"/>
                      <a:pt x="135591" y="299781"/>
                      <a:pt x="171911" y="304617"/>
                    </a:cubicBezTo>
                    <a:cubicBezTo>
                      <a:pt x="171911" y="304617"/>
                      <a:pt x="171911" y="304617"/>
                      <a:pt x="172718" y="304617"/>
                    </a:cubicBezTo>
                    <a:cubicBezTo>
                      <a:pt x="179174" y="306228"/>
                      <a:pt x="186438" y="307034"/>
                      <a:pt x="194509" y="307840"/>
                    </a:cubicBezTo>
                    <a:cubicBezTo>
                      <a:pt x="195316" y="307840"/>
                      <a:pt x="196930" y="307840"/>
                      <a:pt x="197737" y="307840"/>
                    </a:cubicBezTo>
                    <a:cubicBezTo>
                      <a:pt x="204194" y="308646"/>
                      <a:pt x="210651" y="309452"/>
                      <a:pt x="217915" y="309452"/>
                    </a:cubicBezTo>
                    <a:cubicBezTo>
                      <a:pt x="221143" y="310258"/>
                      <a:pt x="224371" y="310258"/>
                      <a:pt x="227600" y="310258"/>
                    </a:cubicBezTo>
                    <a:cubicBezTo>
                      <a:pt x="232442" y="310258"/>
                      <a:pt x="237285" y="311063"/>
                      <a:pt x="242935" y="311063"/>
                    </a:cubicBezTo>
                    <a:cubicBezTo>
                      <a:pt x="251006" y="311063"/>
                      <a:pt x="259884" y="311869"/>
                      <a:pt x="268762" y="311869"/>
                    </a:cubicBezTo>
                    <a:cubicBezTo>
                      <a:pt x="277640" y="311869"/>
                      <a:pt x="286518" y="311063"/>
                      <a:pt x="294588" y="311063"/>
                    </a:cubicBezTo>
                    <a:cubicBezTo>
                      <a:pt x="300238" y="311063"/>
                      <a:pt x="305081" y="310258"/>
                      <a:pt x="309923" y="310258"/>
                    </a:cubicBezTo>
                    <a:cubicBezTo>
                      <a:pt x="313152" y="310258"/>
                      <a:pt x="316380" y="310258"/>
                      <a:pt x="319608" y="309452"/>
                    </a:cubicBezTo>
                    <a:cubicBezTo>
                      <a:pt x="326872" y="309452"/>
                      <a:pt x="333329" y="308646"/>
                      <a:pt x="339786" y="307840"/>
                    </a:cubicBezTo>
                    <a:cubicBezTo>
                      <a:pt x="340593" y="307840"/>
                      <a:pt x="342207" y="307840"/>
                      <a:pt x="343821" y="307840"/>
                    </a:cubicBezTo>
                    <a:cubicBezTo>
                      <a:pt x="351085" y="307034"/>
                      <a:pt x="358349" y="306228"/>
                      <a:pt x="365613" y="304617"/>
                    </a:cubicBezTo>
                    <a:cubicBezTo>
                      <a:pt x="401932" y="299781"/>
                      <a:pt x="433408" y="290917"/>
                      <a:pt x="457621" y="281246"/>
                    </a:cubicBezTo>
                    <a:cubicBezTo>
                      <a:pt x="458428" y="281246"/>
                      <a:pt x="458428" y="281246"/>
                      <a:pt x="458428" y="281246"/>
                    </a:cubicBezTo>
                    <a:cubicBezTo>
                      <a:pt x="462463" y="279635"/>
                      <a:pt x="467306" y="278023"/>
                      <a:pt x="471342" y="275605"/>
                    </a:cubicBezTo>
                    <a:cubicBezTo>
                      <a:pt x="471342" y="275605"/>
                      <a:pt x="472149" y="275605"/>
                      <a:pt x="472149" y="274800"/>
                    </a:cubicBezTo>
                    <a:cubicBezTo>
                      <a:pt x="476184" y="273188"/>
                      <a:pt x="479412" y="271576"/>
                      <a:pt x="482641" y="269964"/>
                    </a:cubicBezTo>
                    <a:cubicBezTo>
                      <a:pt x="483448" y="269159"/>
                      <a:pt x="484255" y="269159"/>
                      <a:pt x="485062" y="268353"/>
                    </a:cubicBezTo>
                    <a:cubicBezTo>
                      <a:pt x="487483" y="266741"/>
                      <a:pt x="489905" y="265129"/>
                      <a:pt x="492326" y="263518"/>
                    </a:cubicBezTo>
                    <a:cubicBezTo>
                      <a:pt x="493940" y="262712"/>
                      <a:pt x="494747" y="261906"/>
                      <a:pt x="495554" y="261906"/>
                    </a:cubicBezTo>
                    <a:cubicBezTo>
                      <a:pt x="497168" y="260294"/>
                      <a:pt x="499590" y="258682"/>
                      <a:pt x="501204" y="257071"/>
                    </a:cubicBezTo>
                    <a:cubicBezTo>
                      <a:pt x="502011" y="256265"/>
                      <a:pt x="502818" y="255459"/>
                      <a:pt x="503625" y="254653"/>
                    </a:cubicBezTo>
                    <a:cubicBezTo>
                      <a:pt x="505239" y="253041"/>
                      <a:pt x="506854" y="251430"/>
                      <a:pt x="507661" y="250624"/>
                    </a:cubicBezTo>
                    <a:cubicBezTo>
                      <a:pt x="508468" y="249012"/>
                      <a:pt x="509275" y="248206"/>
                      <a:pt x="510082" y="247400"/>
                    </a:cubicBezTo>
                    <a:cubicBezTo>
                      <a:pt x="510889" y="245789"/>
                      <a:pt x="511696" y="244983"/>
                      <a:pt x="512503" y="243371"/>
                    </a:cubicBezTo>
                    <a:cubicBezTo>
                      <a:pt x="513310" y="242565"/>
                      <a:pt x="514117" y="240953"/>
                      <a:pt x="514117" y="240147"/>
                    </a:cubicBezTo>
                    <a:cubicBezTo>
                      <a:pt x="514924" y="238536"/>
                      <a:pt x="514924" y="237730"/>
                      <a:pt x="515732" y="236118"/>
                    </a:cubicBezTo>
                    <a:cubicBezTo>
                      <a:pt x="515732" y="234506"/>
                      <a:pt x="516539" y="232895"/>
                      <a:pt x="516539" y="231283"/>
                    </a:cubicBezTo>
                    <a:lnTo>
                      <a:pt x="516539" y="142638"/>
                    </a:lnTo>
                    <a:cubicBezTo>
                      <a:pt x="514924" y="144250"/>
                      <a:pt x="513310" y="145056"/>
                      <a:pt x="512503" y="146667"/>
                    </a:cubicBezTo>
                    <a:cubicBezTo>
                      <a:pt x="511696" y="146667"/>
                      <a:pt x="510889" y="147473"/>
                      <a:pt x="510082" y="148279"/>
                    </a:cubicBezTo>
                    <a:cubicBezTo>
                      <a:pt x="506854" y="150697"/>
                      <a:pt x="502818" y="153114"/>
                      <a:pt x="499590" y="155532"/>
                    </a:cubicBezTo>
                    <a:cubicBezTo>
                      <a:pt x="498783" y="156338"/>
                      <a:pt x="497976" y="156338"/>
                      <a:pt x="497168" y="157144"/>
                    </a:cubicBezTo>
                    <a:cubicBezTo>
                      <a:pt x="493940" y="159561"/>
                      <a:pt x="490712" y="161173"/>
                      <a:pt x="486676" y="162785"/>
                    </a:cubicBezTo>
                    <a:cubicBezTo>
                      <a:pt x="485869" y="163590"/>
                      <a:pt x="484255" y="164396"/>
                      <a:pt x="482641" y="165202"/>
                    </a:cubicBezTo>
                    <a:cubicBezTo>
                      <a:pt x="478605" y="166814"/>
                      <a:pt x="474570" y="169232"/>
                      <a:pt x="470534" y="170843"/>
                    </a:cubicBezTo>
                    <a:cubicBezTo>
                      <a:pt x="469727" y="170843"/>
                      <a:pt x="468920" y="171649"/>
                      <a:pt x="468113" y="171649"/>
                    </a:cubicBezTo>
                    <a:cubicBezTo>
                      <a:pt x="463271" y="174067"/>
                      <a:pt x="457621" y="175678"/>
                      <a:pt x="452778" y="178096"/>
                    </a:cubicBezTo>
                    <a:cubicBezTo>
                      <a:pt x="451164" y="178902"/>
                      <a:pt x="449550" y="178902"/>
                      <a:pt x="447936" y="179708"/>
                    </a:cubicBezTo>
                    <a:cubicBezTo>
                      <a:pt x="443093" y="181319"/>
                      <a:pt x="439058" y="182125"/>
                      <a:pt x="434215" y="183737"/>
                    </a:cubicBezTo>
                    <a:cubicBezTo>
                      <a:pt x="432601" y="184543"/>
                      <a:pt x="430180" y="184543"/>
                      <a:pt x="428566" y="185349"/>
                    </a:cubicBezTo>
                    <a:cubicBezTo>
                      <a:pt x="422109" y="186961"/>
                      <a:pt x="415652" y="188572"/>
                      <a:pt x="409195" y="190184"/>
                    </a:cubicBezTo>
                    <a:cubicBezTo>
                      <a:pt x="408388" y="190184"/>
                      <a:pt x="407581" y="190990"/>
                      <a:pt x="405967" y="190990"/>
                    </a:cubicBezTo>
                    <a:cubicBezTo>
                      <a:pt x="400317" y="192602"/>
                      <a:pt x="393861" y="193407"/>
                      <a:pt x="387404" y="194213"/>
                    </a:cubicBezTo>
                    <a:cubicBezTo>
                      <a:pt x="385790" y="195019"/>
                      <a:pt x="383369" y="195019"/>
                      <a:pt x="380947" y="195825"/>
                    </a:cubicBezTo>
                    <a:cubicBezTo>
                      <a:pt x="374491" y="196631"/>
                      <a:pt x="368841" y="197437"/>
                      <a:pt x="362384" y="198243"/>
                    </a:cubicBezTo>
                    <a:cubicBezTo>
                      <a:pt x="360770" y="199048"/>
                      <a:pt x="359156" y="199048"/>
                      <a:pt x="357542" y="199048"/>
                    </a:cubicBezTo>
                    <a:cubicBezTo>
                      <a:pt x="349471" y="199854"/>
                      <a:pt x="340593" y="200660"/>
                      <a:pt x="332522" y="201466"/>
                    </a:cubicBezTo>
                    <a:cubicBezTo>
                      <a:pt x="330100" y="201466"/>
                      <a:pt x="328486" y="202272"/>
                      <a:pt x="326065" y="202272"/>
                    </a:cubicBezTo>
                    <a:cubicBezTo>
                      <a:pt x="319608" y="202272"/>
                      <a:pt x="312344" y="203078"/>
                      <a:pt x="305081" y="203078"/>
                    </a:cubicBezTo>
                    <a:cubicBezTo>
                      <a:pt x="302659" y="203078"/>
                      <a:pt x="300238" y="203884"/>
                      <a:pt x="297010" y="203884"/>
                    </a:cubicBezTo>
                    <a:cubicBezTo>
                      <a:pt x="288132" y="203884"/>
                      <a:pt x="278447" y="203884"/>
                      <a:pt x="268762" y="203884"/>
                    </a:cubicBezTo>
                    <a:cubicBezTo>
                      <a:pt x="259076" y="203884"/>
                      <a:pt x="249391" y="203884"/>
                      <a:pt x="240513" y="203884"/>
                    </a:cubicBezTo>
                    <a:cubicBezTo>
                      <a:pt x="237285" y="203884"/>
                      <a:pt x="234864" y="203078"/>
                      <a:pt x="232442" y="203078"/>
                    </a:cubicBezTo>
                    <a:cubicBezTo>
                      <a:pt x="225179" y="203078"/>
                      <a:pt x="218722" y="202272"/>
                      <a:pt x="211458" y="202272"/>
                    </a:cubicBezTo>
                    <a:cubicBezTo>
                      <a:pt x="209037" y="202272"/>
                      <a:pt x="207423" y="201466"/>
                      <a:pt x="205001" y="201466"/>
                    </a:cubicBezTo>
                    <a:cubicBezTo>
                      <a:pt x="196930" y="200660"/>
                      <a:pt x="188052" y="199854"/>
                      <a:pt x="179981" y="199048"/>
                    </a:cubicBezTo>
                    <a:cubicBezTo>
                      <a:pt x="178367" y="199048"/>
                      <a:pt x="176753" y="199048"/>
                      <a:pt x="175139" y="198243"/>
                    </a:cubicBezTo>
                    <a:cubicBezTo>
                      <a:pt x="168682" y="197437"/>
                      <a:pt x="163033" y="196631"/>
                      <a:pt x="156576" y="195825"/>
                    </a:cubicBezTo>
                    <a:cubicBezTo>
                      <a:pt x="154155" y="195019"/>
                      <a:pt x="152540" y="195019"/>
                      <a:pt x="150119" y="194213"/>
                    </a:cubicBezTo>
                    <a:cubicBezTo>
                      <a:pt x="143662" y="193407"/>
                      <a:pt x="137206" y="192602"/>
                      <a:pt x="131556" y="190990"/>
                    </a:cubicBezTo>
                    <a:cubicBezTo>
                      <a:pt x="130749" y="190990"/>
                      <a:pt x="129135" y="190184"/>
                      <a:pt x="128328" y="190184"/>
                    </a:cubicBezTo>
                    <a:cubicBezTo>
                      <a:pt x="121871" y="188572"/>
                      <a:pt x="115414" y="186961"/>
                      <a:pt x="108957" y="185349"/>
                    </a:cubicBezTo>
                    <a:cubicBezTo>
                      <a:pt x="107343" y="184543"/>
                      <a:pt x="105729" y="184543"/>
                      <a:pt x="103308" y="183737"/>
                    </a:cubicBezTo>
                    <a:cubicBezTo>
                      <a:pt x="99272" y="182125"/>
                      <a:pt x="94430" y="181319"/>
                      <a:pt x="89587" y="179708"/>
                    </a:cubicBezTo>
                    <a:cubicBezTo>
                      <a:pt x="87973" y="178902"/>
                      <a:pt x="86359" y="178902"/>
                      <a:pt x="85552" y="178096"/>
                    </a:cubicBezTo>
                    <a:cubicBezTo>
                      <a:pt x="79902" y="175678"/>
                      <a:pt x="74252" y="174067"/>
                      <a:pt x="69410" y="171649"/>
                    </a:cubicBezTo>
                    <a:cubicBezTo>
                      <a:pt x="68603" y="171649"/>
                      <a:pt x="67796" y="170843"/>
                      <a:pt x="66989" y="170843"/>
                    </a:cubicBezTo>
                    <a:cubicBezTo>
                      <a:pt x="62953" y="169232"/>
                      <a:pt x="58918" y="166814"/>
                      <a:pt x="54882" y="165202"/>
                    </a:cubicBezTo>
                    <a:cubicBezTo>
                      <a:pt x="53268" y="164396"/>
                      <a:pt x="52461" y="163590"/>
                      <a:pt x="50847" y="162785"/>
                    </a:cubicBezTo>
                    <a:cubicBezTo>
                      <a:pt x="47618" y="161173"/>
                      <a:pt x="43583" y="159561"/>
                      <a:pt x="40355" y="157144"/>
                    </a:cubicBezTo>
                    <a:cubicBezTo>
                      <a:pt x="39548" y="156338"/>
                      <a:pt x="38740" y="156338"/>
                      <a:pt x="37933" y="155532"/>
                    </a:cubicBezTo>
                    <a:cubicBezTo>
                      <a:pt x="34705" y="153114"/>
                      <a:pt x="30669" y="150697"/>
                      <a:pt x="27441" y="148279"/>
                    </a:cubicBezTo>
                    <a:cubicBezTo>
                      <a:pt x="26634" y="147473"/>
                      <a:pt x="25827" y="146667"/>
                      <a:pt x="25827" y="146667"/>
                    </a:cubicBezTo>
                    <a:cubicBezTo>
                      <a:pt x="24213" y="145056"/>
                      <a:pt x="22599" y="144250"/>
                      <a:pt x="20984" y="142638"/>
                    </a:cubicBezTo>
                    <a:close/>
                    <a:moveTo>
                      <a:pt x="268762" y="21759"/>
                    </a:moveTo>
                    <a:cubicBezTo>
                      <a:pt x="122678" y="21759"/>
                      <a:pt x="20984" y="63663"/>
                      <a:pt x="20984" y="102345"/>
                    </a:cubicBezTo>
                    <a:cubicBezTo>
                      <a:pt x="20984" y="140220"/>
                      <a:pt x="122678" y="182931"/>
                      <a:pt x="268762" y="182931"/>
                    </a:cubicBezTo>
                    <a:cubicBezTo>
                      <a:pt x="414845" y="182931"/>
                      <a:pt x="516539" y="140220"/>
                      <a:pt x="516539" y="102345"/>
                    </a:cubicBezTo>
                    <a:cubicBezTo>
                      <a:pt x="516539" y="63663"/>
                      <a:pt x="414845" y="21759"/>
                      <a:pt x="268762" y="21759"/>
                    </a:cubicBezTo>
                    <a:close/>
                    <a:moveTo>
                      <a:pt x="268762" y="0"/>
                    </a:moveTo>
                    <a:cubicBezTo>
                      <a:pt x="430987" y="0"/>
                      <a:pt x="523802" y="45129"/>
                      <a:pt x="535909" y="91063"/>
                    </a:cubicBezTo>
                    <a:cubicBezTo>
                      <a:pt x="537523" y="92675"/>
                      <a:pt x="537523" y="95092"/>
                      <a:pt x="537523" y="96704"/>
                    </a:cubicBezTo>
                    <a:lnTo>
                      <a:pt x="537523" y="102345"/>
                    </a:lnTo>
                    <a:lnTo>
                      <a:pt x="537523" y="231283"/>
                    </a:lnTo>
                    <a:lnTo>
                      <a:pt x="537523" y="236118"/>
                    </a:lnTo>
                    <a:lnTo>
                      <a:pt x="537523" y="365056"/>
                    </a:lnTo>
                    <a:cubicBezTo>
                      <a:pt x="537523" y="371503"/>
                      <a:pt x="532680" y="376338"/>
                      <a:pt x="527031" y="376338"/>
                    </a:cubicBezTo>
                    <a:cubicBezTo>
                      <a:pt x="521381" y="376338"/>
                      <a:pt x="516539" y="371503"/>
                      <a:pt x="516539" y="365056"/>
                    </a:cubicBezTo>
                    <a:lnTo>
                      <a:pt x="516539" y="271576"/>
                    </a:lnTo>
                    <a:cubicBezTo>
                      <a:pt x="513310" y="273994"/>
                      <a:pt x="510889" y="276411"/>
                      <a:pt x="507661" y="278829"/>
                    </a:cubicBezTo>
                    <a:cubicBezTo>
                      <a:pt x="466499" y="309452"/>
                      <a:pt x="385790" y="332822"/>
                      <a:pt x="268762" y="332822"/>
                    </a:cubicBezTo>
                    <a:cubicBezTo>
                      <a:pt x="150926" y="332822"/>
                      <a:pt x="70217" y="309452"/>
                      <a:pt x="29862" y="278829"/>
                    </a:cubicBezTo>
                    <a:cubicBezTo>
                      <a:pt x="26634" y="276411"/>
                      <a:pt x="24213" y="274800"/>
                      <a:pt x="22599" y="272382"/>
                    </a:cubicBezTo>
                    <a:cubicBezTo>
                      <a:pt x="21791" y="272382"/>
                      <a:pt x="21791" y="272382"/>
                      <a:pt x="20984" y="271576"/>
                    </a:cubicBezTo>
                    <a:lnTo>
                      <a:pt x="20984" y="360221"/>
                    </a:lnTo>
                    <a:cubicBezTo>
                      <a:pt x="20984" y="361833"/>
                      <a:pt x="21791" y="363445"/>
                      <a:pt x="21791" y="365056"/>
                    </a:cubicBezTo>
                    <a:cubicBezTo>
                      <a:pt x="22599" y="366668"/>
                      <a:pt x="22599" y="367474"/>
                      <a:pt x="23406" y="369086"/>
                    </a:cubicBezTo>
                    <a:cubicBezTo>
                      <a:pt x="23406" y="369891"/>
                      <a:pt x="24213" y="371503"/>
                      <a:pt x="25020" y="372309"/>
                    </a:cubicBezTo>
                    <a:cubicBezTo>
                      <a:pt x="25827" y="373921"/>
                      <a:pt x="26634" y="374727"/>
                      <a:pt x="27441" y="376338"/>
                    </a:cubicBezTo>
                    <a:cubicBezTo>
                      <a:pt x="28248" y="377144"/>
                      <a:pt x="29055" y="377950"/>
                      <a:pt x="29862" y="378756"/>
                    </a:cubicBezTo>
                    <a:cubicBezTo>
                      <a:pt x="30669" y="380368"/>
                      <a:pt x="32284" y="381979"/>
                      <a:pt x="33898" y="383591"/>
                    </a:cubicBezTo>
                    <a:cubicBezTo>
                      <a:pt x="34705" y="384397"/>
                      <a:pt x="35512" y="385203"/>
                      <a:pt x="36319" y="386009"/>
                    </a:cubicBezTo>
                    <a:cubicBezTo>
                      <a:pt x="37933" y="387620"/>
                      <a:pt x="40355" y="389232"/>
                      <a:pt x="41969" y="390844"/>
                    </a:cubicBezTo>
                    <a:cubicBezTo>
                      <a:pt x="42776" y="390844"/>
                      <a:pt x="43583" y="391650"/>
                      <a:pt x="45197" y="392456"/>
                    </a:cubicBezTo>
                    <a:cubicBezTo>
                      <a:pt x="47618" y="394067"/>
                      <a:pt x="50040" y="395679"/>
                      <a:pt x="52461" y="397291"/>
                    </a:cubicBezTo>
                    <a:cubicBezTo>
                      <a:pt x="53268" y="398097"/>
                      <a:pt x="54075" y="398097"/>
                      <a:pt x="54882" y="398903"/>
                    </a:cubicBezTo>
                    <a:cubicBezTo>
                      <a:pt x="58111" y="400514"/>
                      <a:pt x="61339" y="402126"/>
                      <a:pt x="65374" y="403738"/>
                    </a:cubicBezTo>
                    <a:cubicBezTo>
                      <a:pt x="65374" y="404544"/>
                      <a:pt x="66182" y="404544"/>
                      <a:pt x="66182" y="404544"/>
                    </a:cubicBezTo>
                    <a:cubicBezTo>
                      <a:pt x="70217" y="406961"/>
                      <a:pt x="75060" y="408573"/>
                      <a:pt x="79095" y="410185"/>
                    </a:cubicBezTo>
                    <a:cubicBezTo>
                      <a:pt x="79095" y="410185"/>
                      <a:pt x="79902" y="410185"/>
                      <a:pt x="79902" y="410185"/>
                    </a:cubicBezTo>
                    <a:cubicBezTo>
                      <a:pt x="104115" y="419855"/>
                      <a:pt x="135591" y="428719"/>
                      <a:pt x="171911" y="433555"/>
                    </a:cubicBezTo>
                    <a:cubicBezTo>
                      <a:pt x="171911" y="433555"/>
                      <a:pt x="171911" y="433555"/>
                      <a:pt x="172718" y="433555"/>
                    </a:cubicBezTo>
                    <a:cubicBezTo>
                      <a:pt x="179174" y="435166"/>
                      <a:pt x="186438" y="435972"/>
                      <a:pt x="194509" y="436778"/>
                    </a:cubicBezTo>
                    <a:cubicBezTo>
                      <a:pt x="195316" y="436778"/>
                      <a:pt x="196930" y="436778"/>
                      <a:pt x="197737" y="436778"/>
                    </a:cubicBezTo>
                    <a:cubicBezTo>
                      <a:pt x="204194" y="437584"/>
                      <a:pt x="210651" y="438390"/>
                      <a:pt x="217915" y="438390"/>
                    </a:cubicBezTo>
                    <a:cubicBezTo>
                      <a:pt x="221143" y="439196"/>
                      <a:pt x="224371" y="439196"/>
                      <a:pt x="227600" y="439196"/>
                    </a:cubicBezTo>
                    <a:cubicBezTo>
                      <a:pt x="232442" y="439196"/>
                      <a:pt x="237285" y="440002"/>
                      <a:pt x="242935" y="440002"/>
                    </a:cubicBezTo>
                    <a:cubicBezTo>
                      <a:pt x="251006" y="440002"/>
                      <a:pt x="259884" y="440807"/>
                      <a:pt x="268762" y="440807"/>
                    </a:cubicBezTo>
                    <a:cubicBezTo>
                      <a:pt x="274411" y="440807"/>
                      <a:pt x="279254" y="445643"/>
                      <a:pt x="279254" y="451284"/>
                    </a:cubicBezTo>
                    <a:cubicBezTo>
                      <a:pt x="279254" y="456925"/>
                      <a:pt x="274411" y="461760"/>
                      <a:pt x="268762" y="461760"/>
                    </a:cubicBezTo>
                    <a:cubicBezTo>
                      <a:pt x="150926" y="461760"/>
                      <a:pt x="70217" y="438390"/>
                      <a:pt x="29862" y="407767"/>
                    </a:cubicBezTo>
                    <a:cubicBezTo>
                      <a:pt x="26634" y="405349"/>
                      <a:pt x="24213" y="403738"/>
                      <a:pt x="22599" y="401320"/>
                    </a:cubicBezTo>
                    <a:cubicBezTo>
                      <a:pt x="21791" y="401320"/>
                      <a:pt x="21791" y="401320"/>
                      <a:pt x="20984" y="400514"/>
                    </a:cubicBezTo>
                    <a:lnTo>
                      <a:pt x="20984" y="490771"/>
                    </a:lnTo>
                    <a:cubicBezTo>
                      <a:pt x="21791" y="491577"/>
                      <a:pt x="21791" y="492383"/>
                      <a:pt x="21791" y="492383"/>
                    </a:cubicBezTo>
                    <a:cubicBezTo>
                      <a:pt x="26634" y="522200"/>
                      <a:pt x="96044" y="558463"/>
                      <a:pt x="215493" y="567328"/>
                    </a:cubicBezTo>
                    <a:cubicBezTo>
                      <a:pt x="221950" y="568134"/>
                      <a:pt x="225986" y="572969"/>
                      <a:pt x="225986" y="579416"/>
                    </a:cubicBezTo>
                    <a:cubicBezTo>
                      <a:pt x="225179" y="585057"/>
                      <a:pt x="220336" y="589086"/>
                      <a:pt x="214686" y="589086"/>
                    </a:cubicBezTo>
                    <a:cubicBezTo>
                      <a:pt x="214686" y="589086"/>
                      <a:pt x="214686" y="589086"/>
                      <a:pt x="213879" y="589086"/>
                    </a:cubicBezTo>
                    <a:cubicBezTo>
                      <a:pt x="116221" y="581833"/>
                      <a:pt x="12913" y="551211"/>
                      <a:pt x="807" y="498830"/>
                    </a:cubicBezTo>
                    <a:cubicBezTo>
                      <a:pt x="0" y="498024"/>
                      <a:pt x="0" y="495606"/>
                      <a:pt x="0" y="493994"/>
                    </a:cubicBezTo>
                    <a:lnTo>
                      <a:pt x="0" y="365056"/>
                    </a:lnTo>
                    <a:lnTo>
                      <a:pt x="0" y="360221"/>
                    </a:lnTo>
                    <a:lnTo>
                      <a:pt x="0" y="236118"/>
                    </a:lnTo>
                    <a:lnTo>
                      <a:pt x="0" y="231283"/>
                    </a:lnTo>
                    <a:lnTo>
                      <a:pt x="0" y="102345"/>
                    </a:lnTo>
                    <a:lnTo>
                      <a:pt x="0" y="96704"/>
                    </a:lnTo>
                    <a:cubicBezTo>
                      <a:pt x="0" y="95092"/>
                      <a:pt x="807" y="92675"/>
                      <a:pt x="1614" y="91063"/>
                    </a:cubicBezTo>
                    <a:cubicBezTo>
                      <a:pt x="13721" y="45129"/>
                      <a:pt x="106536" y="0"/>
                      <a:pt x="268762" y="0"/>
                    </a:cubicBezTo>
                    <a:close/>
                  </a:path>
                </a:pathLst>
              </a:cu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192" name="Group 191">
              <a:extLst>
                <a:ext uri="{FF2B5EF4-FFF2-40B4-BE49-F238E27FC236}">
                  <a16:creationId xmlns:a16="http://schemas.microsoft.com/office/drawing/2014/main" id="{8945C927-363A-7942-9EBF-00653BC22EDD}"/>
                </a:ext>
              </a:extLst>
            </p:cNvPr>
            <p:cNvGrpSpPr/>
            <p:nvPr/>
          </p:nvGrpSpPr>
          <p:grpSpPr>
            <a:xfrm>
              <a:off x="824476" y="1719746"/>
              <a:ext cx="4846504" cy="1300179"/>
              <a:chOff x="824476" y="1719746"/>
              <a:chExt cx="4846504" cy="1300179"/>
            </a:xfrm>
          </p:grpSpPr>
          <p:cxnSp>
            <p:nvCxnSpPr>
              <p:cNvPr id="66" name="连接符: 肘形 60">
                <a:extLst>
                  <a:ext uri="{FF2B5EF4-FFF2-40B4-BE49-F238E27FC236}">
                    <a16:creationId xmlns:a16="http://schemas.microsoft.com/office/drawing/2014/main" id="{81885FA8-D06A-AC47-ADD5-6D37A7D78DD3}"/>
                  </a:ext>
                </a:extLst>
              </p:cNvPr>
              <p:cNvCxnSpPr>
                <a:cxnSpLocks/>
              </p:cNvCxnSpPr>
              <p:nvPr/>
            </p:nvCxnSpPr>
            <p:spPr>
              <a:xfrm>
                <a:off x="824476" y="1719746"/>
                <a:ext cx="4196128" cy="401112"/>
              </a:xfrm>
              <a:prstGeom prst="bentConnector3">
                <a:avLst>
                  <a:gd name="adj1" fmla="val 99830"/>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7" name="组合 66">
                <a:extLst>
                  <a:ext uri="{FF2B5EF4-FFF2-40B4-BE49-F238E27FC236}">
                    <a16:creationId xmlns:a16="http://schemas.microsoft.com/office/drawing/2014/main" id="{343206CD-E47B-914D-8567-D5C71DDECFB6}"/>
                  </a:ext>
                </a:extLst>
              </p:cNvPr>
              <p:cNvGrpSpPr/>
              <p:nvPr/>
            </p:nvGrpSpPr>
            <p:grpSpPr>
              <a:xfrm>
                <a:off x="4806187" y="2136161"/>
                <a:ext cx="448545" cy="448549"/>
                <a:chOff x="6901449" y="2577335"/>
                <a:chExt cx="292736" cy="292740"/>
              </a:xfrm>
            </p:grpSpPr>
            <p:sp>
              <p:nvSpPr>
                <p:cNvPr id="68" name="CustomShape 54">
                  <a:extLst>
                    <a:ext uri="{FF2B5EF4-FFF2-40B4-BE49-F238E27FC236}">
                      <a16:creationId xmlns:a16="http://schemas.microsoft.com/office/drawing/2014/main" id="{C9F82B6B-491F-5941-B6C0-B407340C8C77}"/>
                    </a:ext>
                  </a:extLst>
                </p:cNvPr>
                <p:cNvSpPr/>
                <p:nvPr/>
              </p:nvSpPr>
              <p:spPr>
                <a:xfrm>
                  <a:off x="6901449" y="2577335"/>
                  <a:ext cx="292736" cy="29273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p:style>
            </p:sp>
            <p:sp>
              <p:nvSpPr>
                <p:cNvPr id="69" name="CustomShape 55">
                  <a:extLst>
                    <a:ext uri="{FF2B5EF4-FFF2-40B4-BE49-F238E27FC236}">
                      <a16:creationId xmlns:a16="http://schemas.microsoft.com/office/drawing/2014/main" id="{70329C20-9DF9-BE48-A3F5-0C707321D701}"/>
                    </a:ext>
                  </a:extLst>
                </p:cNvPr>
                <p:cNvSpPr/>
                <p:nvPr/>
              </p:nvSpPr>
              <p:spPr>
                <a:xfrm>
                  <a:off x="6950789" y="2577335"/>
                  <a:ext cx="195909" cy="2927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a:latin typeface="Arial"/>
                    </a:rPr>
                    <a:t>*</a:t>
                  </a:r>
                </a:p>
              </p:txBody>
            </p:sp>
          </p:grpSp>
          <p:cxnSp>
            <p:nvCxnSpPr>
              <p:cNvPr id="70" name="直接箭头连接符 87">
                <a:extLst>
                  <a:ext uri="{FF2B5EF4-FFF2-40B4-BE49-F238E27FC236}">
                    <a16:creationId xmlns:a16="http://schemas.microsoft.com/office/drawing/2014/main" id="{30F90961-5BAD-9E49-A89C-214B42B0095A}"/>
                  </a:ext>
                </a:extLst>
              </p:cNvPr>
              <p:cNvCxnSpPr>
                <a:cxnSpLocks/>
              </p:cNvCxnSpPr>
              <p:nvPr/>
            </p:nvCxnSpPr>
            <p:spPr>
              <a:xfrm>
                <a:off x="5231575" y="2375204"/>
                <a:ext cx="439405"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6" name="文本框 210">
                <a:extLst>
                  <a:ext uri="{FF2B5EF4-FFF2-40B4-BE49-F238E27FC236}">
                    <a16:creationId xmlns:a16="http://schemas.microsoft.com/office/drawing/2014/main" id="{52392B15-6728-BD49-8B8F-16494206E950}"/>
                  </a:ext>
                </a:extLst>
              </p:cNvPr>
              <p:cNvSpPr txBox="1"/>
              <p:nvPr/>
            </p:nvSpPr>
            <p:spPr>
              <a:xfrm>
                <a:off x="4443209" y="2558260"/>
                <a:ext cx="1133106" cy="461665"/>
              </a:xfrm>
              <a:prstGeom prst="rect">
                <a:avLst/>
              </a:prstGeom>
              <a:noFill/>
            </p:spPr>
            <p:txBody>
              <a:bodyPr wrap="square" rtlCol="0">
                <a:spAutoFit/>
              </a:bodyPr>
              <a:lstStyle/>
              <a:p>
                <a:pPr algn="ctr"/>
                <a:r>
                  <a:rPr lang="en-US" altLang="zh-CN" sz="1200" b="1">
                    <a:latin typeface="Times New Roman" panose="02020603050405020304" pitchFamily="18" charset="0"/>
                    <a:cs typeface="Times New Roman" panose="02020603050405020304" pitchFamily="18" charset="0"/>
                  </a:rPr>
                  <a:t>Mask</a:t>
                </a:r>
              </a:p>
              <a:p>
                <a:pPr algn="ctr"/>
                <a:r>
                  <a:rPr lang="en-US" altLang="zh-CN" sz="1200" b="1">
                    <a:latin typeface="Times New Roman" panose="02020603050405020304" pitchFamily="18" charset="0"/>
                    <a:cs typeface="Times New Roman" panose="02020603050405020304" pitchFamily="18" charset="0"/>
                  </a:rPr>
                  <a:t>Operation</a:t>
                </a:r>
              </a:p>
            </p:txBody>
          </p:sp>
        </p:grpSp>
      </p:grpSp>
      <p:sp>
        <p:nvSpPr>
          <p:cNvPr id="128" name="Title 1">
            <a:extLst>
              <a:ext uri="{FF2B5EF4-FFF2-40B4-BE49-F238E27FC236}">
                <a16:creationId xmlns:a16="http://schemas.microsoft.com/office/drawing/2014/main" id="{69DB598D-0AA0-054A-8327-0D816B2F3873}"/>
              </a:ext>
            </a:extLst>
          </p:cNvPr>
          <p:cNvSpPr txBox="1">
            <a:spLocks/>
          </p:cNvSpPr>
          <p:nvPr/>
        </p:nvSpPr>
        <p:spPr bwMode="auto">
          <a:xfrm>
            <a:off x="208902" y="304199"/>
            <a:ext cx="11774196" cy="79696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09585" rtl="0" fontAlgn="base">
              <a:spcBef>
                <a:spcPct val="0"/>
              </a:spcBef>
              <a:spcAft>
                <a:spcPct val="0"/>
              </a:spcAft>
              <a:defRPr sz="5867" b="1" kern="1200">
                <a:solidFill>
                  <a:srgbClr val="6BBD1B"/>
                </a:solidFill>
                <a:latin typeface="Arial"/>
                <a:ea typeface="ＭＳ Ｐゴシック" charset="0"/>
                <a:cs typeface="Arial"/>
              </a:defRPr>
            </a:lvl1pPr>
            <a:lvl2pPr algn="l" defTabSz="609585" rtl="0" fontAlgn="base">
              <a:spcBef>
                <a:spcPct val="0"/>
              </a:spcBef>
              <a:spcAft>
                <a:spcPct val="0"/>
              </a:spcAft>
              <a:defRPr sz="5867" b="1">
                <a:solidFill>
                  <a:srgbClr val="6BBD1B"/>
                </a:solidFill>
                <a:latin typeface="Arial" charset="0"/>
                <a:ea typeface="ＭＳ Ｐゴシック" charset="0"/>
              </a:defRPr>
            </a:lvl2pPr>
            <a:lvl3pPr algn="l" defTabSz="609585" rtl="0" fontAlgn="base">
              <a:spcBef>
                <a:spcPct val="0"/>
              </a:spcBef>
              <a:spcAft>
                <a:spcPct val="0"/>
              </a:spcAft>
              <a:defRPr sz="5867" b="1">
                <a:solidFill>
                  <a:srgbClr val="6BBD1B"/>
                </a:solidFill>
                <a:latin typeface="Arial" charset="0"/>
                <a:ea typeface="ＭＳ Ｐゴシック" charset="0"/>
              </a:defRPr>
            </a:lvl3pPr>
            <a:lvl4pPr algn="l" defTabSz="609585" rtl="0" fontAlgn="base">
              <a:spcBef>
                <a:spcPct val="0"/>
              </a:spcBef>
              <a:spcAft>
                <a:spcPct val="0"/>
              </a:spcAft>
              <a:defRPr sz="5867" b="1">
                <a:solidFill>
                  <a:srgbClr val="6BBD1B"/>
                </a:solidFill>
                <a:latin typeface="Arial" charset="0"/>
                <a:ea typeface="ＭＳ Ｐゴシック" charset="0"/>
              </a:defRPr>
            </a:lvl4pPr>
            <a:lvl5pPr algn="l" defTabSz="609585" rtl="0" fontAlgn="base">
              <a:spcBef>
                <a:spcPct val="0"/>
              </a:spcBef>
              <a:spcAft>
                <a:spcPct val="0"/>
              </a:spcAft>
              <a:defRPr sz="5867" b="1">
                <a:solidFill>
                  <a:srgbClr val="6BBD1B"/>
                </a:solidFill>
                <a:latin typeface="Arial" charset="0"/>
                <a:ea typeface="ＭＳ Ｐゴシック" charset="0"/>
              </a:defRPr>
            </a:lvl5pPr>
            <a:lvl6pPr marL="609585" algn="l" defTabSz="609585" rtl="0" fontAlgn="base">
              <a:spcBef>
                <a:spcPct val="0"/>
              </a:spcBef>
              <a:spcAft>
                <a:spcPct val="0"/>
              </a:spcAft>
              <a:defRPr sz="5867" b="1">
                <a:solidFill>
                  <a:srgbClr val="6BBD1B"/>
                </a:solidFill>
                <a:latin typeface="Arial" charset="0"/>
                <a:ea typeface="ＭＳ Ｐゴシック" charset="0"/>
              </a:defRPr>
            </a:lvl6pPr>
            <a:lvl7pPr marL="1219170" algn="l" defTabSz="609585" rtl="0" fontAlgn="base">
              <a:spcBef>
                <a:spcPct val="0"/>
              </a:spcBef>
              <a:spcAft>
                <a:spcPct val="0"/>
              </a:spcAft>
              <a:defRPr sz="5867" b="1">
                <a:solidFill>
                  <a:srgbClr val="6BBD1B"/>
                </a:solidFill>
                <a:latin typeface="Arial" charset="0"/>
                <a:ea typeface="ＭＳ Ｐゴシック" charset="0"/>
              </a:defRPr>
            </a:lvl7pPr>
            <a:lvl8pPr marL="1828754" algn="l" defTabSz="609585" rtl="0" fontAlgn="base">
              <a:spcBef>
                <a:spcPct val="0"/>
              </a:spcBef>
              <a:spcAft>
                <a:spcPct val="0"/>
              </a:spcAft>
              <a:defRPr sz="5867" b="1">
                <a:solidFill>
                  <a:srgbClr val="6BBD1B"/>
                </a:solidFill>
                <a:latin typeface="Arial" charset="0"/>
                <a:ea typeface="ＭＳ Ｐゴシック" charset="0"/>
              </a:defRPr>
            </a:lvl8pPr>
            <a:lvl9pPr marL="2438339" algn="l" defTabSz="609585" rtl="0" fontAlgn="base">
              <a:spcBef>
                <a:spcPct val="0"/>
              </a:spcBef>
              <a:spcAft>
                <a:spcPct val="0"/>
              </a:spcAft>
              <a:defRPr sz="5867" b="1">
                <a:solidFill>
                  <a:srgbClr val="6BBD1B"/>
                </a:solidFill>
                <a:latin typeface="Arial" charset="0"/>
                <a:ea typeface="ＭＳ Ｐゴシック" charset="0"/>
              </a:defRPr>
            </a:lvl9pPr>
          </a:lstStyle>
          <a:p>
            <a:pPr algn="ctr"/>
            <a:r>
              <a:rPr lang="en-US" sz="4400">
                <a:solidFill>
                  <a:srgbClr val="1F3A33"/>
                </a:solidFill>
                <a:latin typeface="Century Gothic" panose="020B0502020202020204" pitchFamily="34" charset="0"/>
                <a:cs typeface="Arial" panose="020B0604020202020204" pitchFamily="34" charset="0"/>
              </a:rPr>
              <a:t>Challenge-3: Network Design</a:t>
            </a:r>
          </a:p>
        </p:txBody>
      </p:sp>
      <p:grpSp>
        <p:nvGrpSpPr>
          <p:cNvPr id="60" name="组合 205">
            <a:extLst>
              <a:ext uri="{FF2B5EF4-FFF2-40B4-BE49-F238E27FC236}">
                <a16:creationId xmlns:a16="http://schemas.microsoft.com/office/drawing/2014/main" id="{2F9F696A-BE85-ED44-8245-EB09E5F4E415}"/>
              </a:ext>
            </a:extLst>
          </p:cNvPr>
          <p:cNvGrpSpPr/>
          <p:nvPr/>
        </p:nvGrpSpPr>
        <p:grpSpPr>
          <a:xfrm rot="16200000">
            <a:off x="-88174" y="2054661"/>
            <a:ext cx="1455370" cy="584870"/>
            <a:chOff x="545077" y="1215335"/>
            <a:chExt cx="3221269" cy="577426"/>
          </a:xfrm>
          <a:solidFill>
            <a:srgbClr val="FEFFC6"/>
          </a:solidFill>
        </p:grpSpPr>
        <p:sp>
          <p:nvSpPr>
            <p:cNvPr id="61" name="矩形 206">
              <a:extLst>
                <a:ext uri="{FF2B5EF4-FFF2-40B4-BE49-F238E27FC236}">
                  <a16:creationId xmlns:a16="http://schemas.microsoft.com/office/drawing/2014/main" id="{1F993AEA-7C08-0E4F-BAFA-22975160B1EC}"/>
                </a:ext>
              </a:extLst>
            </p:cNvPr>
            <p:cNvSpPr/>
            <p:nvPr/>
          </p:nvSpPr>
          <p:spPr>
            <a:xfrm>
              <a:off x="731744" y="1215426"/>
              <a:ext cx="2963966" cy="577335"/>
            </a:xfrm>
            <a:prstGeom prst="rect">
              <a:avLst/>
            </a:prstGeom>
            <a:solidFill>
              <a:srgbClr val="FEFF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207">
              <a:extLst>
                <a:ext uri="{FF2B5EF4-FFF2-40B4-BE49-F238E27FC236}">
                  <a16:creationId xmlns:a16="http://schemas.microsoft.com/office/drawing/2014/main" id="{21A0B8CD-CA7A-0D4E-B7E3-143ED2F29C07}"/>
                </a:ext>
              </a:extLst>
            </p:cNvPr>
            <p:cNvSpPr txBox="1"/>
            <p:nvPr/>
          </p:nvSpPr>
          <p:spPr>
            <a:xfrm>
              <a:off x="545077" y="1215335"/>
              <a:ext cx="3221269" cy="577332"/>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Dual-channel Spectrogram</a:t>
              </a:r>
            </a:p>
          </p:txBody>
        </p:sp>
      </p:grpSp>
      <p:grpSp>
        <p:nvGrpSpPr>
          <p:cNvPr id="8" name="Group 7">
            <a:extLst>
              <a:ext uri="{FF2B5EF4-FFF2-40B4-BE49-F238E27FC236}">
                <a16:creationId xmlns:a16="http://schemas.microsoft.com/office/drawing/2014/main" id="{AEDC983A-B601-2846-A47D-69FCF814A271}"/>
              </a:ext>
            </a:extLst>
          </p:cNvPr>
          <p:cNvGrpSpPr/>
          <p:nvPr/>
        </p:nvGrpSpPr>
        <p:grpSpPr>
          <a:xfrm>
            <a:off x="710538" y="2952425"/>
            <a:ext cx="4712296" cy="2993565"/>
            <a:chOff x="710538" y="2952425"/>
            <a:chExt cx="4712296" cy="2993565"/>
          </a:xfrm>
        </p:grpSpPr>
        <p:sp>
          <p:nvSpPr>
            <p:cNvPr id="135" name="文本框 37">
              <a:extLst>
                <a:ext uri="{FF2B5EF4-FFF2-40B4-BE49-F238E27FC236}">
                  <a16:creationId xmlns:a16="http://schemas.microsoft.com/office/drawing/2014/main" id="{3E7DD3E1-0DB2-A941-B618-0F50A87C5541}"/>
                </a:ext>
              </a:extLst>
            </p:cNvPr>
            <p:cNvSpPr txBox="1"/>
            <p:nvPr/>
          </p:nvSpPr>
          <p:spPr>
            <a:xfrm>
              <a:off x="1002998" y="5610780"/>
              <a:ext cx="4251734" cy="33521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(b) 8-channel Output from 8-block CNN</a:t>
              </a:r>
              <a:endParaRPr lang="zh-CN" altLang="en-US" b="1">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E18C509D-419A-AE4F-BD1A-C44B7193F44E}"/>
                </a:ext>
              </a:extLst>
            </p:cNvPr>
            <p:cNvGrpSpPr/>
            <p:nvPr/>
          </p:nvGrpSpPr>
          <p:grpSpPr>
            <a:xfrm>
              <a:off x="2101127" y="3305089"/>
              <a:ext cx="2178624" cy="2250454"/>
              <a:chOff x="2083864" y="3529597"/>
              <a:chExt cx="2178624" cy="2250454"/>
            </a:xfrm>
          </p:grpSpPr>
          <p:pic>
            <p:nvPicPr>
              <p:cNvPr id="139" name="图片 14">
                <a:extLst>
                  <a:ext uri="{FF2B5EF4-FFF2-40B4-BE49-F238E27FC236}">
                    <a16:creationId xmlns:a16="http://schemas.microsoft.com/office/drawing/2014/main" id="{9D87CD0F-6DC2-4740-993C-06CA5122F0DC}"/>
                  </a:ext>
                </a:extLst>
              </p:cNvPr>
              <p:cNvPicPr>
                <a:picLocks noChangeAspect="1"/>
              </p:cNvPicPr>
              <p:nvPr/>
            </p:nvPicPr>
            <p:blipFill rotWithShape="1">
              <a:blip r:embed="rId3">
                <a:extLst>
                  <a:ext uri="{28A0092B-C50C-407E-A947-70E740481C1C}">
                    <a14:useLocalDpi xmlns:a14="http://schemas.microsoft.com/office/drawing/2010/main" val="0"/>
                  </a:ext>
                </a:extLst>
              </a:blip>
              <a:srcRect l="13506" t="7332" r="9426" b="23600"/>
              <a:stretch/>
            </p:blipFill>
            <p:spPr>
              <a:xfrm>
                <a:off x="2083864" y="3529597"/>
                <a:ext cx="1059330" cy="534483"/>
              </a:xfrm>
              <a:prstGeom prst="rect">
                <a:avLst/>
              </a:prstGeom>
            </p:spPr>
          </p:pic>
          <p:pic>
            <p:nvPicPr>
              <p:cNvPr id="140" name="图片 12">
                <a:extLst>
                  <a:ext uri="{FF2B5EF4-FFF2-40B4-BE49-F238E27FC236}">
                    <a16:creationId xmlns:a16="http://schemas.microsoft.com/office/drawing/2014/main" id="{15D4773D-1550-7B40-98A4-2A6E055AE918}"/>
                  </a:ext>
                </a:extLst>
              </p:cNvPr>
              <p:cNvPicPr>
                <a:picLocks noChangeAspect="1"/>
              </p:cNvPicPr>
              <p:nvPr/>
            </p:nvPicPr>
            <p:blipFill rotWithShape="1">
              <a:blip r:embed="rId4">
                <a:extLst>
                  <a:ext uri="{28A0092B-C50C-407E-A947-70E740481C1C}">
                    <a14:useLocalDpi xmlns:a14="http://schemas.microsoft.com/office/drawing/2010/main" val="0"/>
                  </a:ext>
                </a:extLst>
              </a:blip>
              <a:srcRect l="13867" t="7734" r="9064" b="23199"/>
              <a:stretch/>
            </p:blipFill>
            <p:spPr>
              <a:xfrm>
                <a:off x="2084101" y="4096732"/>
                <a:ext cx="1059329" cy="534483"/>
              </a:xfrm>
              <a:prstGeom prst="rect">
                <a:avLst/>
              </a:prstGeom>
            </p:spPr>
          </p:pic>
          <p:pic>
            <p:nvPicPr>
              <p:cNvPr id="141" name="图片 16">
                <a:extLst>
                  <a:ext uri="{FF2B5EF4-FFF2-40B4-BE49-F238E27FC236}">
                    <a16:creationId xmlns:a16="http://schemas.microsoft.com/office/drawing/2014/main" id="{6294CE49-63B7-584F-9391-6E4CBB386714}"/>
                  </a:ext>
                </a:extLst>
              </p:cNvPr>
              <p:cNvPicPr>
                <a:picLocks noChangeAspect="1"/>
              </p:cNvPicPr>
              <p:nvPr/>
            </p:nvPicPr>
            <p:blipFill rotWithShape="1">
              <a:blip r:embed="rId5">
                <a:extLst>
                  <a:ext uri="{28A0092B-C50C-407E-A947-70E740481C1C}">
                    <a14:useLocalDpi xmlns:a14="http://schemas.microsoft.com/office/drawing/2010/main" val="0"/>
                  </a:ext>
                </a:extLst>
              </a:blip>
              <a:srcRect l="13446" t="6666" r="9486" b="24266"/>
              <a:stretch/>
            </p:blipFill>
            <p:spPr>
              <a:xfrm>
                <a:off x="2089417" y="4660287"/>
                <a:ext cx="1059330" cy="534483"/>
              </a:xfrm>
              <a:prstGeom prst="rect">
                <a:avLst/>
              </a:prstGeom>
            </p:spPr>
          </p:pic>
          <p:pic>
            <p:nvPicPr>
              <p:cNvPr id="142" name="图片 18">
                <a:extLst>
                  <a:ext uri="{FF2B5EF4-FFF2-40B4-BE49-F238E27FC236}">
                    <a16:creationId xmlns:a16="http://schemas.microsoft.com/office/drawing/2014/main" id="{DE38C9A4-9D0F-D442-8B33-4032EFA84991}"/>
                  </a:ext>
                </a:extLst>
              </p:cNvPr>
              <p:cNvPicPr>
                <a:picLocks noChangeAspect="1"/>
              </p:cNvPicPr>
              <p:nvPr/>
            </p:nvPicPr>
            <p:blipFill rotWithShape="1">
              <a:blip r:embed="rId6">
                <a:extLst>
                  <a:ext uri="{28A0092B-C50C-407E-A947-70E740481C1C}">
                    <a14:useLocalDpi xmlns:a14="http://schemas.microsoft.com/office/drawing/2010/main" val="0"/>
                  </a:ext>
                </a:extLst>
              </a:blip>
              <a:srcRect l="13837" t="7597" r="9094" b="23336"/>
              <a:stretch/>
            </p:blipFill>
            <p:spPr>
              <a:xfrm>
                <a:off x="2089417" y="5245568"/>
                <a:ext cx="1059330" cy="534483"/>
              </a:xfrm>
              <a:prstGeom prst="rect">
                <a:avLst/>
              </a:prstGeom>
            </p:spPr>
          </p:pic>
          <p:pic>
            <p:nvPicPr>
              <p:cNvPr id="143" name="图片 20">
                <a:extLst>
                  <a:ext uri="{FF2B5EF4-FFF2-40B4-BE49-F238E27FC236}">
                    <a16:creationId xmlns:a16="http://schemas.microsoft.com/office/drawing/2014/main" id="{1145DAEF-AF02-C146-B2CC-3A5F850F21B3}"/>
                  </a:ext>
                </a:extLst>
              </p:cNvPr>
              <p:cNvPicPr>
                <a:picLocks noChangeAspect="1"/>
              </p:cNvPicPr>
              <p:nvPr/>
            </p:nvPicPr>
            <p:blipFill rotWithShape="1">
              <a:blip r:embed="rId7">
                <a:extLst>
                  <a:ext uri="{28A0092B-C50C-407E-A947-70E740481C1C}">
                    <a14:useLocalDpi xmlns:a14="http://schemas.microsoft.com/office/drawing/2010/main" val="0"/>
                  </a:ext>
                </a:extLst>
              </a:blip>
              <a:srcRect l="13826" t="7734" r="9106" b="23199"/>
              <a:stretch/>
            </p:blipFill>
            <p:spPr>
              <a:xfrm>
                <a:off x="3190439" y="3536595"/>
                <a:ext cx="1059330" cy="534483"/>
              </a:xfrm>
              <a:prstGeom prst="rect">
                <a:avLst/>
              </a:prstGeom>
            </p:spPr>
          </p:pic>
          <p:pic>
            <p:nvPicPr>
              <p:cNvPr id="144" name="图片 22">
                <a:extLst>
                  <a:ext uri="{FF2B5EF4-FFF2-40B4-BE49-F238E27FC236}">
                    <a16:creationId xmlns:a16="http://schemas.microsoft.com/office/drawing/2014/main" id="{2311BE30-B85D-2B4F-8AD5-03BAEEC23994}"/>
                  </a:ext>
                </a:extLst>
              </p:cNvPr>
              <p:cNvPicPr>
                <a:picLocks noChangeAspect="1"/>
              </p:cNvPicPr>
              <p:nvPr/>
            </p:nvPicPr>
            <p:blipFill rotWithShape="1">
              <a:blip r:embed="rId8">
                <a:extLst>
                  <a:ext uri="{28A0092B-C50C-407E-A947-70E740481C1C}">
                    <a14:useLocalDpi xmlns:a14="http://schemas.microsoft.com/office/drawing/2010/main" val="0"/>
                  </a:ext>
                </a:extLst>
              </a:blip>
              <a:srcRect l="13450" t="7734" r="9481" b="23199"/>
              <a:stretch/>
            </p:blipFill>
            <p:spPr>
              <a:xfrm>
                <a:off x="3187990" y="4100191"/>
                <a:ext cx="1059330" cy="534483"/>
              </a:xfrm>
              <a:prstGeom prst="rect">
                <a:avLst/>
              </a:prstGeom>
            </p:spPr>
          </p:pic>
          <p:pic>
            <p:nvPicPr>
              <p:cNvPr id="145" name="图片 24">
                <a:extLst>
                  <a:ext uri="{FF2B5EF4-FFF2-40B4-BE49-F238E27FC236}">
                    <a16:creationId xmlns:a16="http://schemas.microsoft.com/office/drawing/2014/main" id="{6610A50A-2CCE-6A44-A602-0548780B5F68}"/>
                  </a:ext>
                </a:extLst>
              </p:cNvPr>
              <p:cNvPicPr>
                <a:picLocks noChangeAspect="1"/>
              </p:cNvPicPr>
              <p:nvPr/>
            </p:nvPicPr>
            <p:blipFill rotWithShape="1">
              <a:blip r:embed="rId9">
                <a:extLst>
                  <a:ext uri="{28A0092B-C50C-407E-A947-70E740481C1C}">
                    <a14:useLocalDpi xmlns:a14="http://schemas.microsoft.com/office/drawing/2010/main" val="0"/>
                  </a:ext>
                </a:extLst>
              </a:blip>
              <a:srcRect l="14255" t="7593" r="9453" b="24714"/>
              <a:stretch/>
            </p:blipFill>
            <p:spPr>
              <a:xfrm>
                <a:off x="3208483" y="4678133"/>
                <a:ext cx="1048680" cy="523853"/>
              </a:xfrm>
              <a:prstGeom prst="rect">
                <a:avLst/>
              </a:prstGeom>
            </p:spPr>
          </p:pic>
          <p:pic>
            <p:nvPicPr>
              <p:cNvPr id="146" name="图片 26">
                <a:extLst>
                  <a:ext uri="{FF2B5EF4-FFF2-40B4-BE49-F238E27FC236}">
                    <a16:creationId xmlns:a16="http://schemas.microsoft.com/office/drawing/2014/main" id="{7DFA0F06-DB05-6046-9D2C-DE09CF45ED51}"/>
                  </a:ext>
                </a:extLst>
              </p:cNvPr>
              <p:cNvPicPr>
                <a:picLocks noChangeAspect="1"/>
              </p:cNvPicPr>
              <p:nvPr/>
            </p:nvPicPr>
            <p:blipFill rotWithShape="1">
              <a:blip r:embed="rId10">
                <a:extLst>
                  <a:ext uri="{28A0092B-C50C-407E-A947-70E740481C1C}">
                    <a14:useLocalDpi xmlns:a14="http://schemas.microsoft.com/office/drawing/2010/main" val="0"/>
                  </a:ext>
                </a:extLst>
              </a:blip>
              <a:srcRect l="12995" t="7734" r="9937" b="23199"/>
              <a:stretch/>
            </p:blipFill>
            <p:spPr>
              <a:xfrm>
                <a:off x="3203158" y="5245445"/>
                <a:ext cx="1059330" cy="534484"/>
              </a:xfrm>
              <a:prstGeom prst="rect">
                <a:avLst/>
              </a:prstGeom>
            </p:spPr>
          </p:pic>
        </p:grpSp>
        <p:sp>
          <p:nvSpPr>
            <p:cNvPr id="158" name="文本框 44">
              <a:extLst>
                <a:ext uri="{FF2B5EF4-FFF2-40B4-BE49-F238E27FC236}">
                  <a16:creationId xmlns:a16="http://schemas.microsoft.com/office/drawing/2014/main" id="{1B56E514-408A-DE47-A433-531F871F0B6C}"/>
                </a:ext>
              </a:extLst>
            </p:cNvPr>
            <p:cNvSpPr txBox="1"/>
            <p:nvPr/>
          </p:nvSpPr>
          <p:spPr>
            <a:xfrm>
              <a:off x="710538" y="2952425"/>
              <a:ext cx="4712296" cy="369332"/>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                  Distorted Energy Peak Distribution</a:t>
              </a:r>
              <a:endParaRPr lang="zh-CN" altLang="en-US" b="1">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E62F2DB9-C3A4-464F-AB9F-D6C405F42F5F}"/>
              </a:ext>
            </a:extLst>
          </p:cNvPr>
          <p:cNvGrpSpPr/>
          <p:nvPr/>
        </p:nvGrpSpPr>
        <p:grpSpPr>
          <a:xfrm>
            <a:off x="3980567" y="3334411"/>
            <a:ext cx="2851888" cy="1415619"/>
            <a:chOff x="4130259" y="3681989"/>
            <a:chExt cx="2851888" cy="1415619"/>
          </a:xfrm>
        </p:grpSpPr>
        <p:pic>
          <p:nvPicPr>
            <p:cNvPr id="132" name="图片 6">
              <a:extLst>
                <a:ext uri="{FF2B5EF4-FFF2-40B4-BE49-F238E27FC236}">
                  <a16:creationId xmlns:a16="http://schemas.microsoft.com/office/drawing/2014/main" id="{0EBD0CC8-3988-FF47-8621-A148E05C640C}"/>
                </a:ext>
              </a:extLst>
            </p:cNvPr>
            <p:cNvPicPr>
              <a:picLocks noChangeAspect="1"/>
            </p:cNvPicPr>
            <p:nvPr/>
          </p:nvPicPr>
          <p:blipFill rotWithShape="1">
            <a:blip r:embed="rId11">
              <a:extLst>
                <a:ext uri="{28A0092B-C50C-407E-A947-70E740481C1C}">
                  <a14:useLocalDpi xmlns:a14="http://schemas.microsoft.com/office/drawing/2010/main" val="0"/>
                </a:ext>
              </a:extLst>
            </a:blip>
            <a:srcRect l="12602" t="42011" r="9317" b="23250"/>
            <a:stretch/>
          </p:blipFill>
          <p:spPr>
            <a:xfrm>
              <a:off x="4634761" y="3681989"/>
              <a:ext cx="1984152" cy="989627"/>
            </a:xfrm>
            <a:prstGeom prst="rect">
              <a:avLst/>
            </a:prstGeom>
          </p:spPr>
        </p:pic>
        <p:sp>
          <p:nvSpPr>
            <p:cNvPr id="136" name="文本框 38">
              <a:extLst>
                <a:ext uri="{FF2B5EF4-FFF2-40B4-BE49-F238E27FC236}">
                  <a16:creationId xmlns:a16="http://schemas.microsoft.com/office/drawing/2014/main" id="{ED5CF6EF-34B6-8647-9D02-EC1D52397645}"/>
                </a:ext>
              </a:extLst>
            </p:cNvPr>
            <p:cNvSpPr txBox="1"/>
            <p:nvPr/>
          </p:nvSpPr>
          <p:spPr>
            <a:xfrm>
              <a:off x="4130259" y="4728276"/>
              <a:ext cx="2851888" cy="369332"/>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(c) LSTM &amp; Dense1</a:t>
              </a:r>
              <a:endParaRPr lang="zh-CN" altLang="en-US" b="1">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F0234698-C385-EC45-90CA-115F4B0E9F8C}"/>
              </a:ext>
            </a:extLst>
          </p:cNvPr>
          <p:cNvGrpSpPr/>
          <p:nvPr/>
        </p:nvGrpSpPr>
        <p:grpSpPr>
          <a:xfrm>
            <a:off x="-110757" y="3781025"/>
            <a:ext cx="2415396" cy="1404227"/>
            <a:chOff x="-110757" y="3781025"/>
            <a:chExt cx="2415396" cy="1404227"/>
          </a:xfrm>
        </p:grpSpPr>
        <p:pic>
          <p:nvPicPr>
            <p:cNvPr id="131" name="图片 4">
              <a:extLst>
                <a:ext uri="{FF2B5EF4-FFF2-40B4-BE49-F238E27FC236}">
                  <a16:creationId xmlns:a16="http://schemas.microsoft.com/office/drawing/2014/main" id="{3B50CB18-6689-B84E-9650-05B0E3154E7B}"/>
                </a:ext>
              </a:extLst>
            </p:cNvPr>
            <p:cNvPicPr>
              <a:picLocks noChangeAspect="1"/>
            </p:cNvPicPr>
            <p:nvPr/>
          </p:nvPicPr>
          <p:blipFill rotWithShape="1">
            <a:blip r:embed="rId12">
              <a:extLst>
                <a:ext uri="{28A0092B-C50C-407E-A947-70E740481C1C}">
                  <a14:useLocalDpi xmlns:a14="http://schemas.microsoft.com/office/drawing/2010/main" val="0"/>
                </a:ext>
              </a:extLst>
            </a:blip>
            <a:srcRect t="7275" r="9672"/>
            <a:stretch/>
          </p:blipFill>
          <p:spPr>
            <a:xfrm>
              <a:off x="104199" y="3781025"/>
              <a:ext cx="1934869" cy="1118244"/>
            </a:xfrm>
            <a:prstGeom prst="rect">
              <a:avLst/>
            </a:prstGeom>
          </p:spPr>
        </p:pic>
        <p:sp>
          <p:nvSpPr>
            <p:cNvPr id="134" name="文本框 36">
              <a:extLst>
                <a:ext uri="{FF2B5EF4-FFF2-40B4-BE49-F238E27FC236}">
                  <a16:creationId xmlns:a16="http://schemas.microsoft.com/office/drawing/2014/main" id="{A3D2D7D0-25A7-2849-8A79-209F42DAA3CF}"/>
                </a:ext>
              </a:extLst>
            </p:cNvPr>
            <p:cNvSpPr txBox="1"/>
            <p:nvPr/>
          </p:nvSpPr>
          <p:spPr>
            <a:xfrm>
              <a:off x="-110757" y="4850042"/>
              <a:ext cx="2415396" cy="335210"/>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(a) Input Spec.</a:t>
              </a:r>
              <a:endParaRPr lang="zh-CN" altLang="en-US" b="1">
                <a:latin typeface="Times New Roman" panose="02020603050405020304" pitchFamily="18" charset="0"/>
                <a:cs typeface="Times New Roman" panose="02020603050405020304" pitchFamily="18" charset="0"/>
              </a:endParaRPr>
            </a:p>
          </p:txBody>
        </p:sp>
        <p:grpSp>
          <p:nvGrpSpPr>
            <p:cNvPr id="163" name="组合 1">
              <a:extLst>
                <a:ext uri="{FF2B5EF4-FFF2-40B4-BE49-F238E27FC236}">
                  <a16:creationId xmlns:a16="http://schemas.microsoft.com/office/drawing/2014/main" id="{D3727373-844D-294C-9D77-282D8903878E}"/>
                </a:ext>
              </a:extLst>
            </p:cNvPr>
            <p:cNvGrpSpPr/>
            <p:nvPr/>
          </p:nvGrpSpPr>
          <p:grpSpPr>
            <a:xfrm>
              <a:off x="473070" y="4683528"/>
              <a:ext cx="1384757" cy="246221"/>
              <a:chOff x="1258499" y="4688856"/>
              <a:chExt cx="1384757" cy="246221"/>
            </a:xfrm>
          </p:grpSpPr>
          <p:pic>
            <p:nvPicPr>
              <p:cNvPr id="164" name="图片 50">
                <a:extLst>
                  <a:ext uri="{FF2B5EF4-FFF2-40B4-BE49-F238E27FC236}">
                    <a16:creationId xmlns:a16="http://schemas.microsoft.com/office/drawing/2014/main" id="{2885A228-A542-4C4E-9D8A-6162D38F11CA}"/>
                  </a:ext>
                </a:extLst>
              </p:cNvPr>
              <p:cNvPicPr>
                <a:picLocks noChangeAspect="1"/>
              </p:cNvPicPr>
              <p:nvPr/>
            </p:nvPicPr>
            <p:blipFill>
              <a:blip r:embed="rId13"/>
              <a:stretch>
                <a:fillRect/>
              </a:stretch>
            </p:blipFill>
            <p:spPr>
              <a:xfrm>
                <a:off x="1588770" y="4735830"/>
                <a:ext cx="779145" cy="199247"/>
              </a:xfrm>
              <a:prstGeom prst="rect">
                <a:avLst/>
              </a:prstGeom>
            </p:spPr>
          </p:pic>
          <p:sp>
            <p:nvSpPr>
              <p:cNvPr id="165" name="文本框 51">
                <a:extLst>
                  <a:ext uri="{FF2B5EF4-FFF2-40B4-BE49-F238E27FC236}">
                    <a16:creationId xmlns:a16="http://schemas.microsoft.com/office/drawing/2014/main" id="{6B189F23-81CC-D04D-9D7C-82AEB16A06A3}"/>
                  </a:ext>
                </a:extLst>
              </p:cNvPr>
              <p:cNvSpPr txBox="1"/>
              <p:nvPr/>
            </p:nvSpPr>
            <p:spPr>
              <a:xfrm>
                <a:off x="1258499" y="4688856"/>
                <a:ext cx="1384757" cy="246221"/>
              </a:xfrm>
              <a:prstGeom prst="rect">
                <a:avLst/>
              </a:prstGeom>
              <a:noFill/>
            </p:spPr>
            <p:txBody>
              <a:bodyPr wrap="square" rtlCol="0">
                <a:spAutoFit/>
              </a:bodyPr>
              <a:lstStyle/>
              <a:p>
                <a:pPr algn="ctr"/>
                <a:r>
                  <a:rPr lang="en-US" altLang="zh-CN" sz="1000" b="1">
                    <a:latin typeface="Times New Roman" panose="02020603050405020304" pitchFamily="18" charset="0"/>
                    <a:cs typeface="Times New Roman" panose="02020603050405020304" pitchFamily="18" charset="0"/>
                  </a:rPr>
                  <a:t>Time (ms)</a:t>
                </a:r>
                <a:endParaRPr lang="zh-CN" altLang="en-US" sz="1000" b="1">
                  <a:latin typeface="Times New Roman" panose="02020603050405020304" pitchFamily="18" charset="0"/>
                  <a:cs typeface="Times New Roman" panose="02020603050405020304" pitchFamily="18" charset="0"/>
                </a:endParaRPr>
              </a:p>
            </p:txBody>
          </p:sp>
        </p:grpSp>
      </p:grpSp>
      <p:grpSp>
        <p:nvGrpSpPr>
          <p:cNvPr id="11" name="Group 10">
            <a:extLst>
              <a:ext uri="{FF2B5EF4-FFF2-40B4-BE49-F238E27FC236}">
                <a16:creationId xmlns:a16="http://schemas.microsoft.com/office/drawing/2014/main" id="{0B26931D-2C0C-894B-826A-E7E8DF8E9FC7}"/>
              </a:ext>
            </a:extLst>
          </p:cNvPr>
          <p:cNvGrpSpPr/>
          <p:nvPr/>
        </p:nvGrpSpPr>
        <p:grpSpPr>
          <a:xfrm>
            <a:off x="6193264" y="3312087"/>
            <a:ext cx="2851888" cy="1439424"/>
            <a:chOff x="6393871" y="3673842"/>
            <a:chExt cx="2851888" cy="1439424"/>
          </a:xfrm>
        </p:grpSpPr>
        <p:pic>
          <p:nvPicPr>
            <p:cNvPr id="130" name="图片 8">
              <a:extLst>
                <a:ext uri="{FF2B5EF4-FFF2-40B4-BE49-F238E27FC236}">
                  <a16:creationId xmlns:a16="http://schemas.microsoft.com/office/drawing/2014/main" id="{10B13118-1026-8C42-A814-0893EDEFCBF5}"/>
                </a:ext>
              </a:extLst>
            </p:cNvPr>
            <p:cNvPicPr>
              <a:picLocks noChangeAspect="1"/>
            </p:cNvPicPr>
            <p:nvPr/>
          </p:nvPicPr>
          <p:blipFill rotWithShape="1">
            <a:blip r:embed="rId14">
              <a:extLst>
                <a:ext uri="{28A0092B-C50C-407E-A947-70E740481C1C}">
                  <a14:useLocalDpi xmlns:a14="http://schemas.microsoft.com/office/drawing/2010/main" val="0"/>
                </a:ext>
              </a:extLst>
            </a:blip>
            <a:srcRect t="7440" r="9317"/>
            <a:stretch/>
          </p:blipFill>
          <p:spPr>
            <a:xfrm>
              <a:off x="6753779" y="3673842"/>
              <a:ext cx="1949689" cy="1120392"/>
            </a:xfrm>
            <a:prstGeom prst="rect">
              <a:avLst/>
            </a:prstGeom>
          </p:spPr>
        </p:pic>
        <p:sp>
          <p:nvSpPr>
            <p:cNvPr id="137" name="文本框 39">
              <a:extLst>
                <a:ext uri="{FF2B5EF4-FFF2-40B4-BE49-F238E27FC236}">
                  <a16:creationId xmlns:a16="http://schemas.microsoft.com/office/drawing/2014/main" id="{11FB9946-314D-0B4E-8F41-B649B763D0CF}"/>
                </a:ext>
              </a:extLst>
            </p:cNvPr>
            <p:cNvSpPr txBox="1"/>
            <p:nvPr/>
          </p:nvSpPr>
          <p:spPr>
            <a:xfrm>
              <a:off x="6393871" y="4743934"/>
              <a:ext cx="2851888" cy="369332"/>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(d) Dense2 / Mask</a:t>
              </a:r>
              <a:endParaRPr lang="zh-CN" altLang="en-US" b="1">
                <a:latin typeface="Times New Roman" panose="02020603050405020304" pitchFamily="18" charset="0"/>
                <a:cs typeface="Times New Roman" panose="02020603050405020304" pitchFamily="18" charset="0"/>
              </a:endParaRPr>
            </a:p>
          </p:txBody>
        </p:sp>
        <p:grpSp>
          <p:nvGrpSpPr>
            <p:cNvPr id="166" name="组合 54">
              <a:extLst>
                <a:ext uri="{FF2B5EF4-FFF2-40B4-BE49-F238E27FC236}">
                  <a16:creationId xmlns:a16="http://schemas.microsoft.com/office/drawing/2014/main" id="{9DDCFF27-E5F6-2947-9AA8-9CA819DFCFB5}"/>
                </a:ext>
              </a:extLst>
            </p:cNvPr>
            <p:cNvGrpSpPr/>
            <p:nvPr/>
          </p:nvGrpSpPr>
          <p:grpSpPr>
            <a:xfrm>
              <a:off x="7163660" y="4599299"/>
              <a:ext cx="1384757" cy="246221"/>
              <a:chOff x="1258499" y="4688856"/>
              <a:chExt cx="1384757" cy="246221"/>
            </a:xfrm>
          </p:grpSpPr>
          <p:pic>
            <p:nvPicPr>
              <p:cNvPr id="167" name="图片 55">
                <a:extLst>
                  <a:ext uri="{FF2B5EF4-FFF2-40B4-BE49-F238E27FC236}">
                    <a16:creationId xmlns:a16="http://schemas.microsoft.com/office/drawing/2014/main" id="{272EDF09-4FF2-E74A-B269-EAE31C03B871}"/>
                  </a:ext>
                </a:extLst>
              </p:cNvPr>
              <p:cNvPicPr>
                <a:picLocks noChangeAspect="1"/>
              </p:cNvPicPr>
              <p:nvPr/>
            </p:nvPicPr>
            <p:blipFill>
              <a:blip r:embed="rId13"/>
              <a:stretch>
                <a:fillRect/>
              </a:stretch>
            </p:blipFill>
            <p:spPr>
              <a:xfrm>
                <a:off x="1588770" y="4735830"/>
                <a:ext cx="779145" cy="199247"/>
              </a:xfrm>
              <a:prstGeom prst="rect">
                <a:avLst/>
              </a:prstGeom>
            </p:spPr>
          </p:pic>
          <p:sp>
            <p:nvSpPr>
              <p:cNvPr id="168" name="文本框 56">
                <a:extLst>
                  <a:ext uri="{FF2B5EF4-FFF2-40B4-BE49-F238E27FC236}">
                    <a16:creationId xmlns:a16="http://schemas.microsoft.com/office/drawing/2014/main" id="{3BBCF83B-63F7-4D42-BAA7-94B198A8F1E6}"/>
                  </a:ext>
                </a:extLst>
              </p:cNvPr>
              <p:cNvSpPr txBox="1"/>
              <p:nvPr/>
            </p:nvSpPr>
            <p:spPr>
              <a:xfrm>
                <a:off x="1258499" y="4688856"/>
                <a:ext cx="1384757" cy="246221"/>
              </a:xfrm>
              <a:prstGeom prst="rect">
                <a:avLst/>
              </a:prstGeom>
              <a:noFill/>
            </p:spPr>
            <p:txBody>
              <a:bodyPr wrap="square" rtlCol="0">
                <a:spAutoFit/>
              </a:bodyPr>
              <a:lstStyle/>
              <a:p>
                <a:pPr algn="ctr"/>
                <a:r>
                  <a:rPr lang="en-US" altLang="zh-CN" sz="1000" b="1">
                    <a:latin typeface="Times New Roman" panose="02020603050405020304" pitchFamily="18" charset="0"/>
                    <a:cs typeface="Times New Roman" panose="02020603050405020304" pitchFamily="18" charset="0"/>
                  </a:rPr>
                  <a:t>Time (ms)</a:t>
                </a:r>
                <a:endParaRPr lang="zh-CN" altLang="en-US" sz="1000" b="1">
                  <a:latin typeface="Times New Roman" panose="02020603050405020304" pitchFamily="18" charset="0"/>
                  <a:cs typeface="Times New Roman" panose="02020603050405020304" pitchFamily="18" charset="0"/>
                </a:endParaRPr>
              </a:p>
            </p:txBody>
          </p:sp>
        </p:grpSp>
      </p:grpSp>
      <p:grpSp>
        <p:nvGrpSpPr>
          <p:cNvPr id="12" name="Group 11">
            <a:extLst>
              <a:ext uri="{FF2B5EF4-FFF2-40B4-BE49-F238E27FC236}">
                <a16:creationId xmlns:a16="http://schemas.microsoft.com/office/drawing/2014/main" id="{569EA6A3-4564-0649-B193-27F506390520}"/>
              </a:ext>
            </a:extLst>
          </p:cNvPr>
          <p:cNvGrpSpPr/>
          <p:nvPr/>
        </p:nvGrpSpPr>
        <p:grpSpPr>
          <a:xfrm>
            <a:off x="6617263" y="5099488"/>
            <a:ext cx="1949687" cy="1439424"/>
            <a:chOff x="8755002" y="3644383"/>
            <a:chExt cx="1949687" cy="1439424"/>
          </a:xfrm>
        </p:grpSpPr>
        <p:pic>
          <p:nvPicPr>
            <p:cNvPr id="129" name="图片 10">
              <a:extLst>
                <a:ext uri="{FF2B5EF4-FFF2-40B4-BE49-F238E27FC236}">
                  <a16:creationId xmlns:a16="http://schemas.microsoft.com/office/drawing/2014/main" id="{86744CDF-8115-D642-97B8-1BF7D5784057}"/>
                </a:ext>
              </a:extLst>
            </p:cNvPr>
            <p:cNvPicPr>
              <a:picLocks noChangeAspect="1"/>
            </p:cNvPicPr>
            <p:nvPr/>
          </p:nvPicPr>
          <p:blipFill rotWithShape="1">
            <a:blip r:embed="rId15">
              <a:extLst>
                <a:ext uri="{28A0092B-C50C-407E-A947-70E740481C1C}">
                  <a14:useLocalDpi xmlns:a14="http://schemas.microsoft.com/office/drawing/2010/main" val="0"/>
                </a:ext>
              </a:extLst>
            </a:blip>
            <a:srcRect t="7440" r="9317"/>
            <a:stretch/>
          </p:blipFill>
          <p:spPr>
            <a:xfrm>
              <a:off x="8755002" y="3644383"/>
              <a:ext cx="1949687" cy="1120392"/>
            </a:xfrm>
            <a:prstGeom prst="rect">
              <a:avLst/>
            </a:prstGeom>
          </p:spPr>
        </p:pic>
        <p:sp>
          <p:nvSpPr>
            <p:cNvPr id="138" name="文本框 40">
              <a:extLst>
                <a:ext uri="{FF2B5EF4-FFF2-40B4-BE49-F238E27FC236}">
                  <a16:creationId xmlns:a16="http://schemas.microsoft.com/office/drawing/2014/main" id="{BA5CCDAE-C909-7E45-B074-F4ACB65F90A7}"/>
                </a:ext>
              </a:extLst>
            </p:cNvPr>
            <p:cNvSpPr txBox="1"/>
            <p:nvPr/>
          </p:nvSpPr>
          <p:spPr>
            <a:xfrm>
              <a:off x="8872838" y="4714475"/>
              <a:ext cx="1831851" cy="369332"/>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(e) Masked Spec.</a:t>
              </a:r>
              <a:endParaRPr lang="zh-CN" altLang="en-US" b="1">
                <a:latin typeface="Times New Roman" panose="02020603050405020304" pitchFamily="18" charset="0"/>
                <a:cs typeface="Times New Roman" panose="02020603050405020304" pitchFamily="18" charset="0"/>
              </a:endParaRPr>
            </a:p>
          </p:txBody>
        </p:sp>
        <p:grpSp>
          <p:nvGrpSpPr>
            <p:cNvPr id="169" name="组合 57">
              <a:extLst>
                <a:ext uri="{FF2B5EF4-FFF2-40B4-BE49-F238E27FC236}">
                  <a16:creationId xmlns:a16="http://schemas.microsoft.com/office/drawing/2014/main" id="{8B8A6C09-5500-EE4A-9D7E-0B68116360CD}"/>
                </a:ext>
              </a:extLst>
            </p:cNvPr>
            <p:cNvGrpSpPr/>
            <p:nvPr/>
          </p:nvGrpSpPr>
          <p:grpSpPr>
            <a:xfrm>
              <a:off x="9102656" y="4569840"/>
              <a:ext cx="1384757" cy="246221"/>
              <a:chOff x="1258499" y="4688856"/>
              <a:chExt cx="1384757" cy="246221"/>
            </a:xfrm>
          </p:grpSpPr>
          <p:pic>
            <p:nvPicPr>
              <p:cNvPr id="170" name="图片 58">
                <a:extLst>
                  <a:ext uri="{FF2B5EF4-FFF2-40B4-BE49-F238E27FC236}">
                    <a16:creationId xmlns:a16="http://schemas.microsoft.com/office/drawing/2014/main" id="{B0AC7224-C819-EA41-B32C-2AA7D21CFEC1}"/>
                  </a:ext>
                </a:extLst>
              </p:cNvPr>
              <p:cNvPicPr>
                <a:picLocks noChangeAspect="1"/>
              </p:cNvPicPr>
              <p:nvPr/>
            </p:nvPicPr>
            <p:blipFill>
              <a:blip r:embed="rId13"/>
              <a:stretch>
                <a:fillRect/>
              </a:stretch>
            </p:blipFill>
            <p:spPr>
              <a:xfrm>
                <a:off x="1588770" y="4735830"/>
                <a:ext cx="779145" cy="199247"/>
              </a:xfrm>
              <a:prstGeom prst="rect">
                <a:avLst/>
              </a:prstGeom>
            </p:spPr>
          </p:pic>
          <p:sp>
            <p:nvSpPr>
              <p:cNvPr id="171" name="文本框 59">
                <a:extLst>
                  <a:ext uri="{FF2B5EF4-FFF2-40B4-BE49-F238E27FC236}">
                    <a16:creationId xmlns:a16="http://schemas.microsoft.com/office/drawing/2014/main" id="{8D760BB9-D298-B244-A866-A6209F670919}"/>
                  </a:ext>
                </a:extLst>
              </p:cNvPr>
              <p:cNvSpPr txBox="1"/>
              <p:nvPr/>
            </p:nvSpPr>
            <p:spPr>
              <a:xfrm>
                <a:off x="1258499" y="4688856"/>
                <a:ext cx="1384757" cy="246221"/>
              </a:xfrm>
              <a:prstGeom prst="rect">
                <a:avLst/>
              </a:prstGeom>
              <a:noFill/>
            </p:spPr>
            <p:txBody>
              <a:bodyPr wrap="square" rtlCol="0">
                <a:spAutoFit/>
              </a:bodyPr>
              <a:lstStyle/>
              <a:p>
                <a:pPr algn="ctr"/>
                <a:r>
                  <a:rPr lang="en-US" altLang="zh-CN" sz="1000" b="1">
                    <a:latin typeface="Times New Roman" panose="02020603050405020304" pitchFamily="18" charset="0"/>
                    <a:cs typeface="Times New Roman" panose="02020603050405020304" pitchFamily="18" charset="0"/>
                  </a:rPr>
                  <a:t>Time (ms)</a:t>
                </a:r>
                <a:endParaRPr lang="zh-CN" altLang="en-US" sz="1000" b="1">
                  <a:latin typeface="Times New Roman" panose="02020603050405020304" pitchFamily="18" charset="0"/>
                  <a:cs typeface="Times New Roman" panose="02020603050405020304" pitchFamily="18" charset="0"/>
                </a:endParaRPr>
              </a:p>
            </p:txBody>
          </p:sp>
        </p:grpSp>
      </p:grpSp>
      <p:pic>
        <p:nvPicPr>
          <p:cNvPr id="172" name="Picture 171">
            <a:extLst>
              <a:ext uri="{FF2B5EF4-FFF2-40B4-BE49-F238E27FC236}">
                <a16:creationId xmlns:a16="http://schemas.microsoft.com/office/drawing/2014/main" id="{5823EE33-E9AB-A44D-907D-B48B4B266170}"/>
              </a:ext>
            </a:extLst>
          </p:cNvPr>
          <p:cNvPicPr>
            <a:picLocks noChangeAspect="1"/>
          </p:cNvPicPr>
          <p:nvPr/>
        </p:nvPicPr>
        <p:blipFill>
          <a:blip r:embed="rId16"/>
          <a:stretch>
            <a:fillRect/>
          </a:stretch>
        </p:blipFill>
        <p:spPr>
          <a:xfrm>
            <a:off x="9005687" y="3761744"/>
            <a:ext cx="2916103" cy="1678233"/>
          </a:xfrm>
          <a:prstGeom prst="rect">
            <a:avLst/>
          </a:prstGeom>
        </p:spPr>
      </p:pic>
      <p:cxnSp>
        <p:nvCxnSpPr>
          <p:cNvPr id="173" name="连接符: 肘形 60">
            <a:extLst>
              <a:ext uri="{FF2B5EF4-FFF2-40B4-BE49-F238E27FC236}">
                <a16:creationId xmlns:a16="http://schemas.microsoft.com/office/drawing/2014/main" id="{18D8A2F1-68D8-E048-AFAB-A58A7ABE1E73}"/>
              </a:ext>
            </a:extLst>
          </p:cNvPr>
          <p:cNvCxnSpPr>
            <a:cxnSpLocks/>
            <a:stCxn id="134" idx="2"/>
          </p:cNvCxnSpPr>
          <p:nvPr/>
        </p:nvCxnSpPr>
        <p:spPr>
          <a:xfrm rot="16200000" flipH="1">
            <a:off x="2894731" y="3387462"/>
            <a:ext cx="883795" cy="4479374"/>
          </a:xfrm>
          <a:prstGeom prst="bentConnector2">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4" name="CustomShape 54">
            <a:extLst>
              <a:ext uri="{FF2B5EF4-FFF2-40B4-BE49-F238E27FC236}">
                <a16:creationId xmlns:a16="http://schemas.microsoft.com/office/drawing/2014/main" id="{0BE45FA2-E61D-3244-ACBE-065D659FBE9C}"/>
              </a:ext>
            </a:extLst>
          </p:cNvPr>
          <p:cNvSpPr/>
          <p:nvPr/>
        </p:nvSpPr>
        <p:spPr>
          <a:xfrm>
            <a:off x="5608914" y="5844772"/>
            <a:ext cx="448545" cy="4485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p:style>
      </p:sp>
      <p:sp>
        <p:nvSpPr>
          <p:cNvPr id="175" name="CustomShape 55">
            <a:extLst>
              <a:ext uri="{FF2B5EF4-FFF2-40B4-BE49-F238E27FC236}">
                <a16:creationId xmlns:a16="http://schemas.microsoft.com/office/drawing/2014/main" id="{F6E4E03A-099A-2E4F-A51C-B0CEB9E6C628}"/>
              </a:ext>
            </a:extLst>
          </p:cNvPr>
          <p:cNvSpPr/>
          <p:nvPr/>
        </p:nvSpPr>
        <p:spPr>
          <a:xfrm>
            <a:off x="5684515" y="5844772"/>
            <a:ext cx="300182" cy="44854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a:latin typeface="Arial"/>
              </a:rPr>
              <a:t>*</a:t>
            </a:r>
          </a:p>
        </p:txBody>
      </p:sp>
      <p:cxnSp>
        <p:nvCxnSpPr>
          <p:cNvPr id="176" name="连接符: 肘形 60">
            <a:extLst>
              <a:ext uri="{FF2B5EF4-FFF2-40B4-BE49-F238E27FC236}">
                <a16:creationId xmlns:a16="http://schemas.microsoft.com/office/drawing/2014/main" id="{3C6151EE-73A0-4947-9BFB-F4D8969872B5}"/>
              </a:ext>
            </a:extLst>
          </p:cNvPr>
          <p:cNvCxnSpPr>
            <a:cxnSpLocks/>
            <a:stCxn id="137" idx="2"/>
            <a:endCxn id="175" idx="0"/>
          </p:cNvCxnSpPr>
          <p:nvPr/>
        </p:nvCxnSpPr>
        <p:spPr>
          <a:xfrm rot="5400000">
            <a:off x="6180277" y="4405840"/>
            <a:ext cx="1093261" cy="1784602"/>
          </a:xfrm>
          <a:prstGeom prst="bentConnector3">
            <a:avLst>
              <a:gd name="adj1" fmla="val 1038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5" name="直接箭头连接符 56">
            <a:extLst>
              <a:ext uri="{FF2B5EF4-FFF2-40B4-BE49-F238E27FC236}">
                <a16:creationId xmlns:a16="http://schemas.microsoft.com/office/drawing/2014/main" id="{3FB21990-1979-204F-8180-B67AAC2BFB78}"/>
              </a:ext>
            </a:extLst>
          </p:cNvPr>
          <p:cNvCxnSpPr>
            <a:cxnSpLocks/>
            <a:stCxn id="174" idx="6"/>
            <a:endCxn id="129" idx="1"/>
          </p:cNvCxnSpPr>
          <p:nvPr/>
        </p:nvCxnSpPr>
        <p:spPr>
          <a:xfrm flipV="1">
            <a:off x="6057459" y="5659684"/>
            <a:ext cx="559804" cy="40936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8" name="直接箭头连接符 56">
            <a:extLst>
              <a:ext uri="{FF2B5EF4-FFF2-40B4-BE49-F238E27FC236}">
                <a16:creationId xmlns:a16="http://schemas.microsoft.com/office/drawing/2014/main" id="{10C69432-518F-4A44-9ACF-6C1A764DF4C4}"/>
              </a:ext>
            </a:extLst>
          </p:cNvPr>
          <p:cNvCxnSpPr>
            <a:cxnSpLocks/>
          </p:cNvCxnSpPr>
          <p:nvPr/>
        </p:nvCxnSpPr>
        <p:spPr>
          <a:xfrm flipV="1">
            <a:off x="8608418" y="4939890"/>
            <a:ext cx="559804" cy="40936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10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1914402" y="215154"/>
            <a:ext cx="8363196" cy="796965"/>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Implementation</a:t>
            </a:r>
          </a:p>
        </p:txBody>
      </p:sp>
      <p:sp>
        <p:nvSpPr>
          <p:cNvPr id="16"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3B6EF45-B328-E446-A88D-9D6BF82DD3DD}"/>
              </a:ext>
            </a:extLst>
          </p:cNvPr>
          <p:cNvPicPr>
            <a:picLocks noChangeAspect="1"/>
          </p:cNvPicPr>
          <p:nvPr/>
        </p:nvPicPr>
        <p:blipFill>
          <a:blip r:embed="rId3"/>
          <a:stretch>
            <a:fillRect/>
          </a:stretch>
        </p:blipFill>
        <p:spPr>
          <a:xfrm>
            <a:off x="140526" y="1136327"/>
            <a:ext cx="5257306" cy="3469468"/>
          </a:xfrm>
          <a:prstGeom prst="rect">
            <a:avLst/>
          </a:prstGeom>
        </p:spPr>
      </p:pic>
      <p:pic>
        <p:nvPicPr>
          <p:cNvPr id="3" name="Picture 2">
            <a:extLst>
              <a:ext uri="{FF2B5EF4-FFF2-40B4-BE49-F238E27FC236}">
                <a16:creationId xmlns:a16="http://schemas.microsoft.com/office/drawing/2014/main" id="{AE6CBEE9-619A-844E-90EB-A1B6F3079A8C}"/>
              </a:ext>
            </a:extLst>
          </p:cNvPr>
          <p:cNvPicPr>
            <a:picLocks noChangeAspect="1"/>
          </p:cNvPicPr>
          <p:nvPr/>
        </p:nvPicPr>
        <p:blipFill>
          <a:blip r:embed="rId4"/>
          <a:stretch>
            <a:fillRect/>
          </a:stretch>
        </p:blipFill>
        <p:spPr>
          <a:xfrm>
            <a:off x="5938028" y="1043286"/>
            <a:ext cx="5345143" cy="3741600"/>
          </a:xfrm>
          <a:prstGeom prst="rect">
            <a:avLst/>
          </a:prstGeom>
        </p:spPr>
      </p:pic>
      <p:sp>
        <p:nvSpPr>
          <p:cNvPr id="7" name="矩形 9">
            <a:extLst>
              <a:ext uri="{FF2B5EF4-FFF2-40B4-BE49-F238E27FC236}">
                <a16:creationId xmlns:a16="http://schemas.microsoft.com/office/drawing/2014/main" id="{56CE20D0-2C09-3F44-86FD-783E83D6750F}"/>
              </a:ext>
            </a:extLst>
          </p:cNvPr>
          <p:cNvSpPr/>
          <p:nvPr/>
        </p:nvSpPr>
        <p:spPr>
          <a:xfrm>
            <a:off x="466244" y="4605795"/>
            <a:ext cx="6238241" cy="1692771"/>
          </a:xfrm>
          <a:prstGeom prst="rect">
            <a:avLst/>
          </a:prstGeom>
        </p:spPr>
        <p:txBody>
          <a:bodyPr wrap="square">
            <a:spAutoFit/>
          </a:bodyPr>
          <a:lstStyle/>
          <a:p>
            <a:r>
              <a:rPr lang="en-US" altLang="zh-CN" sz="3200" b="1" dirty="0">
                <a:latin typeface="Times" pitchFamily="2" charset="0"/>
              </a:rPr>
              <a:t>Metric:</a:t>
            </a:r>
            <a:endParaRPr lang="en-US" altLang="zh-CN" b="1" dirty="0">
              <a:latin typeface="Times" pitchFamily="2" charset="0"/>
            </a:endParaRPr>
          </a:p>
          <a:p>
            <a:pPr marL="742950" lvl="1" indent="-285750">
              <a:buFont typeface="Arial" panose="020B0604020202020204" pitchFamily="34" charset="0"/>
              <a:buChar char="•"/>
            </a:pPr>
            <a:r>
              <a:rPr lang="en-US" altLang="zh-CN" sz="2400" dirty="0">
                <a:latin typeface="Times" pitchFamily="2" charset="0"/>
              </a:rPr>
              <a:t>Symbol Error Rate (SER)</a:t>
            </a:r>
          </a:p>
          <a:p>
            <a:pPr marL="742950" lvl="1" indent="-285750">
              <a:buFont typeface="Arial" panose="020B0604020202020204" pitchFamily="34" charset="0"/>
              <a:buChar char="•"/>
            </a:pPr>
            <a:r>
              <a:rPr lang="en-US" altLang="zh-CN" sz="2400" dirty="0">
                <a:latin typeface="Times" pitchFamily="2" charset="0"/>
              </a:rPr>
              <a:t>SNR Gains (SER=10%)</a:t>
            </a:r>
          </a:p>
          <a:p>
            <a:pPr marL="742950" lvl="1" indent="-285750">
              <a:buFont typeface="Arial" panose="020B0604020202020204" pitchFamily="34" charset="0"/>
              <a:buChar char="•"/>
            </a:pPr>
            <a:r>
              <a:rPr lang="en-US" altLang="zh-CN" sz="2400" dirty="0">
                <a:latin typeface="Times" pitchFamily="2" charset="0"/>
              </a:rPr>
              <a:t>Battery Life Gain (BLG)</a:t>
            </a:r>
          </a:p>
        </p:txBody>
      </p:sp>
      <p:sp>
        <p:nvSpPr>
          <p:cNvPr id="8" name="矩形 9">
            <a:extLst>
              <a:ext uri="{FF2B5EF4-FFF2-40B4-BE49-F238E27FC236}">
                <a16:creationId xmlns:a16="http://schemas.microsoft.com/office/drawing/2014/main" id="{6D9503ED-F1E5-9E4F-B9F2-33923E5D74A0}"/>
              </a:ext>
            </a:extLst>
          </p:cNvPr>
          <p:cNvSpPr/>
          <p:nvPr/>
        </p:nvSpPr>
        <p:spPr>
          <a:xfrm>
            <a:off x="5874708" y="4617714"/>
            <a:ext cx="6238241" cy="954107"/>
          </a:xfrm>
          <a:prstGeom prst="rect">
            <a:avLst/>
          </a:prstGeom>
        </p:spPr>
        <p:txBody>
          <a:bodyPr wrap="square">
            <a:spAutoFit/>
          </a:bodyPr>
          <a:lstStyle/>
          <a:p>
            <a:r>
              <a:rPr lang="en-US" altLang="zh-CN" sz="3200" b="1">
                <a:latin typeface="Times" pitchFamily="2" charset="0"/>
              </a:rPr>
              <a:t>Baseline:</a:t>
            </a:r>
            <a:endParaRPr lang="en-US" altLang="zh-CN" b="1">
              <a:latin typeface="Times" pitchFamily="2" charset="0"/>
            </a:endParaRPr>
          </a:p>
          <a:p>
            <a:pPr marL="742950" lvl="1" indent="-285750">
              <a:buFont typeface="Arial" panose="020B0604020202020204" pitchFamily="34" charset="0"/>
              <a:buChar char="•"/>
            </a:pPr>
            <a:r>
              <a:rPr lang="en-US" altLang="zh-CN" sz="2400">
                <a:latin typeface="Times" pitchFamily="2" charset="0"/>
              </a:rPr>
              <a:t>Standard Dechirp Processing</a:t>
            </a:r>
          </a:p>
        </p:txBody>
      </p:sp>
    </p:spTree>
    <p:extLst>
      <p:ext uri="{BB962C8B-B14F-4D97-AF65-F5344CB8AC3E}">
        <p14:creationId xmlns:p14="http://schemas.microsoft.com/office/powerpoint/2010/main" val="98172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1069383" y="215154"/>
            <a:ext cx="9208215" cy="796965"/>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E</a:t>
            </a:r>
            <a:r>
              <a:rPr lang="en-US" altLang="zh-CN" sz="4400">
                <a:solidFill>
                  <a:srgbClr val="1F3A33"/>
                </a:solidFill>
                <a:latin typeface="Century Gothic" panose="020B0502020202020204" pitchFamily="34" charset="0"/>
                <a:cs typeface="Arial" panose="020B0604020202020204" pitchFamily="34" charset="0"/>
              </a:rPr>
              <a:t>valuation</a:t>
            </a:r>
            <a:r>
              <a:rPr lang="zh-CN" altLang="en-US" sz="4400">
                <a:solidFill>
                  <a:srgbClr val="1F3A33"/>
                </a:solidFill>
                <a:latin typeface="Century Gothic" panose="020B0502020202020204" pitchFamily="34" charset="0"/>
                <a:cs typeface="Arial" panose="020B0604020202020204" pitchFamily="34" charset="0"/>
              </a:rPr>
              <a:t>： </a:t>
            </a:r>
            <a:r>
              <a:rPr lang="en-US" altLang="zh-CN" sz="4400">
                <a:solidFill>
                  <a:srgbClr val="1F3A33"/>
                </a:solidFill>
                <a:latin typeface="Century Gothic" panose="020B0502020202020204" pitchFamily="34" charset="0"/>
                <a:cs typeface="Arial" panose="020B0604020202020204" pitchFamily="34" charset="0"/>
              </a:rPr>
              <a:t>Indoor Performance</a:t>
            </a:r>
            <a:endParaRPr lang="en-US" sz="4400">
              <a:solidFill>
                <a:srgbClr val="1F3A33"/>
              </a:solidFill>
              <a:latin typeface="Century Gothic" panose="020B0502020202020204" pitchFamily="34" charset="0"/>
              <a:cs typeface="Arial" panose="020B0604020202020204" pitchFamily="34" charset="0"/>
            </a:endParaRPr>
          </a:p>
        </p:txBody>
      </p:sp>
      <p:sp>
        <p:nvSpPr>
          <p:cNvPr id="16"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7D608F-7B86-1F45-AA5F-07907B51B3CE}"/>
              </a:ext>
            </a:extLst>
          </p:cNvPr>
          <p:cNvSpPr txBox="1"/>
          <p:nvPr/>
        </p:nvSpPr>
        <p:spPr>
          <a:xfrm>
            <a:off x="511917" y="1210761"/>
            <a:ext cx="11168166" cy="830997"/>
          </a:xfrm>
          <a:prstGeom prst="rect">
            <a:avLst/>
          </a:prstGeom>
          <a:noFill/>
        </p:spPr>
        <p:txBody>
          <a:bodyPr wrap="square">
            <a:spAutoFit/>
          </a:bodyPr>
          <a:lstStyle/>
          <a:p>
            <a:pPr lvl="1"/>
            <a:r>
              <a:rPr lang="en-US" sz="2400" dirty="0">
                <a:latin typeface="Times" pitchFamily="2" charset="0"/>
              </a:rPr>
              <a:t>Q1 - How much does NELoRa improve the demodulation performance than Dechirp under various LoRa configurations? </a:t>
            </a:r>
          </a:p>
        </p:txBody>
      </p:sp>
      <p:pic>
        <p:nvPicPr>
          <p:cNvPr id="5" name="Picture 4">
            <a:extLst>
              <a:ext uri="{FF2B5EF4-FFF2-40B4-BE49-F238E27FC236}">
                <a16:creationId xmlns:a16="http://schemas.microsoft.com/office/drawing/2014/main" id="{26F5FE16-14D7-BE4C-AE8B-222E8CCBCC8E}"/>
              </a:ext>
            </a:extLst>
          </p:cNvPr>
          <p:cNvPicPr>
            <a:picLocks noChangeAspect="1"/>
          </p:cNvPicPr>
          <p:nvPr/>
        </p:nvPicPr>
        <p:blipFill>
          <a:blip r:embed="rId3"/>
          <a:stretch>
            <a:fillRect/>
          </a:stretch>
        </p:blipFill>
        <p:spPr>
          <a:xfrm>
            <a:off x="0" y="2041758"/>
            <a:ext cx="12192000" cy="2252481"/>
          </a:xfrm>
          <a:prstGeom prst="rect">
            <a:avLst/>
          </a:prstGeom>
        </p:spPr>
      </p:pic>
      <p:pic>
        <p:nvPicPr>
          <p:cNvPr id="2" name="Picture 1">
            <a:extLst>
              <a:ext uri="{FF2B5EF4-FFF2-40B4-BE49-F238E27FC236}">
                <a16:creationId xmlns:a16="http://schemas.microsoft.com/office/drawing/2014/main" id="{3D21F30C-82C2-3E47-908D-20BBCFD3101F}"/>
              </a:ext>
            </a:extLst>
          </p:cNvPr>
          <p:cNvPicPr>
            <a:picLocks noChangeAspect="1"/>
          </p:cNvPicPr>
          <p:nvPr/>
        </p:nvPicPr>
        <p:blipFill>
          <a:blip r:embed="rId4"/>
          <a:stretch>
            <a:fillRect/>
          </a:stretch>
        </p:blipFill>
        <p:spPr>
          <a:xfrm>
            <a:off x="0" y="4267590"/>
            <a:ext cx="12192000" cy="2088760"/>
          </a:xfrm>
          <a:prstGeom prst="rect">
            <a:avLst/>
          </a:prstGeom>
        </p:spPr>
      </p:pic>
    </p:spTree>
    <p:extLst>
      <p:ext uri="{BB962C8B-B14F-4D97-AF65-F5344CB8AC3E}">
        <p14:creationId xmlns:p14="http://schemas.microsoft.com/office/powerpoint/2010/main" val="74006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1069383" y="215154"/>
            <a:ext cx="9208215" cy="796965"/>
          </a:xfrm>
        </p:spPr>
        <p:txBody>
          <a:bodyPr>
            <a:noAutofit/>
          </a:bodyPr>
          <a:lstStyle/>
          <a:p>
            <a:pPr algn="ctr"/>
            <a:r>
              <a:rPr lang="en-US" sz="4400" dirty="0">
                <a:solidFill>
                  <a:srgbClr val="1F3A33"/>
                </a:solidFill>
                <a:latin typeface="Century Gothic" panose="020B0502020202020204" pitchFamily="34" charset="0"/>
                <a:cs typeface="Arial" panose="020B0604020202020204" pitchFamily="34" charset="0"/>
              </a:rPr>
              <a:t>E</a:t>
            </a:r>
            <a:r>
              <a:rPr lang="en-US" altLang="zh-CN" sz="4400" dirty="0">
                <a:solidFill>
                  <a:srgbClr val="1F3A33"/>
                </a:solidFill>
                <a:latin typeface="Century Gothic" panose="020B0502020202020204" pitchFamily="34" charset="0"/>
                <a:cs typeface="Arial" panose="020B0604020202020204" pitchFamily="34" charset="0"/>
              </a:rPr>
              <a:t>valuation</a:t>
            </a:r>
            <a:r>
              <a:rPr lang="zh-CN" altLang="en-US" sz="4400" dirty="0">
                <a:solidFill>
                  <a:srgbClr val="1F3A33"/>
                </a:solidFill>
                <a:latin typeface="Century Gothic" panose="020B0502020202020204" pitchFamily="34" charset="0"/>
                <a:cs typeface="Arial" panose="020B0604020202020204" pitchFamily="34" charset="0"/>
              </a:rPr>
              <a:t>： </a:t>
            </a:r>
            <a:r>
              <a:rPr lang="en-US" altLang="zh-CN" sz="4400" dirty="0">
                <a:solidFill>
                  <a:srgbClr val="1F3A33"/>
                </a:solidFill>
                <a:latin typeface="Century Gothic" panose="020B0502020202020204" pitchFamily="34" charset="0"/>
                <a:cs typeface="Arial" panose="020B0604020202020204" pitchFamily="34" charset="0"/>
              </a:rPr>
              <a:t>Robustness Analysis</a:t>
            </a:r>
            <a:endParaRPr lang="en-US" sz="4400" dirty="0">
              <a:solidFill>
                <a:srgbClr val="1F3A33"/>
              </a:solidFill>
              <a:latin typeface="Century Gothic" panose="020B0502020202020204" pitchFamily="34" charset="0"/>
              <a:cs typeface="Arial" panose="020B0604020202020204" pitchFamily="34" charset="0"/>
            </a:endParaRPr>
          </a:p>
        </p:txBody>
      </p:sp>
      <p:sp>
        <p:nvSpPr>
          <p:cNvPr id="16"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7D608F-7B86-1F45-AA5F-07907B51B3CE}"/>
              </a:ext>
            </a:extLst>
          </p:cNvPr>
          <p:cNvSpPr txBox="1"/>
          <p:nvPr/>
        </p:nvSpPr>
        <p:spPr>
          <a:xfrm>
            <a:off x="1397266" y="1607857"/>
            <a:ext cx="4835471" cy="1384995"/>
          </a:xfrm>
          <a:prstGeom prst="rect">
            <a:avLst/>
          </a:prstGeom>
          <a:noFill/>
        </p:spPr>
        <p:txBody>
          <a:bodyPr wrap="square">
            <a:spAutoFit/>
          </a:bodyPr>
          <a:lstStyle/>
          <a:p>
            <a:pPr lvl="1"/>
            <a:r>
              <a:rPr lang="en-US" sz="2800" dirty="0">
                <a:latin typeface="Times" pitchFamily="2" charset="0"/>
              </a:rPr>
              <a:t>Q2 - How effective is each key technique incorporated in the  design of NELoRa? </a:t>
            </a:r>
          </a:p>
        </p:txBody>
      </p:sp>
      <p:grpSp>
        <p:nvGrpSpPr>
          <p:cNvPr id="5" name="Group 4">
            <a:extLst>
              <a:ext uri="{FF2B5EF4-FFF2-40B4-BE49-F238E27FC236}">
                <a16:creationId xmlns:a16="http://schemas.microsoft.com/office/drawing/2014/main" id="{8225AE8E-C3A0-4F43-92AF-58C1710AFAED}"/>
              </a:ext>
            </a:extLst>
          </p:cNvPr>
          <p:cNvGrpSpPr/>
          <p:nvPr/>
        </p:nvGrpSpPr>
        <p:grpSpPr>
          <a:xfrm>
            <a:off x="1705941" y="3108353"/>
            <a:ext cx="9051699" cy="3132496"/>
            <a:chOff x="2260516" y="3523189"/>
            <a:chExt cx="8017082" cy="2714248"/>
          </a:xfrm>
        </p:grpSpPr>
        <p:pic>
          <p:nvPicPr>
            <p:cNvPr id="2" name="Picture 1">
              <a:extLst>
                <a:ext uri="{FF2B5EF4-FFF2-40B4-BE49-F238E27FC236}">
                  <a16:creationId xmlns:a16="http://schemas.microsoft.com/office/drawing/2014/main" id="{B430CC81-1AE4-814F-9046-3166FF7FB1BF}"/>
                </a:ext>
              </a:extLst>
            </p:cNvPr>
            <p:cNvPicPr>
              <a:picLocks noChangeAspect="1"/>
            </p:cNvPicPr>
            <p:nvPr/>
          </p:nvPicPr>
          <p:blipFill>
            <a:blip r:embed="rId3"/>
            <a:stretch>
              <a:fillRect/>
            </a:stretch>
          </p:blipFill>
          <p:spPr>
            <a:xfrm>
              <a:off x="2260516" y="3523189"/>
              <a:ext cx="8017082" cy="2714248"/>
            </a:xfrm>
            <a:prstGeom prst="rect">
              <a:avLst/>
            </a:prstGeom>
          </p:spPr>
        </p:pic>
        <p:pic>
          <p:nvPicPr>
            <p:cNvPr id="6" name="Picture 5">
              <a:extLst>
                <a:ext uri="{FF2B5EF4-FFF2-40B4-BE49-F238E27FC236}">
                  <a16:creationId xmlns:a16="http://schemas.microsoft.com/office/drawing/2014/main" id="{BC3A13F9-4400-6A4A-94A8-361152498A67}"/>
                </a:ext>
              </a:extLst>
            </p:cNvPr>
            <p:cNvPicPr>
              <a:picLocks noChangeAspect="1"/>
            </p:cNvPicPr>
            <p:nvPr/>
          </p:nvPicPr>
          <p:blipFill>
            <a:blip r:embed="rId4"/>
            <a:stretch>
              <a:fillRect/>
            </a:stretch>
          </p:blipFill>
          <p:spPr>
            <a:xfrm>
              <a:off x="2688730" y="5849232"/>
              <a:ext cx="495300" cy="317500"/>
            </a:xfrm>
            <a:prstGeom prst="rect">
              <a:avLst/>
            </a:prstGeom>
          </p:spPr>
        </p:pic>
        <p:pic>
          <p:nvPicPr>
            <p:cNvPr id="7" name="Picture 6">
              <a:extLst>
                <a:ext uri="{FF2B5EF4-FFF2-40B4-BE49-F238E27FC236}">
                  <a16:creationId xmlns:a16="http://schemas.microsoft.com/office/drawing/2014/main" id="{6CE337A3-73DD-4643-ABE4-803FBA8C759A}"/>
                </a:ext>
              </a:extLst>
            </p:cNvPr>
            <p:cNvPicPr>
              <a:picLocks noChangeAspect="1"/>
            </p:cNvPicPr>
            <p:nvPr/>
          </p:nvPicPr>
          <p:blipFill>
            <a:blip r:embed="rId4"/>
            <a:stretch>
              <a:fillRect/>
            </a:stretch>
          </p:blipFill>
          <p:spPr>
            <a:xfrm>
              <a:off x="6826776" y="5868131"/>
              <a:ext cx="495300" cy="317500"/>
            </a:xfrm>
            <a:prstGeom prst="rect">
              <a:avLst/>
            </a:prstGeom>
          </p:spPr>
        </p:pic>
      </p:grpSp>
      <p:sp>
        <p:nvSpPr>
          <p:cNvPr id="12" name="TextBox 11">
            <a:extLst>
              <a:ext uri="{FF2B5EF4-FFF2-40B4-BE49-F238E27FC236}">
                <a16:creationId xmlns:a16="http://schemas.microsoft.com/office/drawing/2014/main" id="{0E808E3D-6339-DA46-9B67-FF964D089F0D}"/>
              </a:ext>
            </a:extLst>
          </p:cNvPr>
          <p:cNvSpPr txBox="1"/>
          <p:nvPr/>
        </p:nvSpPr>
        <p:spPr>
          <a:xfrm>
            <a:off x="6442178" y="1607857"/>
            <a:ext cx="4835471" cy="1815882"/>
          </a:xfrm>
          <a:prstGeom prst="rect">
            <a:avLst/>
          </a:prstGeom>
          <a:noFill/>
        </p:spPr>
        <p:txBody>
          <a:bodyPr wrap="square">
            <a:spAutoFit/>
          </a:bodyPr>
          <a:lstStyle/>
          <a:p>
            <a:pPr lvl="1"/>
            <a:r>
              <a:rPr lang="en-US" sz="2800" dirty="0">
                <a:latin typeface="Times" pitchFamily="2" charset="0"/>
              </a:rPr>
              <a:t>Q3 - Is NELoRa robust to different environments for low-cost deployment? </a:t>
            </a:r>
          </a:p>
          <a:p>
            <a:pPr lvl="1"/>
            <a:endParaRPr lang="en-US" sz="2800" dirty="0">
              <a:latin typeface="Times" pitchFamily="2" charset="0"/>
            </a:endParaRPr>
          </a:p>
        </p:txBody>
      </p:sp>
    </p:spTree>
    <p:extLst>
      <p:ext uri="{BB962C8B-B14F-4D97-AF65-F5344CB8AC3E}">
        <p14:creationId xmlns:p14="http://schemas.microsoft.com/office/powerpoint/2010/main" val="1216128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233917" y="196301"/>
            <a:ext cx="11774196" cy="796965"/>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Low-power Wide-area Networks</a:t>
            </a:r>
          </a:p>
        </p:txBody>
      </p:sp>
      <p:sp>
        <p:nvSpPr>
          <p:cNvPr id="17"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3" name="图片 3">
            <a:extLst>
              <a:ext uri="{FF2B5EF4-FFF2-40B4-BE49-F238E27FC236}">
                <a16:creationId xmlns:a16="http://schemas.microsoft.com/office/drawing/2014/main" id="{E637272B-D69E-C946-91A3-17C2B2B944FC}"/>
              </a:ext>
            </a:extLst>
          </p:cNvPr>
          <p:cNvPicPr>
            <a:picLocks noChangeAspect="1"/>
          </p:cNvPicPr>
          <p:nvPr/>
        </p:nvPicPr>
        <p:blipFill rotWithShape="1">
          <a:blip r:embed="rId3"/>
          <a:srcRect b="42670"/>
          <a:stretch/>
        </p:blipFill>
        <p:spPr>
          <a:xfrm>
            <a:off x="2761146" y="1996764"/>
            <a:ext cx="6669708" cy="2281888"/>
          </a:xfrm>
          <a:prstGeom prst="rect">
            <a:avLst/>
          </a:prstGeom>
        </p:spPr>
      </p:pic>
      <p:pic>
        <p:nvPicPr>
          <p:cNvPr id="2" name="Picture 1">
            <a:extLst>
              <a:ext uri="{FF2B5EF4-FFF2-40B4-BE49-F238E27FC236}">
                <a16:creationId xmlns:a16="http://schemas.microsoft.com/office/drawing/2014/main" id="{4DC1D774-75FA-D54B-BD28-A5B35FC44A4B}"/>
              </a:ext>
            </a:extLst>
          </p:cNvPr>
          <p:cNvPicPr>
            <a:picLocks noChangeAspect="1"/>
          </p:cNvPicPr>
          <p:nvPr/>
        </p:nvPicPr>
        <p:blipFill>
          <a:blip r:embed="rId4"/>
          <a:stretch>
            <a:fillRect/>
          </a:stretch>
        </p:blipFill>
        <p:spPr>
          <a:xfrm>
            <a:off x="5304711" y="4458165"/>
            <a:ext cx="1905000" cy="1333500"/>
          </a:xfrm>
          <a:prstGeom prst="rect">
            <a:avLst/>
          </a:prstGeom>
        </p:spPr>
      </p:pic>
      <p:pic>
        <p:nvPicPr>
          <p:cNvPr id="3" name="Picture 2">
            <a:extLst>
              <a:ext uri="{FF2B5EF4-FFF2-40B4-BE49-F238E27FC236}">
                <a16:creationId xmlns:a16="http://schemas.microsoft.com/office/drawing/2014/main" id="{FF778CE7-5DEF-3E4D-B94D-1D2EF114633E}"/>
              </a:ext>
            </a:extLst>
          </p:cNvPr>
          <p:cNvPicPr>
            <a:picLocks noChangeAspect="1"/>
          </p:cNvPicPr>
          <p:nvPr/>
        </p:nvPicPr>
        <p:blipFill>
          <a:blip r:embed="rId5"/>
          <a:stretch>
            <a:fillRect/>
          </a:stretch>
        </p:blipFill>
        <p:spPr>
          <a:xfrm>
            <a:off x="1709507" y="4578815"/>
            <a:ext cx="2425700" cy="1092200"/>
          </a:xfrm>
          <a:prstGeom prst="rect">
            <a:avLst/>
          </a:prstGeom>
        </p:spPr>
      </p:pic>
      <p:pic>
        <p:nvPicPr>
          <p:cNvPr id="1026" name="Picture 2" descr="CSC-CONICET-SmartGrid / NBIOT-NPUSCH-SIM · GitLab">
            <a:extLst>
              <a:ext uri="{FF2B5EF4-FFF2-40B4-BE49-F238E27FC236}">
                <a16:creationId xmlns:a16="http://schemas.microsoft.com/office/drawing/2014/main" id="{39CC93FE-FA48-7D40-834E-E51CA1CE1D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9215" y="4458165"/>
            <a:ext cx="1878169" cy="133350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28">
            <a:extLst>
              <a:ext uri="{FF2B5EF4-FFF2-40B4-BE49-F238E27FC236}">
                <a16:creationId xmlns:a16="http://schemas.microsoft.com/office/drawing/2014/main" id="{483AA26E-C9F2-A047-B201-432CBFCD4F96}"/>
              </a:ext>
            </a:extLst>
          </p:cNvPr>
          <p:cNvSpPr txBox="1"/>
          <p:nvPr/>
        </p:nvSpPr>
        <p:spPr>
          <a:xfrm>
            <a:off x="313552" y="1171511"/>
            <a:ext cx="11774196" cy="461665"/>
          </a:xfrm>
          <a:prstGeom prst="rect">
            <a:avLst/>
          </a:prstGeom>
          <a:noFill/>
        </p:spPr>
        <p:txBody>
          <a:bodyPr wrap="square" rtlCol="0">
            <a:spAutoFit/>
          </a:bodyPr>
          <a:lstStyle/>
          <a:p>
            <a:pPr algn="ctr"/>
            <a:r>
              <a:rPr lang="en-US" altLang="zh-CN" sz="2400" dirty="0">
                <a:latin typeface="Comic Sans MS" panose="030F0702030302020204" pitchFamily="66" charset="0"/>
              </a:rPr>
              <a:t>Imaging a world where every single object is connected to the Internet</a:t>
            </a:r>
            <a:endParaRPr lang="zh-CN" altLang="en-US" sz="2400" dirty="0">
              <a:latin typeface="Comic Sans MS" panose="030F0702030302020204" pitchFamily="66" charset="0"/>
            </a:endParaRPr>
          </a:p>
        </p:txBody>
      </p:sp>
    </p:spTree>
    <p:extLst>
      <p:ext uri="{BB962C8B-B14F-4D97-AF65-F5344CB8AC3E}">
        <p14:creationId xmlns:p14="http://schemas.microsoft.com/office/powerpoint/2010/main" val="32185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488680" y="215154"/>
            <a:ext cx="10722851" cy="806490"/>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E</a:t>
            </a:r>
            <a:r>
              <a:rPr lang="en-US" altLang="zh-CN" sz="4400">
                <a:solidFill>
                  <a:srgbClr val="1F3A33"/>
                </a:solidFill>
                <a:latin typeface="Century Gothic" panose="020B0502020202020204" pitchFamily="34" charset="0"/>
                <a:cs typeface="Arial" panose="020B0604020202020204" pitchFamily="34" charset="0"/>
              </a:rPr>
              <a:t>valuation</a:t>
            </a:r>
            <a:r>
              <a:rPr lang="zh-CN" altLang="en-US" sz="4400">
                <a:solidFill>
                  <a:srgbClr val="1F3A33"/>
                </a:solidFill>
                <a:latin typeface="Century Gothic" panose="020B0502020202020204" pitchFamily="34" charset="0"/>
                <a:cs typeface="Arial" panose="020B0604020202020204" pitchFamily="34" charset="0"/>
              </a:rPr>
              <a:t>： </a:t>
            </a:r>
            <a:r>
              <a:rPr lang="en-US" altLang="zh-CN" sz="4400">
                <a:solidFill>
                  <a:srgbClr val="1F3A33"/>
                </a:solidFill>
                <a:latin typeface="Century Gothic" panose="020B0502020202020204" pitchFamily="34" charset="0"/>
                <a:cs typeface="Arial" panose="020B0604020202020204" pitchFamily="34" charset="0"/>
              </a:rPr>
              <a:t>Outdoor Performance</a:t>
            </a:r>
            <a:endParaRPr lang="en-US" sz="4400">
              <a:solidFill>
                <a:srgbClr val="1F3A33"/>
              </a:solidFill>
              <a:latin typeface="Century Gothic" panose="020B0502020202020204" pitchFamily="34" charset="0"/>
              <a:cs typeface="Arial" panose="020B0604020202020204" pitchFamily="34" charset="0"/>
            </a:endParaRPr>
          </a:p>
        </p:txBody>
      </p:sp>
      <p:sp>
        <p:nvSpPr>
          <p:cNvPr id="16"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7D608F-7B86-1F45-AA5F-07907B51B3CE}"/>
              </a:ext>
            </a:extLst>
          </p:cNvPr>
          <p:cNvSpPr txBox="1"/>
          <p:nvPr/>
        </p:nvSpPr>
        <p:spPr>
          <a:xfrm>
            <a:off x="799713" y="1414220"/>
            <a:ext cx="4878443" cy="1384995"/>
          </a:xfrm>
          <a:prstGeom prst="rect">
            <a:avLst/>
          </a:prstGeom>
          <a:noFill/>
        </p:spPr>
        <p:txBody>
          <a:bodyPr wrap="square">
            <a:spAutoFit/>
          </a:bodyPr>
          <a:lstStyle/>
          <a:p>
            <a:pPr lvl="1"/>
            <a:r>
              <a:rPr lang="en-US" sz="2800" dirty="0">
                <a:latin typeface="Times" pitchFamily="2" charset="0"/>
              </a:rPr>
              <a:t>Q4. What is the performance of NELoRa in outdoor environment? </a:t>
            </a:r>
          </a:p>
        </p:txBody>
      </p:sp>
      <p:pic>
        <p:nvPicPr>
          <p:cNvPr id="2" name="Picture 1">
            <a:extLst>
              <a:ext uri="{FF2B5EF4-FFF2-40B4-BE49-F238E27FC236}">
                <a16:creationId xmlns:a16="http://schemas.microsoft.com/office/drawing/2014/main" id="{FE425B1D-4717-4C4F-93DE-870A9A155363}"/>
              </a:ext>
            </a:extLst>
          </p:cNvPr>
          <p:cNvPicPr>
            <a:picLocks noChangeAspect="1"/>
          </p:cNvPicPr>
          <p:nvPr/>
        </p:nvPicPr>
        <p:blipFill rotWithShape="1">
          <a:blip r:embed="rId3"/>
          <a:srcRect b="40026"/>
          <a:stretch/>
        </p:blipFill>
        <p:spPr>
          <a:xfrm>
            <a:off x="799713" y="2815171"/>
            <a:ext cx="5296287" cy="3681605"/>
          </a:xfrm>
          <a:prstGeom prst="rect">
            <a:avLst/>
          </a:prstGeom>
        </p:spPr>
      </p:pic>
      <p:pic>
        <p:nvPicPr>
          <p:cNvPr id="3" name="Picture 2">
            <a:extLst>
              <a:ext uri="{FF2B5EF4-FFF2-40B4-BE49-F238E27FC236}">
                <a16:creationId xmlns:a16="http://schemas.microsoft.com/office/drawing/2014/main" id="{B2B3CD5A-24D2-004C-987B-A0A721C661B4}"/>
              </a:ext>
            </a:extLst>
          </p:cNvPr>
          <p:cNvPicPr>
            <a:picLocks noChangeAspect="1"/>
          </p:cNvPicPr>
          <p:nvPr/>
        </p:nvPicPr>
        <p:blipFill>
          <a:blip r:embed="rId4"/>
          <a:stretch>
            <a:fillRect/>
          </a:stretch>
        </p:blipFill>
        <p:spPr>
          <a:xfrm>
            <a:off x="6372385" y="1012119"/>
            <a:ext cx="4144917" cy="2589630"/>
          </a:xfrm>
          <a:prstGeom prst="rect">
            <a:avLst/>
          </a:prstGeom>
        </p:spPr>
      </p:pic>
      <p:pic>
        <p:nvPicPr>
          <p:cNvPr id="4" name="Picture 3">
            <a:extLst>
              <a:ext uri="{FF2B5EF4-FFF2-40B4-BE49-F238E27FC236}">
                <a16:creationId xmlns:a16="http://schemas.microsoft.com/office/drawing/2014/main" id="{C63207D7-5FBC-B045-848F-665666D20C5F}"/>
              </a:ext>
            </a:extLst>
          </p:cNvPr>
          <p:cNvPicPr>
            <a:picLocks noChangeAspect="1"/>
          </p:cNvPicPr>
          <p:nvPr/>
        </p:nvPicPr>
        <p:blipFill>
          <a:blip r:embed="rId5"/>
          <a:stretch>
            <a:fillRect/>
          </a:stretch>
        </p:blipFill>
        <p:spPr>
          <a:xfrm>
            <a:off x="6372385" y="3670376"/>
            <a:ext cx="4040060" cy="2685974"/>
          </a:xfrm>
          <a:prstGeom prst="rect">
            <a:avLst/>
          </a:prstGeom>
        </p:spPr>
      </p:pic>
    </p:spTree>
    <p:extLst>
      <p:ext uri="{BB962C8B-B14F-4D97-AF65-F5344CB8AC3E}">
        <p14:creationId xmlns:p14="http://schemas.microsoft.com/office/powerpoint/2010/main" val="1793583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B1531665-A4D9-49AE-97F2-D00C2BF48E8E}"/>
              </a:ext>
            </a:extLst>
          </p:cNvPr>
          <p:cNvSpPr>
            <a:spLocks noGrp="1"/>
          </p:cNvSpPr>
          <p:nvPr>
            <p:ph type="ctrTitle"/>
          </p:nvPr>
        </p:nvSpPr>
        <p:spPr>
          <a:xfrm>
            <a:off x="2149265" y="215154"/>
            <a:ext cx="7893470" cy="796965"/>
          </a:xfrm>
        </p:spPr>
        <p:txBody>
          <a:bodyPr>
            <a:noAutofit/>
          </a:bodyPr>
          <a:lstStyle/>
          <a:p>
            <a:pPr algn="ctr"/>
            <a:r>
              <a:rPr lang="en-US" altLang="zh-CN" sz="4400">
                <a:solidFill>
                  <a:srgbClr val="1F3A33"/>
                </a:solidFill>
                <a:latin typeface="Century Gothic" panose="020B0502020202020204" pitchFamily="34" charset="0"/>
                <a:cs typeface="Arial" panose="020B0604020202020204" pitchFamily="34" charset="0"/>
              </a:rPr>
              <a:t>Conclusions</a:t>
            </a:r>
            <a:endParaRPr lang="en-US" sz="4400">
              <a:solidFill>
                <a:srgbClr val="1F3A33"/>
              </a:solidFill>
              <a:latin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E17028-BD5D-4457-8560-397F05A57726}"/>
              </a:ext>
            </a:extLst>
          </p:cNvPr>
          <p:cNvSpPr txBox="1"/>
          <p:nvPr/>
        </p:nvSpPr>
        <p:spPr>
          <a:xfrm>
            <a:off x="39042" y="6174915"/>
            <a:ext cx="6099716" cy="646331"/>
          </a:xfrm>
          <a:prstGeom prst="rect">
            <a:avLst/>
          </a:prstGeom>
          <a:noFill/>
        </p:spPr>
        <p:txBody>
          <a:bodyPr wrap="square" lIns="91440" tIns="45720" rIns="91440" bIns="45720" anchor="t">
            <a:spAutoFit/>
          </a:bodyPr>
          <a:lstStyle/>
          <a:p>
            <a:r>
              <a:rPr lang="en-US" dirty="0">
                <a:effectLst/>
                <a:latin typeface="Times"/>
                <a:cs typeface="Times"/>
              </a:rPr>
              <a:t>The datasets and source codes are available at https://</a:t>
            </a:r>
            <a:r>
              <a:rPr lang="en-US" dirty="0" err="1">
                <a:effectLst/>
                <a:latin typeface="Times"/>
                <a:cs typeface="Times"/>
              </a:rPr>
              <a:t>github.com</a:t>
            </a:r>
            <a:r>
              <a:rPr lang="en-US" dirty="0">
                <a:effectLst/>
                <a:latin typeface="Times"/>
                <a:cs typeface="Times"/>
              </a:rPr>
              <a:t>/</a:t>
            </a:r>
            <a:r>
              <a:rPr lang="en-US" dirty="0" err="1">
                <a:effectLst/>
                <a:latin typeface="Times"/>
                <a:cs typeface="Times"/>
              </a:rPr>
              <a:t>hanqingguo</a:t>
            </a:r>
            <a:r>
              <a:rPr lang="en-US" dirty="0">
                <a:effectLst/>
                <a:latin typeface="Times"/>
                <a:cs typeface="Times"/>
              </a:rPr>
              <a:t>/NELoRa-</a:t>
            </a:r>
            <a:r>
              <a:rPr lang="en-US" dirty="0" err="1">
                <a:effectLst/>
                <a:latin typeface="Times"/>
                <a:cs typeface="Times"/>
              </a:rPr>
              <a:t>Sensys</a:t>
            </a:r>
            <a:endParaRPr lang="en-US" dirty="0">
              <a:latin typeface="Times"/>
              <a:cs typeface="Times"/>
            </a:endParaRPr>
          </a:p>
        </p:txBody>
      </p:sp>
      <p:sp>
        <p:nvSpPr>
          <p:cNvPr id="11" name="文本框 63">
            <a:extLst>
              <a:ext uri="{FF2B5EF4-FFF2-40B4-BE49-F238E27FC236}">
                <a16:creationId xmlns:a16="http://schemas.microsoft.com/office/drawing/2014/main" id="{FE567138-59AD-3E4B-B424-41D218B87F09}"/>
              </a:ext>
            </a:extLst>
          </p:cNvPr>
          <p:cNvSpPr txBox="1"/>
          <p:nvPr/>
        </p:nvSpPr>
        <p:spPr>
          <a:xfrm>
            <a:off x="492368" y="3877897"/>
            <a:ext cx="2037534" cy="1015663"/>
          </a:xfrm>
          <a:prstGeom prst="rect">
            <a:avLst/>
          </a:prstGeom>
          <a:solidFill>
            <a:srgbClr val="C0504C"/>
          </a:solidFill>
        </p:spPr>
        <p:txBody>
          <a:bodyPr wrap="square" rtlCol="0">
            <a:spAutoFit/>
          </a:bodyPr>
          <a:lstStyle/>
          <a:p>
            <a:pPr algn="ctr"/>
            <a:r>
              <a:rPr lang="en-US" altLang="zh-CN" sz="2000">
                <a:solidFill>
                  <a:schemeClr val="bg1"/>
                </a:solidFill>
                <a:latin typeface="Times New Roman" panose="02020603050405020304" pitchFamily="18" charset="0"/>
                <a:cs typeface="Times New Roman" panose="02020603050405020304" pitchFamily="18" charset="0"/>
              </a:rPr>
              <a:t>SNR Threshold of </a:t>
            </a:r>
          </a:p>
          <a:p>
            <a:pPr algn="ctr"/>
            <a:r>
              <a:rPr lang="en-US" altLang="zh-CN" sz="2000">
                <a:solidFill>
                  <a:schemeClr val="bg1"/>
                </a:solidFill>
                <a:latin typeface="Times New Roman" panose="02020603050405020304" pitchFamily="18" charset="0"/>
                <a:cs typeface="Times New Roman" panose="02020603050405020304" pitchFamily="18" charset="0"/>
              </a:rPr>
              <a:t>Demodulation</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12" name="文本框 63">
            <a:extLst>
              <a:ext uri="{FF2B5EF4-FFF2-40B4-BE49-F238E27FC236}">
                <a16:creationId xmlns:a16="http://schemas.microsoft.com/office/drawing/2014/main" id="{41284549-E6D6-304A-BD81-BF6B0CA1A473}"/>
              </a:ext>
            </a:extLst>
          </p:cNvPr>
          <p:cNvSpPr txBox="1"/>
          <p:nvPr/>
        </p:nvSpPr>
        <p:spPr>
          <a:xfrm>
            <a:off x="9430853" y="3877897"/>
            <a:ext cx="2577259" cy="1015663"/>
          </a:xfrm>
          <a:prstGeom prst="rect">
            <a:avLst/>
          </a:prstGeom>
          <a:solidFill>
            <a:srgbClr val="00B0F0"/>
          </a:solidFill>
        </p:spPr>
        <p:txBody>
          <a:bodyPr wrap="square" rtlCol="0">
            <a:spAutoFit/>
          </a:bodyPr>
          <a:lstStyle/>
          <a:p>
            <a:pPr algn="ctr"/>
            <a:r>
              <a:rPr lang="en-US" altLang="zh-CN" sz="2000">
                <a:solidFill>
                  <a:schemeClr val="bg1"/>
                </a:solidFill>
                <a:latin typeface="Times New Roman" panose="02020603050405020304" pitchFamily="18" charset="0"/>
                <a:cs typeface="Times New Roman" panose="02020603050405020304" pitchFamily="18" charset="0"/>
              </a:rPr>
              <a:t>Communication Range </a:t>
            </a:r>
          </a:p>
          <a:p>
            <a:pPr algn="ctr"/>
            <a:r>
              <a:rPr lang="en-US" altLang="zh-CN" sz="2000">
                <a:solidFill>
                  <a:schemeClr val="bg1"/>
                </a:solidFill>
                <a:latin typeface="Times New Roman" panose="02020603050405020304" pitchFamily="18" charset="0"/>
                <a:cs typeface="Times New Roman" panose="02020603050405020304" pitchFamily="18" charset="0"/>
              </a:rPr>
              <a:t>&amp; </a:t>
            </a:r>
          </a:p>
          <a:p>
            <a:pPr algn="ctr"/>
            <a:r>
              <a:rPr lang="en-US" altLang="zh-CN" sz="2000">
                <a:solidFill>
                  <a:schemeClr val="bg1"/>
                </a:solidFill>
                <a:latin typeface="Times New Roman" panose="02020603050405020304" pitchFamily="18" charset="0"/>
                <a:cs typeface="Times New Roman" panose="02020603050405020304" pitchFamily="18" charset="0"/>
              </a:rPr>
              <a:t>Battey Lifetime</a:t>
            </a:r>
            <a:endParaRPr lang="zh-CN" altLang="en-US">
              <a:solidFill>
                <a:schemeClr val="bg1"/>
              </a:solidFill>
              <a:latin typeface="Times New Roman" panose="02020603050405020304" pitchFamily="18" charset="0"/>
              <a:cs typeface="Times New Roman" panose="02020603050405020304" pitchFamily="18" charset="0"/>
            </a:endParaRPr>
          </a:p>
        </p:txBody>
      </p:sp>
      <p:cxnSp>
        <p:nvCxnSpPr>
          <p:cNvPr id="13" name="直接箭头连接符 56">
            <a:extLst>
              <a:ext uri="{FF2B5EF4-FFF2-40B4-BE49-F238E27FC236}">
                <a16:creationId xmlns:a16="http://schemas.microsoft.com/office/drawing/2014/main" id="{470036B3-A524-FF44-A76F-71659F7B3C7D}"/>
              </a:ext>
            </a:extLst>
          </p:cNvPr>
          <p:cNvCxnSpPr>
            <a:cxnSpLocks/>
            <a:endCxn id="12" idx="1"/>
          </p:cNvCxnSpPr>
          <p:nvPr/>
        </p:nvCxnSpPr>
        <p:spPr>
          <a:xfrm>
            <a:off x="2529902" y="4385728"/>
            <a:ext cx="6900951" cy="1"/>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4" name="图片 3">
            <a:extLst>
              <a:ext uri="{FF2B5EF4-FFF2-40B4-BE49-F238E27FC236}">
                <a16:creationId xmlns:a16="http://schemas.microsoft.com/office/drawing/2014/main" id="{E2CA89DD-4C75-9946-AAAA-CF57C4B3EA4F}"/>
              </a:ext>
            </a:extLst>
          </p:cNvPr>
          <p:cNvPicPr>
            <a:picLocks noChangeAspect="1"/>
          </p:cNvPicPr>
          <p:nvPr/>
        </p:nvPicPr>
        <p:blipFill rotWithShape="1">
          <a:blip r:embed="rId3"/>
          <a:srcRect l="1859" r="2616" b="42670"/>
          <a:stretch/>
        </p:blipFill>
        <p:spPr>
          <a:xfrm>
            <a:off x="2934119" y="3349249"/>
            <a:ext cx="5787850" cy="2072957"/>
          </a:xfrm>
          <a:prstGeom prst="rect">
            <a:avLst/>
          </a:prstGeom>
        </p:spPr>
      </p:pic>
      <p:sp>
        <p:nvSpPr>
          <p:cNvPr id="17" name="矩形 1">
            <a:extLst>
              <a:ext uri="{FF2B5EF4-FFF2-40B4-BE49-F238E27FC236}">
                <a16:creationId xmlns:a16="http://schemas.microsoft.com/office/drawing/2014/main" id="{81A8A463-84B6-8440-B5C5-1CC7B24D10E6}"/>
              </a:ext>
            </a:extLst>
          </p:cNvPr>
          <p:cNvSpPr/>
          <p:nvPr/>
        </p:nvSpPr>
        <p:spPr>
          <a:xfrm>
            <a:off x="2242457" y="1272743"/>
            <a:ext cx="8017992" cy="1815882"/>
          </a:xfrm>
          <a:prstGeom prst="rect">
            <a:avLst/>
          </a:prstGeom>
        </p:spPr>
        <p:txBody>
          <a:bodyPr wrap="square">
            <a:spAutoFit/>
          </a:bodyPr>
          <a:lstStyle/>
          <a:p>
            <a:endParaRPr lang="en-US" altLang="zh-CN" sz="2800" b="1" dirty="0">
              <a:latin typeface="Times" pitchFamily="2" charset="0"/>
            </a:endParaRPr>
          </a:p>
          <a:p>
            <a:pPr marL="342900" indent="-342900">
              <a:buFont typeface="Arial" panose="020B0604020202020204" pitchFamily="34" charset="0"/>
              <a:buChar char="•"/>
            </a:pPr>
            <a:r>
              <a:rPr lang="en-US" altLang="zh-CN" sz="2800" dirty="0">
                <a:latin typeface="Times" pitchFamily="2" charset="0"/>
              </a:rPr>
              <a:t>To the best of our knowledge, NELoRa represents the first neural-enhanced LoRa demodulation method with the minimum deployment cost.</a:t>
            </a:r>
          </a:p>
        </p:txBody>
      </p:sp>
    </p:spTree>
    <p:extLst>
      <p:ext uri="{BB962C8B-B14F-4D97-AF65-F5344CB8AC3E}">
        <p14:creationId xmlns:p14="http://schemas.microsoft.com/office/powerpoint/2010/main" val="3038039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439639-9F82-C545-AA44-256BC4987361}"/>
              </a:ext>
            </a:extLst>
          </p:cNvPr>
          <p:cNvGrpSpPr/>
          <p:nvPr/>
        </p:nvGrpSpPr>
        <p:grpSpPr>
          <a:xfrm>
            <a:off x="2669101" y="2049780"/>
            <a:ext cx="8544383" cy="3886843"/>
            <a:chOff x="2669101" y="2049780"/>
            <a:chExt cx="8544383" cy="3886843"/>
          </a:xfrm>
        </p:grpSpPr>
        <p:cxnSp>
          <p:nvCxnSpPr>
            <p:cNvPr id="113" name="直接箭头连接符 56">
              <a:extLst>
                <a:ext uri="{FF2B5EF4-FFF2-40B4-BE49-F238E27FC236}">
                  <a16:creationId xmlns:a16="http://schemas.microsoft.com/office/drawing/2014/main" id="{338C69DD-FA7B-3240-8833-C6A5848888A8}"/>
                </a:ext>
              </a:extLst>
            </p:cNvPr>
            <p:cNvCxnSpPr>
              <a:cxnSpLocks/>
            </p:cNvCxnSpPr>
            <p:nvPr/>
          </p:nvCxnSpPr>
          <p:spPr>
            <a:xfrm>
              <a:off x="4437853" y="4040945"/>
              <a:ext cx="5046899" cy="6954"/>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4" name="梯形 63">
              <a:extLst>
                <a:ext uri="{FF2B5EF4-FFF2-40B4-BE49-F238E27FC236}">
                  <a16:creationId xmlns:a16="http://schemas.microsoft.com/office/drawing/2014/main" id="{DAEE4B7B-4A04-4CD7-BC19-2422BD050BDD}"/>
                </a:ext>
              </a:extLst>
            </p:cNvPr>
            <p:cNvSpPr/>
            <p:nvPr/>
          </p:nvSpPr>
          <p:spPr>
            <a:xfrm rot="16200000">
              <a:off x="4958113" y="1870487"/>
              <a:ext cx="3886843" cy="4245429"/>
            </a:xfrm>
            <a:prstGeom prst="trapezoid">
              <a:avLst>
                <a:gd name="adj" fmla="val 14587"/>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63">
              <a:extLst>
                <a:ext uri="{FF2B5EF4-FFF2-40B4-BE49-F238E27FC236}">
                  <a16:creationId xmlns:a16="http://schemas.microsoft.com/office/drawing/2014/main" id="{4B336242-378E-4A75-B424-8DB10D674224}"/>
                </a:ext>
              </a:extLst>
            </p:cNvPr>
            <p:cNvSpPr txBox="1"/>
            <p:nvPr/>
          </p:nvSpPr>
          <p:spPr>
            <a:xfrm>
              <a:off x="8492317" y="2248811"/>
              <a:ext cx="2721167" cy="461666"/>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Gateway</a:t>
              </a:r>
              <a:endParaRPr lang="zh-CN" altLang="en-US" sz="2400" b="1">
                <a:latin typeface="Times New Roman" panose="02020603050405020304" pitchFamily="18" charset="0"/>
                <a:cs typeface="Times New Roman" panose="02020603050405020304" pitchFamily="18" charset="0"/>
              </a:endParaRPr>
            </a:p>
          </p:txBody>
        </p:sp>
        <p:sp>
          <p:nvSpPr>
            <p:cNvPr id="57" name="文本框 63">
              <a:extLst>
                <a:ext uri="{FF2B5EF4-FFF2-40B4-BE49-F238E27FC236}">
                  <a16:creationId xmlns:a16="http://schemas.microsoft.com/office/drawing/2014/main" id="{C0C6344F-07DA-42D7-8C0C-D8B05963C476}"/>
                </a:ext>
              </a:extLst>
            </p:cNvPr>
            <p:cNvSpPr txBox="1"/>
            <p:nvPr/>
          </p:nvSpPr>
          <p:spPr>
            <a:xfrm>
              <a:off x="2669101" y="2229159"/>
              <a:ext cx="2721167" cy="830997"/>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IoT</a:t>
              </a:r>
            </a:p>
            <a:p>
              <a:pPr algn="ctr"/>
              <a:r>
                <a:rPr lang="en-US" altLang="zh-CN" sz="2400" b="1">
                  <a:latin typeface="Times New Roman" panose="02020603050405020304" pitchFamily="18" charset="0"/>
                  <a:cs typeface="Times New Roman" panose="02020603050405020304" pitchFamily="18" charset="0"/>
                </a:rPr>
                <a:t>Sensors</a:t>
              </a:r>
              <a:endParaRPr lang="zh-CN" altLang="en-US" sz="2000" b="1">
                <a:latin typeface="Times New Roman" panose="02020603050405020304" pitchFamily="18" charset="0"/>
                <a:cs typeface="Times New Roman" panose="02020603050405020304" pitchFamily="18" charset="0"/>
              </a:endParaRPr>
            </a:p>
          </p:txBody>
        </p:sp>
        <p:pic>
          <p:nvPicPr>
            <p:cNvPr id="73" name="Graphic 11">
              <a:extLst>
                <a:ext uri="{FF2B5EF4-FFF2-40B4-BE49-F238E27FC236}">
                  <a16:creationId xmlns:a16="http://schemas.microsoft.com/office/drawing/2014/main" id="{871523A5-B89E-3743-A347-C12B2DB9FF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3615" y="3130968"/>
              <a:ext cx="378854" cy="378854"/>
            </a:xfrm>
            <a:prstGeom prst="rect">
              <a:avLst/>
            </a:prstGeom>
          </p:spPr>
        </p:pic>
        <p:pic>
          <p:nvPicPr>
            <p:cNvPr id="74" name="Graphic 19">
              <a:extLst>
                <a:ext uri="{FF2B5EF4-FFF2-40B4-BE49-F238E27FC236}">
                  <a16:creationId xmlns:a16="http://schemas.microsoft.com/office/drawing/2014/main" id="{66EB9606-2EE1-8A4A-9C67-13DAD4D700D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4205111" y="3246353"/>
              <a:ext cx="188723" cy="188723"/>
            </a:xfrm>
            <a:prstGeom prst="rect">
              <a:avLst/>
            </a:prstGeom>
          </p:spPr>
        </p:pic>
        <p:pic>
          <p:nvPicPr>
            <p:cNvPr id="90" name="Graphic 13">
              <a:extLst>
                <a:ext uri="{FF2B5EF4-FFF2-40B4-BE49-F238E27FC236}">
                  <a16:creationId xmlns:a16="http://schemas.microsoft.com/office/drawing/2014/main" id="{B33CA479-7043-604F-A0F5-0F87F7E2E0C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61946" y="4839520"/>
              <a:ext cx="378854" cy="378854"/>
            </a:xfrm>
            <a:prstGeom prst="rect">
              <a:avLst/>
            </a:prstGeom>
          </p:spPr>
        </p:pic>
        <p:pic>
          <p:nvPicPr>
            <p:cNvPr id="94" name="图片 13">
              <a:extLst>
                <a:ext uri="{FF2B5EF4-FFF2-40B4-BE49-F238E27FC236}">
                  <a16:creationId xmlns:a16="http://schemas.microsoft.com/office/drawing/2014/main" id="{867EF6AC-A7E1-9648-B36D-D18579988D16}"/>
                </a:ext>
              </a:extLst>
            </p:cNvPr>
            <p:cNvPicPr>
              <a:picLocks noChangeAspect="1"/>
            </p:cNvPicPr>
            <p:nvPr/>
          </p:nvPicPr>
          <p:blipFill>
            <a:blip r:embed="rId9"/>
            <a:stretch>
              <a:fillRect/>
            </a:stretch>
          </p:blipFill>
          <p:spPr>
            <a:xfrm>
              <a:off x="3640456" y="3610682"/>
              <a:ext cx="422013" cy="374904"/>
            </a:xfrm>
            <a:prstGeom prst="rect">
              <a:avLst/>
            </a:prstGeom>
          </p:spPr>
        </p:pic>
        <p:pic>
          <p:nvPicPr>
            <p:cNvPr id="95" name="Graphic 15">
              <a:extLst>
                <a:ext uri="{FF2B5EF4-FFF2-40B4-BE49-F238E27FC236}">
                  <a16:creationId xmlns:a16="http://schemas.microsoft.com/office/drawing/2014/main" id="{5914CDC4-021A-D841-ABEF-D634A224734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83615" y="4195767"/>
              <a:ext cx="378854" cy="378854"/>
            </a:xfrm>
            <a:prstGeom prst="rect">
              <a:avLst/>
            </a:prstGeom>
          </p:spPr>
        </p:pic>
        <p:pic>
          <p:nvPicPr>
            <p:cNvPr id="99" name="Graphic 19">
              <a:extLst>
                <a:ext uri="{FF2B5EF4-FFF2-40B4-BE49-F238E27FC236}">
                  <a16:creationId xmlns:a16="http://schemas.microsoft.com/office/drawing/2014/main" id="{821C507F-8D24-0D40-BC4F-318BD84DF4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4183531" y="3716038"/>
              <a:ext cx="188723" cy="188723"/>
            </a:xfrm>
            <a:prstGeom prst="rect">
              <a:avLst/>
            </a:prstGeom>
          </p:spPr>
        </p:pic>
        <p:pic>
          <p:nvPicPr>
            <p:cNvPr id="100" name="Graphic 19">
              <a:extLst>
                <a:ext uri="{FF2B5EF4-FFF2-40B4-BE49-F238E27FC236}">
                  <a16:creationId xmlns:a16="http://schemas.microsoft.com/office/drawing/2014/main" id="{18B8C048-BA1E-B445-9730-4043654F0D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4205111" y="4295044"/>
              <a:ext cx="188723" cy="188723"/>
            </a:xfrm>
            <a:prstGeom prst="rect">
              <a:avLst/>
            </a:prstGeom>
          </p:spPr>
        </p:pic>
        <p:pic>
          <p:nvPicPr>
            <p:cNvPr id="101" name="Graphic 19">
              <a:extLst>
                <a:ext uri="{FF2B5EF4-FFF2-40B4-BE49-F238E27FC236}">
                  <a16:creationId xmlns:a16="http://schemas.microsoft.com/office/drawing/2014/main" id="{6A60CB22-525F-724E-8F42-E57C7D8370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4183442" y="4948865"/>
              <a:ext cx="188723" cy="188723"/>
            </a:xfrm>
            <a:prstGeom prst="rect">
              <a:avLst/>
            </a:prstGeom>
          </p:spPr>
        </p:pic>
        <p:grpSp>
          <p:nvGrpSpPr>
            <p:cNvPr id="10" name="Group 9">
              <a:extLst>
                <a:ext uri="{FF2B5EF4-FFF2-40B4-BE49-F238E27FC236}">
                  <a16:creationId xmlns:a16="http://schemas.microsoft.com/office/drawing/2014/main" id="{6A9426B4-9F69-E249-9824-BBC7BE47E6E8}"/>
                </a:ext>
              </a:extLst>
            </p:cNvPr>
            <p:cNvGrpSpPr/>
            <p:nvPr/>
          </p:nvGrpSpPr>
          <p:grpSpPr>
            <a:xfrm>
              <a:off x="9474263" y="2877548"/>
              <a:ext cx="767765" cy="2676031"/>
              <a:chOff x="8292117" y="2852806"/>
              <a:chExt cx="767765" cy="2676031"/>
            </a:xfrm>
          </p:grpSpPr>
          <p:pic>
            <p:nvPicPr>
              <p:cNvPr id="63" name="Graphic 90" descr="Cell Tower with solid fill">
                <a:extLst>
                  <a:ext uri="{FF2B5EF4-FFF2-40B4-BE49-F238E27FC236}">
                    <a16:creationId xmlns:a16="http://schemas.microsoft.com/office/drawing/2014/main" id="{E3EC8B67-B046-4688-8CC5-BA307D178D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02606" y="4771560"/>
                <a:ext cx="757276" cy="757277"/>
              </a:xfrm>
              <a:prstGeom prst="rect">
                <a:avLst/>
              </a:prstGeom>
            </p:spPr>
          </p:pic>
          <p:pic>
            <p:nvPicPr>
              <p:cNvPr id="111" name="Graphic 90" descr="Cell Tower with solid fill">
                <a:extLst>
                  <a:ext uri="{FF2B5EF4-FFF2-40B4-BE49-F238E27FC236}">
                    <a16:creationId xmlns:a16="http://schemas.microsoft.com/office/drawing/2014/main" id="{6F3B34F8-BD8B-9741-B366-D02BA0CED3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97673" y="3818959"/>
                <a:ext cx="757276" cy="757277"/>
              </a:xfrm>
              <a:prstGeom prst="rect">
                <a:avLst/>
              </a:prstGeom>
            </p:spPr>
          </p:pic>
          <p:pic>
            <p:nvPicPr>
              <p:cNvPr id="112" name="Graphic 90" descr="Cell Tower with solid fill">
                <a:extLst>
                  <a:ext uri="{FF2B5EF4-FFF2-40B4-BE49-F238E27FC236}">
                    <a16:creationId xmlns:a16="http://schemas.microsoft.com/office/drawing/2014/main" id="{4FA65F0D-18A8-3148-9D47-F6AE78CEAF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92117" y="2852806"/>
                <a:ext cx="757276" cy="757277"/>
              </a:xfrm>
              <a:prstGeom prst="rect">
                <a:avLst/>
              </a:prstGeom>
            </p:spPr>
          </p:pic>
        </p:grpSp>
      </p:grpSp>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208902" y="169107"/>
            <a:ext cx="11774196" cy="796965"/>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IoT Connectivity via LoRa</a:t>
            </a:r>
          </a:p>
        </p:txBody>
      </p:sp>
      <p:sp>
        <p:nvSpPr>
          <p:cNvPr id="17"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7" name="文本框 63">
            <a:extLst>
              <a:ext uri="{FF2B5EF4-FFF2-40B4-BE49-F238E27FC236}">
                <a16:creationId xmlns:a16="http://schemas.microsoft.com/office/drawing/2014/main" id="{64465B28-11DF-054E-9578-D36CCE8BC9D4}"/>
              </a:ext>
            </a:extLst>
          </p:cNvPr>
          <p:cNvSpPr txBox="1"/>
          <p:nvPr/>
        </p:nvSpPr>
        <p:spPr>
          <a:xfrm>
            <a:off x="3149591" y="1227454"/>
            <a:ext cx="8539971" cy="461665"/>
          </a:xfrm>
          <a:prstGeom prst="rect">
            <a:avLst/>
          </a:prstGeom>
          <a:noFill/>
        </p:spPr>
        <p:txBody>
          <a:bodyPr wrap="square" rtlCol="0">
            <a:spAutoFit/>
          </a:bodyPr>
          <a:lstStyle/>
          <a:p>
            <a:r>
              <a:rPr lang="en-US" altLang="zh-CN" sz="2400" b="1">
                <a:latin typeface="Times New Roman" panose="02020603050405020304" pitchFamily="18" charset="0"/>
                <a:cs typeface="Times New Roman" panose="02020603050405020304" pitchFamily="18" charset="0"/>
              </a:rPr>
              <a:t>PHY Layer: Chirp Spread Spectrum (CSS) Modulation</a:t>
            </a:r>
            <a:endParaRPr lang="zh-CN" altLang="en-US" sz="2400" b="1">
              <a:latin typeface="Times New Roman" panose="02020603050405020304" pitchFamily="18" charset="0"/>
              <a:cs typeface="Times New Roman" panose="02020603050405020304" pitchFamily="18" charset="0"/>
            </a:endParaRPr>
          </a:p>
        </p:txBody>
      </p:sp>
      <p:sp>
        <p:nvSpPr>
          <p:cNvPr id="29" name="文本框 63">
            <a:extLst>
              <a:ext uri="{FF2B5EF4-FFF2-40B4-BE49-F238E27FC236}">
                <a16:creationId xmlns:a16="http://schemas.microsoft.com/office/drawing/2014/main" id="{FEA78119-9983-7347-94AA-1822A37A7A1E}"/>
              </a:ext>
            </a:extLst>
          </p:cNvPr>
          <p:cNvSpPr txBox="1"/>
          <p:nvPr/>
        </p:nvSpPr>
        <p:spPr>
          <a:xfrm>
            <a:off x="522411" y="3030640"/>
            <a:ext cx="1784666" cy="400110"/>
          </a:xfrm>
          <a:prstGeom prst="rect">
            <a:avLst/>
          </a:prstGeom>
          <a:solidFill>
            <a:srgbClr val="C0504C"/>
          </a:solidFill>
        </p:spPr>
        <p:txBody>
          <a:bodyPr wrap="square" rtlCol="0">
            <a:spAutoFit/>
          </a:bodyPr>
          <a:lstStyle/>
          <a:p>
            <a:pPr algn="ctr"/>
            <a:r>
              <a:rPr lang="en-US" altLang="zh-CN" sz="2000">
                <a:solidFill>
                  <a:schemeClr val="bg1"/>
                </a:solidFill>
                <a:latin typeface="Times New Roman" panose="02020603050405020304" pitchFamily="18" charset="0"/>
                <a:cs typeface="Times New Roman" panose="02020603050405020304" pitchFamily="18" charset="0"/>
              </a:rPr>
              <a:t>Long Range</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30" name="文本框 63">
            <a:extLst>
              <a:ext uri="{FF2B5EF4-FFF2-40B4-BE49-F238E27FC236}">
                <a16:creationId xmlns:a16="http://schemas.microsoft.com/office/drawing/2014/main" id="{3BCE915D-DB0F-CB44-A094-86D23D1F9C25}"/>
              </a:ext>
            </a:extLst>
          </p:cNvPr>
          <p:cNvSpPr txBox="1"/>
          <p:nvPr/>
        </p:nvSpPr>
        <p:spPr>
          <a:xfrm>
            <a:off x="517534" y="3970899"/>
            <a:ext cx="1784666" cy="400110"/>
          </a:xfrm>
          <a:prstGeom prst="rect">
            <a:avLst/>
          </a:prstGeom>
          <a:solidFill>
            <a:srgbClr val="00B0F0"/>
          </a:solidFill>
        </p:spPr>
        <p:txBody>
          <a:bodyPr wrap="square" rtlCol="0">
            <a:spAutoFit/>
          </a:bodyPr>
          <a:lstStyle/>
          <a:p>
            <a:pPr algn="ctr"/>
            <a:r>
              <a:rPr lang="en-US" altLang="zh-CN" sz="2000">
                <a:solidFill>
                  <a:schemeClr val="bg1"/>
                </a:solidFill>
                <a:latin typeface="Times New Roman" panose="02020603050405020304" pitchFamily="18" charset="0"/>
                <a:cs typeface="Times New Roman" panose="02020603050405020304" pitchFamily="18" charset="0"/>
              </a:rPr>
              <a:t>Low Power</a:t>
            </a:r>
            <a:endParaRPr lang="zh-CN" altLang="en-US">
              <a:solidFill>
                <a:schemeClr val="bg1"/>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8F181A3C-A56B-7B4F-8ACE-C3519F6E02E1}"/>
              </a:ext>
            </a:extLst>
          </p:cNvPr>
          <p:cNvPicPr>
            <a:picLocks noChangeAspect="1"/>
          </p:cNvPicPr>
          <p:nvPr/>
        </p:nvPicPr>
        <p:blipFill>
          <a:blip r:embed="rId14"/>
          <a:stretch>
            <a:fillRect/>
          </a:stretch>
        </p:blipFill>
        <p:spPr>
          <a:xfrm>
            <a:off x="502438" y="864379"/>
            <a:ext cx="1905000" cy="1333500"/>
          </a:xfrm>
          <a:prstGeom prst="rect">
            <a:avLst/>
          </a:prstGeom>
        </p:spPr>
      </p:pic>
      <p:cxnSp>
        <p:nvCxnSpPr>
          <p:cNvPr id="39" name="Straight Arrow Connector 38">
            <a:extLst>
              <a:ext uri="{FF2B5EF4-FFF2-40B4-BE49-F238E27FC236}">
                <a16:creationId xmlns:a16="http://schemas.microsoft.com/office/drawing/2014/main" id="{945E747E-D264-1648-BA5D-DBBDAA6C0F2E}"/>
              </a:ext>
            </a:extLst>
          </p:cNvPr>
          <p:cNvCxnSpPr>
            <a:cxnSpLocks/>
          </p:cNvCxnSpPr>
          <p:nvPr/>
        </p:nvCxnSpPr>
        <p:spPr>
          <a:xfrm flipV="1">
            <a:off x="6133764" y="2635322"/>
            <a:ext cx="0" cy="13698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C4F5C9A-B287-DA44-B3F2-17A40344BC68}"/>
              </a:ext>
            </a:extLst>
          </p:cNvPr>
          <p:cNvCxnSpPr>
            <a:cxnSpLocks/>
          </p:cNvCxnSpPr>
          <p:nvPr/>
        </p:nvCxnSpPr>
        <p:spPr>
          <a:xfrm>
            <a:off x="6133764" y="3320745"/>
            <a:ext cx="10972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098C6E1-6C24-B94E-B5A8-6C9B66631260}"/>
              </a:ext>
            </a:extLst>
          </p:cNvPr>
          <p:cNvCxnSpPr/>
          <p:nvPr/>
        </p:nvCxnSpPr>
        <p:spPr>
          <a:xfrm>
            <a:off x="6133763" y="2870055"/>
            <a:ext cx="9144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CAFD129-CFC4-1545-A19B-C6C28CEBFB7D}"/>
              </a:ext>
            </a:extLst>
          </p:cNvPr>
          <p:cNvCxnSpPr>
            <a:cxnSpLocks/>
          </p:cNvCxnSpPr>
          <p:nvPr/>
        </p:nvCxnSpPr>
        <p:spPr>
          <a:xfrm>
            <a:off x="6133763" y="3775739"/>
            <a:ext cx="9144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89EEF8C-DC1D-6B48-8D8A-863D09C51F4A}"/>
              </a:ext>
            </a:extLst>
          </p:cNvPr>
          <p:cNvCxnSpPr>
            <a:cxnSpLocks/>
          </p:cNvCxnSpPr>
          <p:nvPr/>
        </p:nvCxnSpPr>
        <p:spPr>
          <a:xfrm>
            <a:off x="7060731" y="2863845"/>
            <a:ext cx="0" cy="91189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0F505CA-62A6-7D45-8D75-719E406A8B63}"/>
                  </a:ext>
                </a:extLst>
              </p:cNvPr>
              <p:cNvSpPr txBox="1"/>
              <p:nvPr/>
            </p:nvSpPr>
            <p:spPr>
              <a:xfrm>
                <a:off x="5260734" y="2667482"/>
                <a:ext cx="830100" cy="5517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𝐵𝑊</m:t>
                          </m:r>
                        </m:num>
                        <m:den>
                          <m:r>
                            <a:rPr lang="en-US" sz="1600" i="1">
                              <a:latin typeface="Cambria Math" panose="02040503050406030204" pitchFamily="18" charset="0"/>
                            </a:rPr>
                            <m:t>2</m:t>
                          </m:r>
                        </m:den>
                      </m:f>
                    </m:oMath>
                  </m:oMathPara>
                </a14:m>
                <a:endParaRPr lang="en-US" sz="1600"/>
              </a:p>
            </p:txBody>
          </p:sp>
        </mc:Choice>
        <mc:Fallback xmlns="">
          <p:sp>
            <p:nvSpPr>
              <p:cNvPr id="53" name="TextBox 52">
                <a:extLst>
                  <a:ext uri="{FF2B5EF4-FFF2-40B4-BE49-F238E27FC236}">
                    <a16:creationId xmlns:a16="http://schemas.microsoft.com/office/drawing/2014/main" id="{50F505CA-62A6-7D45-8D75-719E406A8B63}"/>
                  </a:ext>
                </a:extLst>
              </p:cNvPr>
              <p:cNvSpPr txBox="1">
                <a:spLocks noRot="1" noChangeAspect="1" noMove="1" noResize="1" noEditPoints="1" noAdjustHandles="1" noChangeArrowheads="1" noChangeShapeType="1" noTextEdit="1"/>
              </p:cNvSpPr>
              <p:nvPr/>
            </p:nvSpPr>
            <p:spPr>
              <a:xfrm>
                <a:off x="5260734" y="2667482"/>
                <a:ext cx="830100" cy="5517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53C60EA-BD82-BB49-AD50-5C7B0DB74BB4}"/>
                  </a:ext>
                </a:extLst>
              </p:cNvPr>
              <p:cNvSpPr txBox="1"/>
              <p:nvPr/>
            </p:nvSpPr>
            <p:spPr>
              <a:xfrm>
                <a:off x="5216108" y="3469054"/>
                <a:ext cx="830100" cy="5517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𝐵𝑊</m:t>
                          </m:r>
                        </m:num>
                        <m:den>
                          <m:r>
                            <a:rPr lang="en-US" sz="1600" i="1">
                              <a:latin typeface="Cambria Math" panose="02040503050406030204" pitchFamily="18" charset="0"/>
                            </a:rPr>
                            <m:t>2</m:t>
                          </m:r>
                        </m:den>
                      </m:f>
                    </m:oMath>
                  </m:oMathPara>
                </a14:m>
                <a:endParaRPr lang="en-US" sz="1600"/>
              </a:p>
            </p:txBody>
          </p:sp>
        </mc:Choice>
        <mc:Fallback xmlns="">
          <p:sp>
            <p:nvSpPr>
              <p:cNvPr id="54" name="TextBox 53">
                <a:extLst>
                  <a:ext uri="{FF2B5EF4-FFF2-40B4-BE49-F238E27FC236}">
                    <a16:creationId xmlns:a16="http://schemas.microsoft.com/office/drawing/2014/main" id="{453C60EA-BD82-BB49-AD50-5C7B0DB74BB4}"/>
                  </a:ext>
                </a:extLst>
              </p:cNvPr>
              <p:cNvSpPr txBox="1">
                <a:spLocks noRot="1" noChangeAspect="1" noMove="1" noResize="1" noEditPoints="1" noAdjustHandles="1" noChangeArrowheads="1" noChangeShapeType="1" noTextEdit="1"/>
              </p:cNvSpPr>
              <p:nvPr/>
            </p:nvSpPr>
            <p:spPr>
              <a:xfrm>
                <a:off x="5216108" y="3469054"/>
                <a:ext cx="830100" cy="55175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E84D1F00-5646-BA4E-AEF0-2D710C1F5C4B}"/>
                  </a:ext>
                </a:extLst>
              </p:cNvPr>
              <p:cNvSpPr txBox="1"/>
              <p:nvPr/>
            </p:nvSpPr>
            <p:spPr>
              <a:xfrm>
                <a:off x="5911390" y="2552315"/>
                <a:ext cx="83010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𝑓</m:t>
                      </m:r>
                    </m:oMath>
                  </m:oMathPara>
                </a14:m>
                <a:endParaRPr lang="en-US" sz="1600"/>
              </a:p>
            </p:txBody>
          </p:sp>
        </mc:Choice>
        <mc:Fallback xmlns="">
          <p:sp>
            <p:nvSpPr>
              <p:cNvPr id="55" name="TextBox 54">
                <a:extLst>
                  <a:ext uri="{FF2B5EF4-FFF2-40B4-BE49-F238E27FC236}">
                    <a16:creationId xmlns:a16="http://schemas.microsoft.com/office/drawing/2014/main" id="{E84D1F00-5646-BA4E-AEF0-2D710C1F5C4B}"/>
                  </a:ext>
                </a:extLst>
              </p:cNvPr>
              <p:cNvSpPr txBox="1">
                <a:spLocks noRot="1" noChangeAspect="1" noMove="1" noResize="1" noEditPoints="1" noAdjustHandles="1" noChangeArrowheads="1" noChangeShapeType="1" noTextEdit="1"/>
              </p:cNvSpPr>
              <p:nvPr/>
            </p:nvSpPr>
            <p:spPr>
              <a:xfrm>
                <a:off x="5911390" y="2552315"/>
                <a:ext cx="830101" cy="338554"/>
              </a:xfrm>
              <a:prstGeom prst="rect">
                <a:avLst/>
              </a:prstGeom>
              <a:blipFill>
                <a:blip r:embed="rId17"/>
                <a:stretch>
                  <a:fillRect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F045FE1-2D5D-5B44-B347-227C7DCFECE8}"/>
                  </a:ext>
                </a:extLst>
              </p:cNvPr>
              <p:cNvSpPr txBox="1"/>
              <p:nvPr/>
            </p:nvSpPr>
            <p:spPr>
              <a:xfrm>
                <a:off x="6713860" y="3334215"/>
                <a:ext cx="83010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𝑡</m:t>
                      </m:r>
                    </m:oMath>
                  </m:oMathPara>
                </a14:m>
                <a:endParaRPr lang="en-US" sz="1600"/>
              </a:p>
            </p:txBody>
          </p:sp>
        </mc:Choice>
        <mc:Fallback xmlns="">
          <p:sp>
            <p:nvSpPr>
              <p:cNvPr id="58" name="TextBox 57">
                <a:extLst>
                  <a:ext uri="{FF2B5EF4-FFF2-40B4-BE49-F238E27FC236}">
                    <a16:creationId xmlns:a16="http://schemas.microsoft.com/office/drawing/2014/main" id="{0F045FE1-2D5D-5B44-B347-227C7DCFECE8}"/>
                  </a:ext>
                </a:extLst>
              </p:cNvPr>
              <p:cNvSpPr txBox="1">
                <a:spLocks noRot="1" noChangeAspect="1" noMove="1" noResize="1" noEditPoints="1" noAdjustHandles="1" noChangeArrowheads="1" noChangeShapeType="1" noTextEdit="1"/>
              </p:cNvSpPr>
              <p:nvPr/>
            </p:nvSpPr>
            <p:spPr>
              <a:xfrm>
                <a:off x="6713860" y="3334215"/>
                <a:ext cx="830101" cy="338554"/>
              </a:xfrm>
              <a:prstGeom prst="rect">
                <a:avLst/>
              </a:prstGeom>
              <a:blipFill>
                <a:blip r:embed="rId18"/>
                <a:stretch>
                  <a:fillRect/>
                </a:stretch>
              </a:blipFill>
            </p:spPr>
            <p:txBody>
              <a:bodyPr/>
              <a:lstStyle/>
              <a:p>
                <a:r>
                  <a:rPr lang="en-US">
                    <a:noFill/>
                  </a:rPr>
                  <a:t> </a:t>
                </a:r>
              </a:p>
            </p:txBody>
          </p:sp>
        </mc:Fallback>
      </mc:AlternateContent>
      <p:cxnSp>
        <p:nvCxnSpPr>
          <p:cNvPr id="59" name="Straight Connector 58">
            <a:extLst>
              <a:ext uri="{FF2B5EF4-FFF2-40B4-BE49-F238E27FC236}">
                <a16:creationId xmlns:a16="http://schemas.microsoft.com/office/drawing/2014/main" id="{C5CB56E4-E3A1-DA40-8551-59EC7733FBF2}"/>
              </a:ext>
            </a:extLst>
          </p:cNvPr>
          <p:cNvCxnSpPr/>
          <p:nvPr/>
        </p:nvCxnSpPr>
        <p:spPr>
          <a:xfrm flipV="1">
            <a:off x="6133764" y="2870057"/>
            <a:ext cx="920681" cy="9056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956AA9A-3A5D-1B4A-A828-092742E7E16B}"/>
              </a:ext>
            </a:extLst>
          </p:cNvPr>
          <p:cNvCxnSpPr/>
          <p:nvPr/>
        </p:nvCxnSpPr>
        <p:spPr>
          <a:xfrm>
            <a:off x="6133763" y="2863845"/>
            <a:ext cx="914400" cy="911894"/>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A0FD9A2-B62E-A14A-8CEF-F31528AA6676}"/>
              </a:ext>
            </a:extLst>
          </p:cNvPr>
          <p:cNvCxnSpPr>
            <a:cxnSpLocks/>
          </p:cNvCxnSpPr>
          <p:nvPr/>
        </p:nvCxnSpPr>
        <p:spPr>
          <a:xfrm flipV="1">
            <a:off x="7637588" y="2842460"/>
            <a:ext cx="1" cy="685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4C50423-62A7-9A4C-8D24-EE803F7475E3}"/>
              </a:ext>
            </a:extLst>
          </p:cNvPr>
          <p:cNvCxnSpPr>
            <a:cxnSpLocks/>
          </p:cNvCxnSpPr>
          <p:nvPr/>
        </p:nvCxnSpPr>
        <p:spPr>
          <a:xfrm>
            <a:off x="7637585" y="3513927"/>
            <a:ext cx="10972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17A4E7A-3673-4F4E-9F99-FBE533741E68}"/>
              </a:ext>
            </a:extLst>
          </p:cNvPr>
          <p:cNvCxnSpPr>
            <a:cxnSpLocks/>
          </p:cNvCxnSpPr>
          <p:nvPr/>
        </p:nvCxnSpPr>
        <p:spPr>
          <a:xfrm flipV="1">
            <a:off x="7713482" y="3056242"/>
            <a:ext cx="0" cy="45720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D993D746-6592-4448-931C-ED55E2429884}"/>
                  </a:ext>
                </a:extLst>
              </p:cNvPr>
              <p:cNvSpPr txBox="1"/>
              <p:nvPr/>
            </p:nvSpPr>
            <p:spPr>
              <a:xfrm>
                <a:off x="7637584" y="2710477"/>
                <a:ext cx="83010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𝐴𝑚𝑝𝑙𝑖𝑡𝑢𝑑𝑒</m:t>
                      </m:r>
                    </m:oMath>
                  </m:oMathPara>
                </a14:m>
                <a:endParaRPr lang="en-US" sz="1600"/>
              </a:p>
            </p:txBody>
          </p:sp>
        </mc:Choice>
        <mc:Fallback xmlns="">
          <p:sp>
            <p:nvSpPr>
              <p:cNvPr id="67" name="TextBox 66">
                <a:extLst>
                  <a:ext uri="{FF2B5EF4-FFF2-40B4-BE49-F238E27FC236}">
                    <a16:creationId xmlns:a16="http://schemas.microsoft.com/office/drawing/2014/main" id="{D993D746-6592-4448-931C-ED55E2429884}"/>
                  </a:ext>
                </a:extLst>
              </p:cNvPr>
              <p:cNvSpPr txBox="1">
                <a:spLocks noRot="1" noChangeAspect="1" noMove="1" noResize="1" noEditPoints="1" noAdjustHandles="1" noChangeArrowheads="1" noChangeShapeType="1" noTextEdit="1"/>
              </p:cNvSpPr>
              <p:nvPr/>
            </p:nvSpPr>
            <p:spPr>
              <a:xfrm>
                <a:off x="7637584" y="2710477"/>
                <a:ext cx="830101" cy="338554"/>
              </a:xfrm>
              <a:prstGeom prst="rect">
                <a:avLst/>
              </a:prstGeom>
              <a:blipFill>
                <a:blip r:embed="rId19"/>
                <a:stretch>
                  <a:fillRect l="-735" r="-36765"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B93FAE87-CC17-294A-88F8-89EFF7160A9F}"/>
                  </a:ext>
                </a:extLst>
              </p:cNvPr>
              <p:cNvSpPr/>
              <p:nvPr/>
            </p:nvSpPr>
            <p:spPr>
              <a:xfrm>
                <a:off x="7574631" y="3517294"/>
                <a:ext cx="34496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solidFill>
                            <a:prstClr val="black"/>
                          </a:solidFill>
                          <a:latin typeface="Cambria Math" panose="02040503050406030204" pitchFamily="18" charset="0"/>
                        </a:rPr>
                        <m:t>0</m:t>
                      </m:r>
                    </m:oMath>
                  </m:oMathPara>
                </a14:m>
                <a:endParaRPr lang="en-US" sz="3600"/>
              </a:p>
            </p:txBody>
          </p:sp>
        </mc:Choice>
        <mc:Fallback xmlns="">
          <p:sp>
            <p:nvSpPr>
              <p:cNvPr id="68" name="Rectangle 67">
                <a:extLst>
                  <a:ext uri="{FF2B5EF4-FFF2-40B4-BE49-F238E27FC236}">
                    <a16:creationId xmlns:a16="http://schemas.microsoft.com/office/drawing/2014/main" id="{B93FAE87-CC17-294A-88F8-89EFF7160A9F}"/>
                  </a:ext>
                </a:extLst>
              </p:cNvPr>
              <p:cNvSpPr>
                <a:spLocks noRot="1" noChangeAspect="1" noMove="1" noResize="1" noEditPoints="1" noAdjustHandles="1" noChangeArrowheads="1" noChangeShapeType="1" noTextEdit="1"/>
              </p:cNvSpPr>
              <p:nvPr/>
            </p:nvSpPr>
            <p:spPr>
              <a:xfrm>
                <a:off x="7574631" y="3517294"/>
                <a:ext cx="344966" cy="338554"/>
              </a:xfrm>
              <a:prstGeom prst="rect">
                <a:avLst/>
              </a:prstGeom>
              <a:blipFill>
                <a:blip r:embed="rId20"/>
                <a:stretch>
                  <a:fillRect/>
                </a:stretch>
              </a:blipFill>
            </p:spPr>
            <p:txBody>
              <a:bodyPr/>
              <a:lstStyle/>
              <a:p>
                <a:r>
                  <a:rPr lang="en-US">
                    <a:noFill/>
                  </a:rPr>
                  <a:t> </a:t>
                </a:r>
              </a:p>
            </p:txBody>
          </p:sp>
        </mc:Fallback>
      </mc:AlternateContent>
      <p:cxnSp>
        <p:nvCxnSpPr>
          <p:cNvPr id="69" name="Straight Connector 68">
            <a:extLst>
              <a:ext uri="{FF2B5EF4-FFF2-40B4-BE49-F238E27FC236}">
                <a16:creationId xmlns:a16="http://schemas.microsoft.com/office/drawing/2014/main" id="{454708A3-9E7F-E041-AAEA-C23E47269D7E}"/>
              </a:ext>
            </a:extLst>
          </p:cNvPr>
          <p:cNvCxnSpPr>
            <a:cxnSpLocks/>
          </p:cNvCxnSpPr>
          <p:nvPr/>
        </p:nvCxnSpPr>
        <p:spPr>
          <a:xfrm flipV="1">
            <a:off x="7713434" y="3494392"/>
            <a:ext cx="0" cy="9144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FC8D2E9C-EC84-CB40-AF3C-131029ED3E35}"/>
                  </a:ext>
                </a:extLst>
              </p:cNvPr>
              <p:cNvSpPr/>
              <p:nvPr/>
            </p:nvSpPr>
            <p:spPr>
              <a:xfrm>
                <a:off x="8114028" y="3513447"/>
                <a:ext cx="898579" cy="3393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2</m:t>
                          </m:r>
                        </m:e>
                        <m:sup>
                          <m:r>
                            <a:rPr lang="en-US" sz="1600" i="1">
                              <a:solidFill>
                                <a:prstClr val="black"/>
                              </a:solidFill>
                              <a:latin typeface="Cambria Math" panose="02040503050406030204" pitchFamily="18" charset="0"/>
                            </a:rPr>
                            <m:t>𝑆𝐹</m:t>
                          </m:r>
                        </m:sup>
                      </m:sSup>
                      <m:r>
                        <a:rPr lang="en-US" sz="1600" i="1">
                          <a:solidFill>
                            <a:prstClr val="black"/>
                          </a:solidFill>
                          <a:latin typeface="Cambria Math" panose="02040503050406030204" pitchFamily="18" charset="0"/>
                        </a:rPr>
                        <m:t>−1</m:t>
                      </m:r>
                    </m:oMath>
                  </m:oMathPara>
                </a14:m>
                <a:endParaRPr lang="en-US" sz="3600"/>
              </a:p>
            </p:txBody>
          </p:sp>
        </mc:Choice>
        <mc:Fallback xmlns="">
          <p:sp>
            <p:nvSpPr>
              <p:cNvPr id="70" name="Rectangle 69">
                <a:extLst>
                  <a:ext uri="{FF2B5EF4-FFF2-40B4-BE49-F238E27FC236}">
                    <a16:creationId xmlns:a16="http://schemas.microsoft.com/office/drawing/2014/main" id="{FC8D2E9C-EC84-CB40-AF3C-131029ED3E35}"/>
                  </a:ext>
                </a:extLst>
              </p:cNvPr>
              <p:cNvSpPr>
                <a:spLocks noRot="1" noChangeAspect="1" noMove="1" noResize="1" noEditPoints="1" noAdjustHandles="1" noChangeArrowheads="1" noChangeShapeType="1" noTextEdit="1"/>
              </p:cNvSpPr>
              <p:nvPr/>
            </p:nvSpPr>
            <p:spPr>
              <a:xfrm>
                <a:off x="8114028" y="3513447"/>
                <a:ext cx="898579" cy="339388"/>
              </a:xfrm>
              <a:prstGeom prst="rect">
                <a:avLst/>
              </a:prstGeom>
              <a:blipFill>
                <a:blip r:embed="rId21"/>
                <a:stretch>
                  <a:fillRect/>
                </a:stretch>
              </a:blipFill>
            </p:spPr>
            <p:txBody>
              <a:bodyPr/>
              <a:lstStyle/>
              <a:p>
                <a:r>
                  <a:rPr lang="en-US">
                    <a:noFill/>
                  </a:rPr>
                  <a:t> </a:t>
                </a:r>
              </a:p>
            </p:txBody>
          </p:sp>
        </mc:Fallback>
      </mc:AlternateContent>
      <p:cxnSp>
        <p:nvCxnSpPr>
          <p:cNvPr id="71" name="Straight Connector 70">
            <a:extLst>
              <a:ext uri="{FF2B5EF4-FFF2-40B4-BE49-F238E27FC236}">
                <a16:creationId xmlns:a16="http://schemas.microsoft.com/office/drawing/2014/main" id="{71F476C2-81C6-984D-AEF7-F079F98CAA38}"/>
              </a:ext>
            </a:extLst>
          </p:cNvPr>
          <p:cNvCxnSpPr>
            <a:cxnSpLocks/>
          </p:cNvCxnSpPr>
          <p:nvPr/>
        </p:nvCxnSpPr>
        <p:spPr>
          <a:xfrm flipV="1">
            <a:off x="8447835" y="3494392"/>
            <a:ext cx="0" cy="9144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4EA0BBF-ACFA-3947-9BFE-72F5B18AE098}"/>
                  </a:ext>
                </a:extLst>
              </p:cNvPr>
              <p:cNvSpPr txBox="1"/>
              <p:nvPr/>
            </p:nvSpPr>
            <p:spPr>
              <a:xfrm>
                <a:off x="7669047" y="3709761"/>
                <a:ext cx="83010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𝐹𝐹𝑇</m:t>
                      </m:r>
                      <m:r>
                        <a:rPr lang="en-US" sz="1600" i="1">
                          <a:latin typeface="Cambria Math" panose="02040503050406030204" pitchFamily="18" charset="0"/>
                        </a:rPr>
                        <m:t> </m:t>
                      </m:r>
                      <m:r>
                        <a:rPr lang="en-US" sz="1600" i="1">
                          <a:latin typeface="Cambria Math" panose="02040503050406030204" pitchFamily="18" charset="0"/>
                        </a:rPr>
                        <m:t>𝑏𝑖𝑛</m:t>
                      </m:r>
                    </m:oMath>
                  </m:oMathPara>
                </a14:m>
                <a:endParaRPr lang="en-US" sz="1600"/>
              </a:p>
            </p:txBody>
          </p:sp>
        </mc:Choice>
        <mc:Fallback xmlns="">
          <p:sp>
            <p:nvSpPr>
              <p:cNvPr id="72" name="TextBox 71">
                <a:extLst>
                  <a:ext uri="{FF2B5EF4-FFF2-40B4-BE49-F238E27FC236}">
                    <a16:creationId xmlns:a16="http://schemas.microsoft.com/office/drawing/2014/main" id="{C4EA0BBF-ACFA-3947-9BFE-72F5B18AE098}"/>
                  </a:ext>
                </a:extLst>
              </p:cNvPr>
              <p:cNvSpPr txBox="1">
                <a:spLocks noRot="1" noChangeAspect="1" noMove="1" noResize="1" noEditPoints="1" noAdjustHandles="1" noChangeArrowheads="1" noChangeShapeType="1" noTextEdit="1"/>
              </p:cNvSpPr>
              <p:nvPr/>
            </p:nvSpPr>
            <p:spPr>
              <a:xfrm>
                <a:off x="7669047" y="3709761"/>
                <a:ext cx="830101" cy="338554"/>
              </a:xfrm>
              <a:prstGeom prst="rect">
                <a:avLst/>
              </a:prstGeom>
              <a:blipFill>
                <a:blip r:embed="rId22"/>
                <a:stretch>
                  <a:fillRect r="-4412"/>
                </a:stretch>
              </a:blipFill>
            </p:spPr>
            <p:txBody>
              <a:bodyPr/>
              <a:lstStyle/>
              <a:p>
                <a:r>
                  <a:rPr lang="en-US">
                    <a:noFill/>
                  </a:rPr>
                  <a:t> </a:t>
                </a:r>
              </a:p>
            </p:txBody>
          </p:sp>
        </mc:Fallback>
      </mc:AlternateContent>
      <p:cxnSp>
        <p:nvCxnSpPr>
          <p:cNvPr id="76" name="Straight Arrow Connector 75">
            <a:extLst>
              <a:ext uri="{FF2B5EF4-FFF2-40B4-BE49-F238E27FC236}">
                <a16:creationId xmlns:a16="http://schemas.microsoft.com/office/drawing/2014/main" id="{DE0302AF-1502-984A-A2A8-E507B830B966}"/>
              </a:ext>
            </a:extLst>
          </p:cNvPr>
          <p:cNvCxnSpPr>
            <a:cxnSpLocks/>
          </p:cNvCxnSpPr>
          <p:nvPr/>
        </p:nvCxnSpPr>
        <p:spPr>
          <a:xfrm flipV="1">
            <a:off x="6137052" y="4098479"/>
            <a:ext cx="0" cy="13698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9656C79-1A8B-C24F-A609-0FBCAEFAF871}"/>
              </a:ext>
            </a:extLst>
          </p:cNvPr>
          <p:cNvCxnSpPr>
            <a:cxnSpLocks/>
          </p:cNvCxnSpPr>
          <p:nvPr/>
        </p:nvCxnSpPr>
        <p:spPr>
          <a:xfrm>
            <a:off x="6137052" y="4783902"/>
            <a:ext cx="10972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2457A77-458F-584A-A06A-917AE59D6245}"/>
              </a:ext>
            </a:extLst>
          </p:cNvPr>
          <p:cNvCxnSpPr/>
          <p:nvPr/>
        </p:nvCxnSpPr>
        <p:spPr>
          <a:xfrm>
            <a:off x="6137051" y="4333212"/>
            <a:ext cx="9144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EC5FCD4-406A-0748-8718-D583CFAE1B08}"/>
              </a:ext>
            </a:extLst>
          </p:cNvPr>
          <p:cNvCxnSpPr>
            <a:cxnSpLocks/>
          </p:cNvCxnSpPr>
          <p:nvPr/>
        </p:nvCxnSpPr>
        <p:spPr>
          <a:xfrm>
            <a:off x="6137051" y="5238896"/>
            <a:ext cx="9144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94CA6F4-87D4-E146-A695-A647424587FF}"/>
              </a:ext>
            </a:extLst>
          </p:cNvPr>
          <p:cNvCxnSpPr>
            <a:cxnSpLocks/>
          </p:cNvCxnSpPr>
          <p:nvPr/>
        </p:nvCxnSpPr>
        <p:spPr>
          <a:xfrm>
            <a:off x="7064019" y="4327002"/>
            <a:ext cx="0" cy="91189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02D6F404-8424-A446-8043-64E7E26F8C70}"/>
                  </a:ext>
                </a:extLst>
              </p:cNvPr>
              <p:cNvSpPr txBox="1"/>
              <p:nvPr/>
            </p:nvSpPr>
            <p:spPr>
              <a:xfrm>
                <a:off x="5252858" y="4054322"/>
                <a:ext cx="830100" cy="5517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𝐵𝑊</m:t>
                          </m:r>
                        </m:num>
                        <m:den>
                          <m:r>
                            <a:rPr lang="en-US" sz="1600" i="1">
                              <a:latin typeface="Cambria Math" panose="02040503050406030204" pitchFamily="18" charset="0"/>
                            </a:rPr>
                            <m:t>2</m:t>
                          </m:r>
                        </m:den>
                      </m:f>
                    </m:oMath>
                  </m:oMathPara>
                </a14:m>
                <a:endParaRPr lang="en-US" sz="1600"/>
              </a:p>
            </p:txBody>
          </p:sp>
        </mc:Choice>
        <mc:Fallback xmlns="">
          <p:sp>
            <p:nvSpPr>
              <p:cNvPr id="81" name="TextBox 80">
                <a:extLst>
                  <a:ext uri="{FF2B5EF4-FFF2-40B4-BE49-F238E27FC236}">
                    <a16:creationId xmlns:a16="http://schemas.microsoft.com/office/drawing/2014/main" id="{02D6F404-8424-A446-8043-64E7E26F8C70}"/>
                  </a:ext>
                </a:extLst>
              </p:cNvPr>
              <p:cNvSpPr txBox="1">
                <a:spLocks noRot="1" noChangeAspect="1" noMove="1" noResize="1" noEditPoints="1" noAdjustHandles="1" noChangeArrowheads="1" noChangeShapeType="1" noTextEdit="1"/>
              </p:cNvSpPr>
              <p:nvPr/>
            </p:nvSpPr>
            <p:spPr>
              <a:xfrm>
                <a:off x="5252858" y="4054322"/>
                <a:ext cx="830100" cy="551754"/>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5BE44E2E-3F5E-A742-A5B9-71AA7CFBED94}"/>
                  </a:ext>
                </a:extLst>
              </p:cNvPr>
              <p:cNvSpPr txBox="1"/>
              <p:nvPr/>
            </p:nvSpPr>
            <p:spPr>
              <a:xfrm>
                <a:off x="5252858" y="4980504"/>
                <a:ext cx="830100" cy="5517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𝐵𝑊</m:t>
                          </m:r>
                        </m:num>
                        <m:den>
                          <m:r>
                            <a:rPr lang="en-US" sz="1600" i="1">
                              <a:latin typeface="Cambria Math" panose="02040503050406030204" pitchFamily="18" charset="0"/>
                            </a:rPr>
                            <m:t>2</m:t>
                          </m:r>
                        </m:den>
                      </m:f>
                    </m:oMath>
                  </m:oMathPara>
                </a14:m>
                <a:endParaRPr lang="en-US" sz="1600"/>
              </a:p>
            </p:txBody>
          </p:sp>
        </mc:Choice>
        <mc:Fallback xmlns="">
          <p:sp>
            <p:nvSpPr>
              <p:cNvPr id="82" name="TextBox 81">
                <a:extLst>
                  <a:ext uri="{FF2B5EF4-FFF2-40B4-BE49-F238E27FC236}">
                    <a16:creationId xmlns:a16="http://schemas.microsoft.com/office/drawing/2014/main" id="{5BE44E2E-3F5E-A742-A5B9-71AA7CFBED94}"/>
                  </a:ext>
                </a:extLst>
              </p:cNvPr>
              <p:cNvSpPr txBox="1">
                <a:spLocks noRot="1" noChangeAspect="1" noMove="1" noResize="1" noEditPoints="1" noAdjustHandles="1" noChangeArrowheads="1" noChangeShapeType="1" noTextEdit="1"/>
              </p:cNvSpPr>
              <p:nvPr/>
            </p:nvSpPr>
            <p:spPr>
              <a:xfrm>
                <a:off x="5252858" y="4980504"/>
                <a:ext cx="830100" cy="551754"/>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9DC32F34-113A-BF4C-AAEB-F458D1F1D085}"/>
                  </a:ext>
                </a:extLst>
              </p:cNvPr>
              <p:cNvSpPr txBox="1"/>
              <p:nvPr/>
            </p:nvSpPr>
            <p:spPr>
              <a:xfrm>
                <a:off x="5981157" y="3977901"/>
                <a:ext cx="83010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𝑓</m:t>
                      </m:r>
                    </m:oMath>
                  </m:oMathPara>
                </a14:m>
                <a:endParaRPr lang="en-US" sz="1600"/>
              </a:p>
            </p:txBody>
          </p:sp>
        </mc:Choice>
        <mc:Fallback xmlns="">
          <p:sp>
            <p:nvSpPr>
              <p:cNvPr id="83" name="TextBox 82">
                <a:extLst>
                  <a:ext uri="{FF2B5EF4-FFF2-40B4-BE49-F238E27FC236}">
                    <a16:creationId xmlns:a16="http://schemas.microsoft.com/office/drawing/2014/main" id="{9DC32F34-113A-BF4C-AAEB-F458D1F1D085}"/>
                  </a:ext>
                </a:extLst>
              </p:cNvPr>
              <p:cNvSpPr txBox="1">
                <a:spLocks noRot="1" noChangeAspect="1" noMove="1" noResize="1" noEditPoints="1" noAdjustHandles="1" noChangeArrowheads="1" noChangeShapeType="1" noTextEdit="1"/>
              </p:cNvSpPr>
              <p:nvPr/>
            </p:nvSpPr>
            <p:spPr>
              <a:xfrm>
                <a:off x="5981157" y="3977901"/>
                <a:ext cx="830101" cy="338554"/>
              </a:xfrm>
              <a:prstGeom prst="rect">
                <a:avLst/>
              </a:prstGeom>
              <a:blipFill>
                <a:blip r:embed="rId17"/>
                <a:stretch>
                  <a:fillRect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6B5CE54A-37D0-A942-85CA-C7FE878ADC33}"/>
                  </a:ext>
                </a:extLst>
              </p:cNvPr>
              <p:cNvSpPr txBox="1"/>
              <p:nvPr/>
            </p:nvSpPr>
            <p:spPr>
              <a:xfrm>
                <a:off x="6717148" y="4797372"/>
                <a:ext cx="83010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𝑡</m:t>
                      </m:r>
                    </m:oMath>
                  </m:oMathPara>
                </a14:m>
                <a:endParaRPr lang="en-US" sz="1600"/>
              </a:p>
            </p:txBody>
          </p:sp>
        </mc:Choice>
        <mc:Fallback xmlns="">
          <p:sp>
            <p:nvSpPr>
              <p:cNvPr id="84" name="TextBox 83">
                <a:extLst>
                  <a:ext uri="{FF2B5EF4-FFF2-40B4-BE49-F238E27FC236}">
                    <a16:creationId xmlns:a16="http://schemas.microsoft.com/office/drawing/2014/main" id="{6B5CE54A-37D0-A942-85CA-C7FE878ADC33}"/>
                  </a:ext>
                </a:extLst>
              </p:cNvPr>
              <p:cNvSpPr txBox="1">
                <a:spLocks noRot="1" noChangeAspect="1" noMove="1" noResize="1" noEditPoints="1" noAdjustHandles="1" noChangeArrowheads="1" noChangeShapeType="1" noTextEdit="1"/>
              </p:cNvSpPr>
              <p:nvPr/>
            </p:nvSpPr>
            <p:spPr>
              <a:xfrm>
                <a:off x="6717148" y="4797372"/>
                <a:ext cx="830101" cy="338554"/>
              </a:xfrm>
              <a:prstGeom prst="rect">
                <a:avLst/>
              </a:prstGeom>
              <a:blipFill>
                <a:blip r:embed="rId25"/>
                <a:stretch>
                  <a:fillRect/>
                </a:stretch>
              </a:blipFill>
            </p:spPr>
            <p:txBody>
              <a:bodyPr/>
              <a:lstStyle/>
              <a:p>
                <a:r>
                  <a:rPr lang="en-US">
                    <a:noFill/>
                  </a:rPr>
                  <a:t> </a:t>
                </a:r>
              </a:p>
            </p:txBody>
          </p:sp>
        </mc:Fallback>
      </mc:AlternateContent>
      <p:cxnSp>
        <p:nvCxnSpPr>
          <p:cNvPr id="85" name="Straight Connector 84">
            <a:extLst>
              <a:ext uri="{FF2B5EF4-FFF2-40B4-BE49-F238E27FC236}">
                <a16:creationId xmlns:a16="http://schemas.microsoft.com/office/drawing/2014/main" id="{B40529DC-ADC9-3E4C-A023-F8101DC40191}"/>
              </a:ext>
            </a:extLst>
          </p:cNvPr>
          <p:cNvCxnSpPr>
            <a:cxnSpLocks/>
          </p:cNvCxnSpPr>
          <p:nvPr/>
        </p:nvCxnSpPr>
        <p:spPr>
          <a:xfrm flipV="1">
            <a:off x="6137122" y="4338991"/>
            <a:ext cx="640081" cy="6400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EF2430F-2BA3-114B-92E6-5A0D8083FD1C}"/>
              </a:ext>
            </a:extLst>
          </p:cNvPr>
          <p:cNvCxnSpPr/>
          <p:nvPr/>
        </p:nvCxnSpPr>
        <p:spPr>
          <a:xfrm>
            <a:off x="6137051" y="4327002"/>
            <a:ext cx="914400" cy="911894"/>
          </a:xfrm>
          <a:prstGeom prst="line">
            <a:avLst/>
          </a:prstGeom>
          <a:ln w="254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78B92B62-AF75-1747-9420-E9C0633736C6}"/>
              </a:ext>
            </a:extLst>
          </p:cNvPr>
          <p:cNvSpPr txBox="1"/>
          <p:nvPr/>
        </p:nvSpPr>
        <p:spPr>
          <a:xfrm>
            <a:off x="5755273" y="6373631"/>
            <a:ext cx="184731" cy="646331"/>
          </a:xfrm>
          <a:prstGeom prst="rect">
            <a:avLst/>
          </a:prstGeom>
          <a:noFill/>
        </p:spPr>
        <p:txBody>
          <a:bodyPr wrap="none" rtlCol="0">
            <a:spAutoFit/>
          </a:bodyPr>
          <a:lstStyle/>
          <a:p>
            <a:endParaRPr lang="en-US" sz="3600"/>
          </a:p>
        </p:txBody>
      </p:sp>
      <p:cxnSp>
        <p:nvCxnSpPr>
          <p:cNvPr id="88" name="Straight Arrow Connector 87">
            <a:extLst>
              <a:ext uri="{FF2B5EF4-FFF2-40B4-BE49-F238E27FC236}">
                <a16:creationId xmlns:a16="http://schemas.microsoft.com/office/drawing/2014/main" id="{9778B52B-EF1C-074F-BE0C-7017F7FD5891}"/>
              </a:ext>
            </a:extLst>
          </p:cNvPr>
          <p:cNvCxnSpPr>
            <a:cxnSpLocks/>
          </p:cNvCxnSpPr>
          <p:nvPr/>
        </p:nvCxnSpPr>
        <p:spPr>
          <a:xfrm flipV="1">
            <a:off x="7660778" y="4337900"/>
            <a:ext cx="1" cy="685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F5F89E3-4933-F44E-A26A-EE197F90E213}"/>
              </a:ext>
            </a:extLst>
          </p:cNvPr>
          <p:cNvCxnSpPr>
            <a:cxnSpLocks/>
          </p:cNvCxnSpPr>
          <p:nvPr/>
        </p:nvCxnSpPr>
        <p:spPr>
          <a:xfrm>
            <a:off x="7660775" y="5009367"/>
            <a:ext cx="10972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9048804-501F-524F-9961-1425FB664FA5}"/>
              </a:ext>
            </a:extLst>
          </p:cNvPr>
          <p:cNvCxnSpPr>
            <a:cxnSpLocks/>
          </p:cNvCxnSpPr>
          <p:nvPr/>
        </p:nvCxnSpPr>
        <p:spPr>
          <a:xfrm flipV="1">
            <a:off x="7951638" y="4551682"/>
            <a:ext cx="0" cy="45720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0FF29FA3-D971-6342-B0B7-BD1D95F9F009}"/>
                  </a:ext>
                </a:extLst>
              </p:cNvPr>
              <p:cNvSpPr txBox="1"/>
              <p:nvPr/>
            </p:nvSpPr>
            <p:spPr>
              <a:xfrm>
                <a:off x="7669047" y="4184299"/>
                <a:ext cx="83010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𝐴𝑚𝑝𝑙𝑖𝑡𝑢𝑑𝑒</m:t>
                      </m:r>
                    </m:oMath>
                  </m:oMathPara>
                </a14:m>
                <a:endParaRPr lang="en-US" sz="1600"/>
              </a:p>
            </p:txBody>
          </p:sp>
        </mc:Choice>
        <mc:Fallback xmlns="">
          <p:sp>
            <p:nvSpPr>
              <p:cNvPr id="92" name="TextBox 91">
                <a:extLst>
                  <a:ext uri="{FF2B5EF4-FFF2-40B4-BE49-F238E27FC236}">
                    <a16:creationId xmlns:a16="http://schemas.microsoft.com/office/drawing/2014/main" id="{0FF29FA3-D971-6342-B0B7-BD1D95F9F009}"/>
                  </a:ext>
                </a:extLst>
              </p:cNvPr>
              <p:cNvSpPr txBox="1">
                <a:spLocks noRot="1" noChangeAspect="1" noMove="1" noResize="1" noEditPoints="1" noAdjustHandles="1" noChangeArrowheads="1" noChangeShapeType="1" noTextEdit="1"/>
              </p:cNvSpPr>
              <p:nvPr/>
            </p:nvSpPr>
            <p:spPr>
              <a:xfrm>
                <a:off x="7669047" y="4184299"/>
                <a:ext cx="830101" cy="338554"/>
              </a:xfrm>
              <a:prstGeom prst="rect">
                <a:avLst/>
              </a:prstGeom>
              <a:blipFill>
                <a:blip r:embed="rId26"/>
                <a:stretch>
                  <a:fillRect r="-37500"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B2DDB9B7-7890-C446-870A-F17EF511CC70}"/>
                  </a:ext>
                </a:extLst>
              </p:cNvPr>
              <p:cNvSpPr/>
              <p:nvPr/>
            </p:nvSpPr>
            <p:spPr>
              <a:xfrm>
                <a:off x="7597821" y="5012734"/>
                <a:ext cx="34496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solidFill>
                            <a:prstClr val="black"/>
                          </a:solidFill>
                          <a:latin typeface="Cambria Math" panose="02040503050406030204" pitchFamily="18" charset="0"/>
                        </a:rPr>
                        <m:t>0</m:t>
                      </m:r>
                    </m:oMath>
                  </m:oMathPara>
                </a14:m>
                <a:endParaRPr lang="en-US" sz="3600"/>
              </a:p>
            </p:txBody>
          </p:sp>
        </mc:Choice>
        <mc:Fallback xmlns="">
          <p:sp>
            <p:nvSpPr>
              <p:cNvPr id="93" name="Rectangle 92">
                <a:extLst>
                  <a:ext uri="{FF2B5EF4-FFF2-40B4-BE49-F238E27FC236}">
                    <a16:creationId xmlns:a16="http://schemas.microsoft.com/office/drawing/2014/main" id="{B2DDB9B7-7890-C446-870A-F17EF511CC70}"/>
                  </a:ext>
                </a:extLst>
              </p:cNvPr>
              <p:cNvSpPr>
                <a:spLocks noRot="1" noChangeAspect="1" noMove="1" noResize="1" noEditPoints="1" noAdjustHandles="1" noChangeArrowheads="1" noChangeShapeType="1" noTextEdit="1"/>
              </p:cNvSpPr>
              <p:nvPr/>
            </p:nvSpPr>
            <p:spPr>
              <a:xfrm>
                <a:off x="7597821" y="5012734"/>
                <a:ext cx="344966" cy="338554"/>
              </a:xfrm>
              <a:prstGeom prst="rect">
                <a:avLst/>
              </a:prstGeom>
              <a:blipFill>
                <a:blip r:embed="rId27"/>
                <a:stretch>
                  <a:fillRect/>
                </a:stretch>
              </a:blipFill>
            </p:spPr>
            <p:txBody>
              <a:bodyPr/>
              <a:lstStyle/>
              <a:p>
                <a:r>
                  <a:rPr lang="en-US">
                    <a:noFill/>
                  </a:rPr>
                  <a:t> </a:t>
                </a:r>
              </a:p>
            </p:txBody>
          </p:sp>
        </mc:Fallback>
      </mc:AlternateContent>
      <p:cxnSp>
        <p:nvCxnSpPr>
          <p:cNvPr id="96" name="Straight Connector 95">
            <a:extLst>
              <a:ext uri="{FF2B5EF4-FFF2-40B4-BE49-F238E27FC236}">
                <a16:creationId xmlns:a16="http://schemas.microsoft.com/office/drawing/2014/main" id="{80170A1C-DDB1-6B42-BFBA-D56295393D27}"/>
              </a:ext>
            </a:extLst>
          </p:cNvPr>
          <p:cNvCxnSpPr>
            <a:cxnSpLocks/>
          </p:cNvCxnSpPr>
          <p:nvPr/>
        </p:nvCxnSpPr>
        <p:spPr>
          <a:xfrm flipV="1">
            <a:off x="7736624" y="4989832"/>
            <a:ext cx="0" cy="9144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Rectangle 96">
                <a:extLst>
                  <a:ext uri="{FF2B5EF4-FFF2-40B4-BE49-F238E27FC236}">
                    <a16:creationId xmlns:a16="http://schemas.microsoft.com/office/drawing/2014/main" id="{6096D018-AB2D-724F-8F05-78E046751B89}"/>
                  </a:ext>
                </a:extLst>
              </p:cNvPr>
              <p:cNvSpPr/>
              <p:nvPr/>
            </p:nvSpPr>
            <p:spPr>
              <a:xfrm>
                <a:off x="8137218" y="5008887"/>
                <a:ext cx="898579" cy="3393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600" i="1">
                              <a:solidFill>
                                <a:prstClr val="black"/>
                              </a:solidFill>
                              <a:latin typeface="Cambria Math" panose="02040503050406030204" pitchFamily="18" charset="0"/>
                            </a:rPr>
                          </m:ctrlPr>
                        </m:sSupPr>
                        <m:e>
                          <m:r>
                            <a:rPr lang="en-US" sz="1600" i="1">
                              <a:solidFill>
                                <a:prstClr val="black"/>
                              </a:solidFill>
                              <a:latin typeface="Cambria Math" panose="02040503050406030204" pitchFamily="18" charset="0"/>
                            </a:rPr>
                            <m:t>2</m:t>
                          </m:r>
                        </m:e>
                        <m:sup>
                          <m:r>
                            <a:rPr lang="en-US" sz="1600" i="1">
                              <a:solidFill>
                                <a:prstClr val="black"/>
                              </a:solidFill>
                              <a:latin typeface="Cambria Math" panose="02040503050406030204" pitchFamily="18" charset="0"/>
                            </a:rPr>
                            <m:t>𝑆𝐹</m:t>
                          </m:r>
                        </m:sup>
                      </m:sSup>
                      <m:r>
                        <a:rPr lang="en-US" sz="1600" i="1">
                          <a:solidFill>
                            <a:prstClr val="black"/>
                          </a:solidFill>
                          <a:latin typeface="Cambria Math" panose="02040503050406030204" pitchFamily="18" charset="0"/>
                        </a:rPr>
                        <m:t>−1</m:t>
                      </m:r>
                    </m:oMath>
                  </m:oMathPara>
                </a14:m>
                <a:endParaRPr lang="en-US" sz="3600"/>
              </a:p>
            </p:txBody>
          </p:sp>
        </mc:Choice>
        <mc:Fallback xmlns="">
          <p:sp>
            <p:nvSpPr>
              <p:cNvPr id="97" name="Rectangle 96">
                <a:extLst>
                  <a:ext uri="{FF2B5EF4-FFF2-40B4-BE49-F238E27FC236}">
                    <a16:creationId xmlns:a16="http://schemas.microsoft.com/office/drawing/2014/main" id="{6096D018-AB2D-724F-8F05-78E046751B89}"/>
                  </a:ext>
                </a:extLst>
              </p:cNvPr>
              <p:cNvSpPr>
                <a:spLocks noRot="1" noChangeAspect="1" noMove="1" noResize="1" noEditPoints="1" noAdjustHandles="1" noChangeArrowheads="1" noChangeShapeType="1" noTextEdit="1"/>
              </p:cNvSpPr>
              <p:nvPr/>
            </p:nvSpPr>
            <p:spPr>
              <a:xfrm>
                <a:off x="8137218" y="5008887"/>
                <a:ext cx="898579" cy="339388"/>
              </a:xfrm>
              <a:prstGeom prst="rect">
                <a:avLst/>
              </a:prstGeom>
              <a:blipFill>
                <a:blip r:embed="rId28"/>
                <a:stretch>
                  <a:fillRect/>
                </a:stretch>
              </a:blipFill>
            </p:spPr>
            <p:txBody>
              <a:bodyPr/>
              <a:lstStyle/>
              <a:p>
                <a:r>
                  <a:rPr lang="en-US">
                    <a:noFill/>
                  </a:rPr>
                  <a:t> </a:t>
                </a:r>
              </a:p>
            </p:txBody>
          </p:sp>
        </mc:Fallback>
      </mc:AlternateContent>
      <p:cxnSp>
        <p:nvCxnSpPr>
          <p:cNvPr id="98" name="Straight Connector 97">
            <a:extLst>
              <a:ext uri="{FF2B5EF4-FFF2-40B4-BE49-F238E27FC236}">
                <a16:creationId xmlns:a16="http://schemas.microsoft.com/office/drawing/2014/main" id="{33E2078F-909F-0143-BEE5-A88F73C31D74}"/>
              </a:ext>
            </a:extLst>
          </p:cNvPr>
          <p:cNvCxnSpPr>
            <a:cxnSpLocks/>
          </p:cNvCxnSpPr>
          <p:nvPr/>
        </p:nvCxnSpPr>
        <p:spPr>
          <a:xfrm flipV="1">
            <a:off x="8471025" y="4989832"/>
            <a:ext cx="0" cy="9144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931DDC9D-9EA4-BB44-B8D3-BA82439A7B78}"/>
                  </a:ext>
                </a:extLst>
              </p:cNvPr>
              <p:cNvSpPr txBox="1"/>
              <p:nvPr/>
            </p:nvSpPr>
            <p:spPr>
              <a:xfrm>
                <a:off x="7736624" y="5241820"/>
                <a:ext cx="83010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𝐹𝐹𝑇</m:t>
                      </m:r>
                      <m:r>
                        <a:rPr lang="en-US" sz="1600" i="1">
                          <a:latin typeface="Cambria Math" panose="02040503050406030204" pitchFamily="18" charset="0"/>
                        </a:rPr>
                        <m:t> </m:t>
                      </m:r>
                      <m:r>
                        <a:rPr lang="en-US" sz="1600" i="1">
                          <a:latin typeface="Cambria Math" panose="02040503050406030204" pitchFamily="18" charset="0"/>
                        </a:rPr>
                        <m:t>𝑏𝑖𝑛</m:t>
                      </m:r>
                    </m:oMath>
                  </m:oMathPara>
                </a14:m>
                <a:endParaRPr lang="en-US" sz="1600"/>
              </a:p>
            </p:txBody>
          </p:sp>
        </mc:Choice>
        <mc:Fallback xmlns="">
          <p:sp>
            <p:nvSpPr>
              <p:cNvPr id="102" name="TextBox 101">
                <a:extLst>
                  <a:ext uri="{FF2B5EF4-FFF2-40B4-BE49-F238E27FC236}">
                    <a16:creationId xmlns:a16="http://schemas.microsoft.com/office/drawing/2014/main" id="{931DDC9D-9EA4-BB44-B8D3-BA82439A7B78}"/>
                  </a:ext>
                </a:extLst>
              </p:cNvPr>
              <p:cNvSpPr txBox="1">
                <a:spLocks noRot="1" noChangeAspect="1" noMove="1" noResize="1" noEditPoints="1" noAdjustHandles="1" noChangeArrowheads="1" noChangeShapeType="1" noTextEdit="1"/>
              </p:cNvSpPr>
              <p:nvPr/>
            </p:nvSpPr>
            <p:spPr>
              <a:xfrm>
                <a:off x="7736624" y="5241820"/>
                <a:ext cx="830101" cy="338554"/>
              </a:xfrm>
              <a:prstGeom prst="rect">
                <a:avLst/>
              </a:prstGeom>
              <a:blipFill>
                <a:blip r:embed="rId22"/>
                <a:stretch>
                  <a:fillRect r="-4412"/>
                </a:stretch>
              </a:blipFill>
            </p:spPr>
            <p:txBody>
              <a:bodyPr/>
              <a:lstStyle/>
              <a:p>
                <a:r>
                  <a:rPr lang="en-US">
                    <a:noFill/>
                  </a:rPr>
                  <a:t> </a:t>
                </a:r>
              </a:p>
            </p:txBody>
          </p:sp>
        </mc:Fallback>
      </mc:AlternateContent>
      <p:cxnSp>
        <p:nvCxnSpPr>
          <p:cNvPr id="103" name="Straight Connector 102">
            <a:extLst>
              <a:ext uri="{FF2B5EF4-FFF2-40B4-BE49-F238E27FC236}">
                <a16:creationId xmlns:a16="http://schemas.microsoft.com/office/drawing/2014/main" id="{57E296C7-1C2F-F040-BD59-201A8AF22E60}"/>
              </a:ext>
            </a:extLst>
          </p:cNvPr>
          <p:cNvCxnSpPr>
            <a:cxnSpLocks/>
          </p:cNvCxnSpPr>
          <p:nvPr/>
        </p:nvCxnSpPr>
        <p:spPr>
          <a:xfrm flipV="1">
            <a:off x="7950551" y="4989832"/>
            <a:ext cx="0" cy="9144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413F58EA-2C96-8448-A644-1449485F9C63}"/>
                  </a:ext>
                </a:extLst>
              </p:cNvPr>
              <p:cNvSpPr/>
              <p:nvPr/>
            </p:nvSpPr>
            <p:spPr>
              <a:xfrm>
                <a:off x="7765882" y="5007577"/>
                <a:ext cx="43031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prstClr val="black"/>
                              </a:solidFill>
                              <a:latin typeface="Cambria Math" panose="02040503050406030204" pitchFamily="18" charset="0"/>
                            </a:rPr>
                          </m:ctrlPr>
                        </m:sSubPr>
                        <m:e>
                          <m:r>
                            <a:rPr lang="en-US" sz="1600" b="0" i="1" smtClean="0">
                              <a:solidFill>
                                <a:prstClr val="black"/>
                              </a:solidFill>
                              <a:latin typeface="Cambria Math" panose="02040503050406030204" pitchFamily="18" charset="0"/>
                            </a:rPr>
                            <m:t>𝑏</m:t>
                          </m:r>
                        </m:e>
                        <m:sub>
                          <m:r>
                            <a:rPr lang="en-US" sz="1600" i="1">
                              <a:solidFill>
                                <a:prstClr val="black"/>
                              </a:solidFill>
                              <a:latin typeface="Cambria Math" panose="02040503050406030204" pitchFamily="18" charset="0"/>
                            </a:rPr>
                            <m:t>0</m:t>
                          </m:r>
                        </m:sub>
                      </m:sSub>
                    </m:oMath>
                  </m:oMathPara>
                </a14:m>
                <a:endParaRPr lang="en-US" sz="3600" i="1"/>
              </a:p>
            </p:txBody>
          </p:sp>
        </mc:Choice>
        <mc:Fallback xmlns="">
          <p:sp>
            <p:nvSpPr>
              <p:cNvPr id="104" name="Rectangle 103">
                <a:extLst>
                  <a:ext uri="{FF2B5EF4-FFF2-40B4-BE49-F238E27FC236}">
                    <a16:creationId xmlns:a16="http://schemas.microsoft.com/office/drawing/2014/main" id="{413F58EA-2C96-8448-A644-1449485F9C63}"/>
                  </a:ext>
                </a:extLst>
              </p:cNvPr>
              <p:cNvSpPr>
                <a:spLocks noRot="1" noChangeAspect="1" noMove="1" noResize="1" noEditPoints="1" noAdjustHandles="1" noChangeArrowheads="1" noChangeShapeType="1" noTextEdit="1"/>
              </p:cNvSpPr>
              <p:nvPr/>
            </p:nvSpPr>
            <p:spPr>
              <a:xfrm>
                <a:off x="7765882" y="5007577"/>
                <a:ext cx="430311" cy="338554"/>
              </a:xfrm>
              <a:prstGeom prst="rect">
                <a:avLst/>
              </a:prstGeom>
              <a:blipFill>
                <a:blip r:embed="rId29"/>
                <a:stretch>
                  <a:fillRect/>
                </a:stretch>
              </a:blipFill>
            </p:spPr>
            <p:txBody>
              <a:bodyPr/>
              <a:lstStyle/>
              <a:p>
                <a:r>
                  <a:rPr lang="en-US">
                    <a:noFill/>
                  </a:rPr>
                  <a:t> </a:t>
                </a:r>
              </a:p>
            </p:txBody>
          </p:sp>
        </mc:Fallback>
      </mc:AlternateContent>
      <p:cxnSp>
        <p:nvCxnSpPr>
          <p:cNvPr id="105" name="Straight Connector 104">
            <a:extLst>
              <a:ext uri="{FF2B5EF4-FFF2-40B4-BE49-F238E27FC236}">
                <a16:creationId xmlns:a16="http://schemas.microsoft.com/office/drawing/2014/main" id="{B03BF5E3-A9F7-F94F-9445-379362528A16}"/>
              </a:ext>
            </a:extLst>
          </p:cNvPr>
          <p:cNvCxnSpPr>
            <a:cxnSpLocks/>
          </p:cNvCxnSpPr>
          <p:nvPr/>
        </p:nvCxnSpPr>
        <p:spPr>
          <a:xfrm flipV="1">
            <a:off x="6780864" y="4962246"/>
            <a:ext cx="274320" cy="2743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C4ACAEC-0B2B-A64B-A4EC-F4B32EBF5104}"/>
              </a:ext>
            </a:extLst>
          </p:cNvPr>
          <p:cNvCxnSpPr>
            <a:cxnSpLocks/>
          </p:cNvCxnSpPr>
          <p:nvPr/>
        </p:nvCxnSpPr>
        <p:spPr>
          <a:xfrm>
            <a:off x="6777200" y="4338991"/>
            <a:ext cx="0" cy="91189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1914A0D-5181-A046-9D80-5C4042E7C0CC}"/>
              </a:ext>
            </a:extLst>
          </p:cNvPr>
          <p:cNvCxnSpPr/>
          <p:nvPr/>
        </p:nvCxnSpPr>
        <p:spPr>
          <a:xfrm>
            <a:off x="6157971" y="4973056"/>
            <a:ext cx="9144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12354E4-F545-4548-B9E9-5DF2BD6091A9}"/>
              </a:ext>
            </a:extLst>
          </p:cNvPr>
          <p:cNvCxnSpPr>
            <a:cxnSpLocks/>
          </p:cNvCxnSpPr>
          <p:nvPr/>
        </p:nvCxnSpPr>
        <p:spPr>
          <a:xfrm flipV="1">
            <a:off x="6237257" y="4962246"/>
            <a:ext cx="0" cy="284964"/>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175C5C19-0718-8048-B13D-76A28ED79CB8}"/>
                  </a:ext>
                </a:extLst>
              </p:cNvPr>
              <p:cNvSpPr/>
              <p:nvPr/>
            </p:nvSpPr>
            <p:spPr>
              <a:xfrm>
                <a:off x="6218372" y="4923668"/>
                <a:ext cx="40639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𝑓</m:t>
                          </m:r>
                        </m:e>
                        <m:sub>
                          <m:r>
                            <a:rPr lang="en-US" sz="1600" i="1">
                              <a:solidFill>
                                <a:prstClr val="black"/>
                              </a:solidFill>
                              <a:latin typeface="Cambria Math" panose="02040503050406030204" pitchFamily="18" charset="0"/>
                            </a:rPr>
                            <m:t>0</m:t>
                          </m:r>
                        </m:sub>
                      </m:sSub>
                    </m:oMath>
                  </m:oMathPara>
                </a14:m>
                <a:endParaRPr lang="en-US" sz="3600" i="1"/>
              </a:p>
            </p:txBody>
          </p:sp>
        </mc:Choice>
        <mc:Fallback xmlns="">
          <p:sp>
            <p:nvSpPr>
              <p:cNvPr id="109" name="Rectangle 108">
                <a:extLst>
                  <a:ext uri="{FF2B5EF4-FFF2-40B4-BE49-F238E27FC236}">
                    <a16:creationId xmlns:a16="http://schemas.microsoft.com/office/drawing/2014/main" id="{175C5C19-0718-8048-B13D-76A28ED79CB8}"/>
                  </a:ext>
                </a:extLst>
              </p:cNvPr>
              <p:cNvSpPr>
                <a:spLocks noRot="1" noChangeAspect="1" noMove="1" noResize="1" noEditPoints="1" noAdjustHandles="1" noChangeArrowheads="1" noChangeShapeType="1" noTextEdit="1"/>
              </p:cNvSpPr>
              <p:nvPr/>
            </p:nvSpPr>
            <p:spPr>
              <a:xfrm>
                <a:off x="6218372" y="4923668"/>
                <a:ext cx="406393" cy="338554"/>
              </a:xfrm>
              <a:prstGeom prst="rect">
                <a:avLst/>
              </a:prstGeom>
              <a:blipFill>
                <a:blip r:embed="rId30"/>
                <a:stretch>
                  <a:fillRect b="-10909"/>
                </a:stretch>
              </a:blipFill>
            </p:spPr>
            <p:txBody>
              <a:bodyPr/>
              <a:lstStyle/>
              <a:p>
                <a:r>
                  <a:rPr lang="en-US">
                    <a:noFill/>
                  </a:rPr>
                  <a:t> </a:t>
                </a:r>
              </a:p>
            </p:txBody>
          </p:sp>
        </mc:Fallback>
      </mc:AlternateContent>
    </p:spTree>
    <p:extLst>
      <p:ext uri="{BB962C8B-B14F-4D97-AF65-F5344CB8AC3E}">
        <p14:creationId xmlns:p14="http://schemas.microsoft.com/office/powerpoint/2010/main" val="33453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0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3" grpId="0"/>
      <p:bldP spid="54" grpId="0"/>
      <p:bldP spid="55" grpId="0"/>
      <p:bldP spid="58" grpId="0"/>
      <p:bldP spid="67" grpId="0"/>
      <p:bldP spid="68" grpId="0"/>
      <p:bldP spid="70" grpId="0"/>
      <p:bldP spid="72" grpId="0"/>
      <p:bldP spid="81" grpId="0"/>
      <p:bldP spid="82" grpId="0"/>
      <p:bldP spid="83" grpId="0"/>
      <p:bldP spid="84" grpId="0"/>
      <p:bldP spid="92" grpId="0"/>
      <p:bldP spid="93" grpId="0"/>
      <p:bldP spid="97" grpId="0"/>
      <p:bldP spid="102" grpId="0"/>
      <p:bldP spid="104" grpId="0"/>
      <p:bldP spid="10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208902" y="169107"/>
            <a:ext cx="11774196" cy="796965"/>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IoT Connectivity via LoRa</a:t>
            </a:r>
          </a:p>
        </p:txBody>
      </p:sp>
      <p:sp>
        <p:nvSpPr>
          <p:cNvPr id="17"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图片 27">
            <a:extLst>
              <a:ext uri="{FF2B5EF4-FFF2-40B4-BE49-F238E27FC236}">
                <a16:creationId xmlns:a16="http://schemas.microsoft.com/office/drawing/2014/main" id="{91AFEBD3-9E6C-6241-B81F-5BA664EBF213}"/>
              </a:ext>
            </a:extLst>
          </p:cNvPr>
          <p:cNvPicPr>
            <a:picLocks noChangeAspect="1"/>
          </p:cNvPicPr>
          <p:nvPr/>
        </p:nvPicPr>
        <p:blipFill rotWithShape="1">
          <a:blip r:embed="rId3"/>
          <a:srcRect r="9256"/>
          <a:stretch/>
        </p:blipFill>
        <p:spPr>
          <a:xfrm>
            <a:off x="7926122" y="1515460"/>
            <a:ext cx="3537887" cy="2292178"/>
          </a:xfrm>
          <a:prstGeom prst="rect">
            <a:avLst/>
          </a:prstGeom>
        </p:spPr>
      </p:pic>
      <p:pic>
        <p:nvPicPr>
          <p:cNvPr id="8" name="图片 26">
            <a:extLst>
              <a:ext uri="{FF2B5EF4-FFF2-40B4-BE49-F238E27FC236}">
                <a16:creationId xmlns:a16="http://schemas.microsoft.com/office/drawing/2014/main" id="{D8A09FB0-BC27-D344-9BE4-15E64636F461}"/>
              </a:ext>
            </a:extLst>
          </p:cNvPr>
          <p:cNvPicPr>
            <a:picLocks noChangeAspect="1"/>
          </p:cNvPicPr>
          <p:nvPr/>
        </p:nvPicPr>
        <p:blipFill rotWithShape="1">
          <a:blip r:embed="rId4"/>
          <a:srcRect r="9256"/>
          <a:stretch/>
        </p:blipFill>
        <p:spPr>
          <a:xfrm>
            <a:off x="5232357" y="1515460"/>
            <a:ext cx="3537887" cy="2292178"/>
          </a:xfrm>
          <a:prstGeom prst="rect">
            <a:avLst/>
          </a:prstGeom>
        </p:spPr>
      </p:pic>
      <p:pic>
        <p:nvPicPr>
          <p:cNvPr id="9" name="图片 24">
            <a:extLst>
              <a:ext uri="{FF2B5EF4-FFF2-40B4-BE49-F238E27FC236}">
                <a16:creationId xmlns:a16="http://schemas.microsoft.com/office/drawing/2014/main" id="{F9429CFC-3F23-B24B-9C66-D5F00CDB2385}"/>
              </a:ext>
            </a:extLst>
          </p:cNvPr>
          <p:cNvPicPr>
            <a:picLocks noChangeAspect="1"/>
          </p:cNvPicPr>
          <p:nvPr/>
        </p:nvPicPr>
        <p:blipFill rotWithShape="1">
          <a:blip r:embed="rId5"/>
          <a:srcRect r="9256"/>
          <a:stretch/>
        </p:blipFill>
        <p:spPr>
          <a:xfrm>
            <a:off x="2538593" y="1515460"/>
            <a:ext cx="3537887" cy="2292178"/>
          </a:xfrm>
          <a:prstGeom prst="rect">
            <a:avLst/>
          </a:prstGeom>
        </p:spPr>
      </p:pic>
      <p:sp>
        <p:nvSpPr>
          <p:cNvPr id="13" name="文本框 63">
            <a:extLst>
              <a:ext uri="{FF2B5EF4-FFF2-40B4-BE49-F238E27FC236}">
                <a16:creationId xmlns:a16="http://schemas.microsoft.com/office/drawing/2014/main" id="{D60E57A3-4DEE-8949-9897-C46F975D9313}"/>
              </a:ext>
            </a:extLst>
          </p:cNvPr>
          <p:cNvSpPr txBox="1"/>
          <p:nvPr/>
        </p:nvSpPr>
        <p:spPr>
          <a:xfrm>
            <a:off x="3064903" y="1310234"/>
            <a:ext cx="2806107" cy="400110"/>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(a) SNR = 0</a:t>
            </a:r>
            <a:endParaRPr lang="zh-CN" altLang="en-US" sz="2000" b="1">
              <a:latin typeface="Times New Roman" panose="02020603050405020304" pitchFamily="18" charset="0"/>
              <a:cs typeface="Times New Roman" panose="02020603050405020304" pitchFamily="18" charset="0"/>
            </a:endParaRPr>
          </a:p>
        </p:txBody>
      </p:sp>
      <p:sp>
        <p:nvSpPr>
          <p:cNvPr id="14" name="文本框 64">
            <a:extLst>
              <a:ext uri="{FF2B5EF4-FFF2-40B4-BE49-F238E27FC236}">
                <a16:creationId xmlns:a16="http://schemas.microsoft.com/office/drawing/2014/main" id="{888D2B17-464C-C84B-BFB3-7C7FAB8EA815}"/>
              </a:ext>
            </a:extLst>
          </p:cNvPr>
          <p:cNvSpPr txBox="1"/>
          <p:nvPr/>
        </p:nvSpPr>
        <p:spPr>
          <a:xfrm>
            <a:off x="5835380" y="1310234"/>
            <a:ext cx="2806107" cy="400110"/>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(b) SNR = -10</a:t>
            </a:r>
            <a:endParaRPr lang="zh-CN" altLang="en-US" sz="2000" b="1">
              <a:latin typeface="Times New Roman" panose="02020603050405020304" pitchFamily="18" charset="0"/>
              <a:cs typeface="Times New Roman" panose="02020603050405020304" pitchFamily="18" charset="0"/>
            </a:endParaRPr>
          </a:p>
        </p:txBody>
      </p:sp>
      <p:sp>
        <p:nvSpPr>
          <p:cNvPr id="16" name="文本框 65">
            <a:extLst>
              <a:ext uri="{FF2B5EF4-FFF2-40B4-BE49-F238E27FC236}">
                <a16:creationId xmlns:a16="http://schemas.microsoft.com/office/drawing/2014/main" id="{AE868808-AF55-DC4E-9CBB-932902616D7D}"/>
              </a:ext>
            </a:extLst>
          </p:cNvPr>
          <p:cNvSpPr txBox="1"/>
          <p:nvPr/>
        </p:nvSpPr>
        <p:spPr>
          <a:xfrm>
            <a:off x="8534737" y="1310234"/>
            <a:ext cx="2806107" cy="400110"/>
          </a:xfrm>
          <a:prstGeom prst="rect">
            <a:avLst/>
          </a:prstGeom>
          <a:noFill/>
        </p:spPr>
        <p:txBody>
          <a:bodyPr wrap="square" rtlCol="0">
            <a:spAutoFit/>
          </a:bodyPr>
          <a:lstStyle/>
          <a:p>
            <a:pPr algn="ctr"/>
            <a:r>
              <a:rPr lang="en-US" altLang="zh-CN" sz="2000" b="1">
                <a:latin typeface="Times New Roman" panose="02020603050405020304" pitchFamily="18" charset="0"/>
                <a:cs typeface="Times New Roman" panose="02020603050405020304" pitchFamily="18" charset="0"/>
              </a:rPr>
              <a:t>(c) SNR = -30</a:t>
            </a:r>
            <a:endParaRPr lang="zh-CN" altLang="en-US" sz="2000" b="1">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919ABA7-F812-5A4E-BD78-C90FCE60C4EE}"/>
              </a:ext>
            </a:extLst>
          </p:cNvPr>
          <p:cNvGrpSpPr/>
          <p:nvPr/>
        </p:nvGrpSpPr>
        <p:grpSpPr>
          <a:xfrm>
            <a:off x="2538593" y="3723810"/>
            <a:ext cx="9229890" cy="2122171"/>
            <a:chOff x="2368895" y="3630062"/>
            <a:chExt cx="9229890" cy="2122171"/>
          </a:xfrm>
        </p:grpSpPr>
        <p:pic>
          <p:nvPicPr>
            <p:cNvPr id="10" name="图片 33">
              <a:extLst>
                <a:ext uri="{FF2B5EF4-FFF2-40B4-BE49-F238E27FC236}">
                  <a16:creationId xmlns:a16="http://schemas.microsoft.com/office/drawing/2014/main" id="{403655F5-6B46-F349-8EBA-BDACA687FA3B}"/>
                </a:ext>
              </a:extLst>
            </p:cNvPr>
            <p:cNvPicPr>
              <a:picLocks noChangeAspect="1"/>
            </p:cNvPicPr>
            <p:nvPr/>
          </p:nvPicPr>
          <p:blipFill rotWithShape="1">
            <a:blip r:embed="rId6"/>
            <a:srcRect t="7744" r="9256"/>
            <a:stretch/>
          </p:blipFill>
          <p:spPr>
            <a:xfrm>
              <a:off x="7781031" y="3654940"/>
              <a:ext cx="3508808" cy="2097293"/>
            </a:xfrm>
            <a:prstGeom prst="rect">
              <a:avLst/>
            </a:prstGeom>
          </p:spPr>
        </p:pic>
        <p:pic>
          <p:nvPicPr>
            <p:cNvPr id="11" name="图片 30">
              <a:extLst>
                <a:ext uri="{FF2B5EF4-FFF2-40B4-BE49-F238E27FC236}">
                  <a16:creationId xmlns:a16="http://schemas.microsoft.com/office/drawing/2014/main" id="{C84DD807-8AF9-3748-B8D7-68AD2BE22986}"/>
                </a:ext>
              </a:extLst>
            </p:cNvPr>
            <p:cNvPicPr>
              <a:picLocks noChangeAspect="1"/>
            </p:cNvPicPr>
            <p:nvPr/>
          </p:nvPicPr>
          <p:blipFill rotWithShape="1">
            <a:blip r:embed="rId7"/>
            <a:srcRect l="-1" t="7744" r="9257"/>
            <a:stretch/>
          </p:blipFill>
          <p:spPr>
            <a:xfrm>
              <a:off x="5074962" y="3654940"/>
              <a:ext cx="3508808" cy="2097293"/>
            </a:xfrm>
            <a:prstGeom prst="rect">
              <a:avLst/>
            </a:prstGeom>
          </p:spPr>
        </p:pic>
        <p:pic>
          <p:nvPicPr>
            <p:cNvPr id="12" name="图片 29">
              <a:extLst>
                <a:ext uri="{FF2B5EF4-FFF2-40B4-BE49-F238E27FC236}">
                  <a16:creationId xmlns:a16="http://schemas.microsoft.com/office/drawing/2014/main" id="{B8EF60E4-B3DB-BB4C-847C-9731DA976B33}"/>
                </a:ext>
              </a:extLst>
            </p:cNvPr>
            <p:cNvPicPr>
              <a:picLocks noChangeAspect="1"/>
            </p:cNvPicPr>
            <p:nvPr/>
          </p:nvPicPr>
          <p:blipFill rotWithShape="1">
            <a:blip r:embed="rId8"/>
            <a:srcRect t="7744" r="9256"/>
            <a:stretch/>
          </p:blipFill>
          <p:spPr>
            <a:xfrm>
              <a:off x="2368895" y="3654939"/>
              <a:ext cx="3508807" cy="2097294"/>
            </a:xfrm>
            <a:prstGeom prst="rect">
              <a:avLst/>
            </a:prstGeom>
          </p:spPr>
        </p:pic>
        <p:sp>
          <p:nvSpPr>
            <p:cNvPr id="20" name="文本框 19">
              <a:extLst>
                <a:ext uri="{FF2B5EF4-FFF2-40B4-BE49-F238E27FC236}">
                  <a16:creationId xmlns:a16="http://schemas.microsoft.com/office/drawing/2014/main" id="{7B14F375-DAB0-EF4C-A6AB-14FC680C946B}"/>
                </a:ext>
              </a:extLst>
            </p:cNvPr>
            <p:cNvSpPr txBox="1"/>
            <p:nvPr/>
          </p:nvSpPr>
          <p:spPr>
            <a:xfrm>
              <a:off x="3658878" y="3902358"/>
              <a:ext cx="1751430" cy="646331"/>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Energy Peak Detection</a:t>
              </a:r>
              <a:endParaRPr lang="zh-CN" altLang="en-US" b="1">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D2661EBD-3E9E-C84B-A72D-6964B9C3BDCC}"/>
                </a:ext>
              </a:extLst>
            </p:cNvPr>
            <p:cNvSpPr txBox="1"/>
            <p:nvPr/>
          </p:nvSpPr>
          <p:spPr>
            <a:xfrm>
              <a:off x="6561633" y="3786280"/>
              <a:ext cx="1751430" cy="646331"/>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Distorted  Energy Peak</a:t>
              </a:r>
              <a:endParaRPr lang="zh-CN" altLang="en-US" b="1">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02CA0ABD-74B4-C640-A384-5CF2E8FB21A6}"/>
                </a:ext>
              </a:extLst>
            </p:cNvPr>
            <p:cNvSpPr txBox="1"/>
            <p:nvPr/>
          </p:nvSpPr>
          <p:spPr>
            <a:xfrm>
              <a:off x="9881621" y="3630062"/>
              <a:ext cx="1717164" cy="646331"/>
            </a:xfrm>
            <a:prstGeom prst="rect">
              <a:avLst/>
            </a:prstGeom>
            <a:noFill/>
          </p:spPr>
          <p:txBody>
            <a:bodyPr wrap="square" rtlCol="0">
              <a:spAutoFit/>
            </a:bodyPr>
            <a:lstStyle/>
            <a:p>
              <a:pPr algn="ctr"/>
              <a:r>
                <a:rPr lang="en-US" altLang="zh-CN" b="1">
                  <a:latin typeface="Times New Roman" panose="02020603050405020304" pitchFamily="18" charset="0"/>
                  <a:cs typeface="Times New Roman" panose="02020603050405020304" pitchFamily="18" charset="0"/>
                </a:rPr>
                <a:t>Overwhelmed  Energy Peak</a:t>
              </a:r>
              <a:endParaRPr lang="zh-CN" altLang="en-US" b="1">
                <a:latin typeface="Times New Roman" panose="02020603050405020304" pitchFamily="18" charset="0"/>
                <a:cs typeface="Times New Roman" panose="02020603050405020304" pitchFamily="18" charset="0"/>
              </a:endParaRPr>
            </a:p>
          </p:txBody>
        </p:sp>
      </p:grpSp>
      <p:pic>
        <p:nvPicPr>
          <p:cNvPr id="24" name="图片 23">
            <a:extLst>
              <a:ext uri="{FF2B5EF4-FFF2-40B4-BE49-F238E27FC236}">
                <a16:creationId xmlns:a16="http://schemas.microsoft.com/office/drawing/2014/main" id="{4A95668A-DE75-EA4A-B8B5-92CBB7FDBFCC}"/>
              </a:ext>
            </a:extLst>
          </p:cNvPr>
          <p:cNvPicPr>
            <a:picLocks noChangeAspect="1"/>
          </p:cNvPicPr>
          <p:nvPr/>
        </p:nvPicPr>
        <p:blipFill>
          <a:blip r:embed="rId9"/>
          <a:stretch>
            <a:fillRect/>
          </a:stretch>
        </p:blipFill>
        <p:spPr>
          <a:xfrm>
            <a:off x="2768530" y="3429994"/>
            <a:ext cx="9388738" cy="344532"/>
          </a:xfrm>
          <a:prstGeom prst="rect">
            <a:avLst/>
          </a:prstGeom>
        </p:spPr>
      </p:pic>
      <p:sp>
        <p:nvSpPr>
          <p:cNvPr id="25" name="文本框 25">
            <a:extLst>
              <a:ext uri="{FF2B5EF4-FFF2-40B4-BE49-F238E27FC236}">
                <a16:creationId xmlns:a16="http://schemas.microsoft.com/office/drawing/2014/main" id="{9810C7F2-3F56-6142-8A3D-F4145D3DFF43}"/>
              </a:ext>
            </a:extLst>
          </p:cNvPr>
          <p:cNvSpPr txBox="1"/>
          <p:nvPr/>
        </p:nvSpPr>
        <p:spPr>
          <a:xfrm>
            <a:off x="2994490" y="3437191"/>
            <a:ext cx="3126410" cy="550774"/>
          </a:xfrm>
          <a:prstGeom prst="rect">
            <a:avLst/>
          </a:prstGeom>
          <a:noFill/>
        </p:spPr>
        <p:txBody>
          <a:bodyPr wrap="square" rtlCol="0">
            <a:spAutoFit/>
          </a:bodyPr>
          <a:lstStyle/>
          <a:p>
            <a:pPr algn="ctr"/>
            <a:r>
              <a:rPr lang="en-US" altLang="zh-CN" sz="1400" b="1">
                <a:latin typeface="Times New Roman" panose="02020603050405020304" pitchFamily="18" charset="0"/>
                <a:cs typeface="Times New Roman" panose="02020603050405020304" pitchFamily="18" charset="0"/>
              </a:rPr>
              <a:t>Time (</a:t>
            </a:r>
            <a:r>
              <a:rPr lang="en-US" altLang="zh-CN" sz="1400" b="1" err="1">
                <a:latin typeface="Times New Roman" panose="02020603050405020304" pitchFamily="18" charset="0"/>
                <a:cs typeface="Times New Roman" panose="02020603050405020304" pitchFamily="18" charset="0"/>
              </a:rPr>
              <a:t>ms</a:t>
            </a:r>
            <a:r>
              <a:rPr lang="en-US" altLang="zh-CN" sz="1400" b="1">
                <a:latin typeface="Times New Roman" panose="02020603050405020304" pitchFamily="18" charset="0"/>
                <a:cs typeface="Times New Roman" panose="02020603050405020304" pitchFamily="18" charset="0"/>
              </a:rPr>
              <a:t>)</a:t>
            </a:r>
            <a:endParaRPr lang="zh-CN" altLang="en-US" sz="1400" b="1">
              <a:latin typeface="Times New Roman" panose="02020603050405020304" pitchFamily="18" charset="0"/>
              <a:cs typeface="Times New Roman" panose="02020603050405020304" pitchFamily="18" charset="0"/>
            </a:endParaRPr>
          </a:p>
        </p:txBody>
      </p:sp>
      <p:sp>
        <p:nvSpPr>
          <p:cNvPr id="26" name="文本框 28">
            <a:extLst>
              <a:ext uri="{FF2B5EF4-FFF2-40B4-BE49-F238E27FC236}">
                <a16:creationId xmlns:a16="http://schemas.microsoft.com/office/drawing/2014/main" id="{36175417-39EE-9341-8EAB-191E31984676}"/>
              </a:ext>
            </a:extLst>
          </p:cNvPr>
          <p:cNvSpPr txBox="1"/>
          <p:nvPr/>
        </p:nvSpPr>
        <p:spPr>
          <a:xfrm>
            <a:off x="5663479" y="3448423"/>
            <a:ext cx="3126410" cy="550774"/>
          </a:xfrm>
          <a:prstGeom prst="rect">
            <a:avLst/>
          </a:prstGeom>
          <a:noFill/>
        </p:spPr>
        <p:txBody>
          <a:bodyPr wrap="square" rtlCol="0">
            <a:spAutoFit/>
          </a:bodyPr>
          <a:lstStyle/>
          <a:p>
            <a:pPr algn="ctr"/>
            <a:r>
              <a:rPr lang="en-US" altLang="zh-CN" sz="1400" b="1">
                <a:latin typeface="Times New Roman" panose="02020603050405020304" pitchFamily="18" charset="0"/>
                <a:cs typeface="Times New Roman" panose="02020603050405020304" pitchFamily="18" charset="0"/>
              </a:rPr>
              <a:t>Time (</a:t>
            </a:r>
            <a:r>
              <a:rPr lang="en-US" altLang="zh-CN" sz="1400" b="1" err="1">
                <a:latin typeface="Times New Roman" panose="02020603050405020304" pitchFamily="18" charset="0"/>
                <a:cs typeface="Times New Roman" panose="02020603050405020304" pitchFamily="18" charset="0"/>
              </a:rPr>
              <a:t>ms</a:t>
            </a:r>
            <a:r>
              <a:rPr lang="en-US" altLang="zh-CN" sz="1400" b="1">
                <a:latin typeface="Times New Roman" panose="02020603050405020304" pitchFamily="18" charset="0"/>
                <a:cs typeface="Times New Roman" panose="02020603050405020304" pitchFamily="18" charset="0"/>
              </a:rPr>
              <a:t>)</a:t>
            </a:r>
            <a:endParaRPr lang="zh-CN" altLang="en-US" sz="1400" b="1">
              <a:latin typeface="Times New Roman" panose="02020603050405020304" pitchFamily="18" charset="0"/>
              <a:cs typeface="Times New Roman" panose="02020603050405020304" pitchFamily="18" charset="0"/>
            </a:endParaRPr>
          </a:p>
        </p:txBody>
      </p:sp>
      <p:sp>
        <p:nvSpPr>
          <p:cNvPr id="27" name="文本框 31">
            <a:extLst>
              <a:ext uri="{FF2B5EF4-FFF2-40B4-BE49-F238E27FC236}">
                <a16:creationId xmlns:a16="http://schemas.microsoft.com/office/drawing/2014/main" id="{9652C351-D394-0C49-BBDE-ED57916EFDCD}"/>
              </a:ext>
            </a:extLst>
          </p:cNvPr>
          <p:cNvSpPr txBox="1"/>
          <p:nvPr/>
        </p:nvSpPr>
        <p:spPr>
          <a:xfrm>
            <a:off x="8176012" y="3448423"/>
            <a:ext cx="3126410" cy="550774"/>
          </a:xfrm>
          <a:prstGeom prst="rect">
            <a:avLst/>
          </a:prstGeom>
          <a:noFill/>
        </p:spPr>
        <p:txBody>
          <a:bodyPr wrap="square" rtlCol="0">
            <a:spAutoFit/>
          </a:bodyPr>
          <a:lstStyle/>
          <a:p>
            <a:pPr algn="ctr"/>
            <a:r>
              <a:rPr lang="en-US" altLang="zh-CN" sz="1400" b="1">
                <a:latin typeface="Times New Roman" panose="02020603050405020304" pitchFamily="18" charset="0"/>
                <a:cs typeface="Times New Roman" panose="02020603050405020304" pitchFamily="18" charset="0"/>
              </a:rPr>
              <a:t>Time (ms)</a:t>
            </a:r>
            <a:endParaRPr lang="zh-CN" altLang="en-US" sz="1400" b="1">
              <a:latin typeface="Times New Roman" panose="02020603050405020304" pitchFamily="18" charset="0"/>
              <a:cs typeface="Times New Roman" panose="02020603050405020304" pitchFamily="18" charset="0"/>
            </a:endParaRPr>
          </a:p>
        </p:txBody>
      </p:sp>
      <p:sp>
        <p:nvSpPr>
          <p:cNvPr id="30" name="文本框 63">
            <a:extLst>
              <a:ext uri="{FF2B5EF4-FFF2-40B4-BE49-F238E27FC236}">
                <a16:creationId xmlns:a16="http://schemas.microsoft.com/office/drawing/2014/main" id="{3412A0B9-703F-514C-935F-4366F3B3B71E}"/>
              </a:ext>
            </a:extLst>
          </p:cNvPr>
          <p:cNvSpPr txBox="1"/>
          <p:nvPr/>
        </p:nvSpPr>
        <p:spPr>
          <a:xfrm>
            <a:off x="522411" y="3030640"/>
            <a:ext cx="1784666" cy="400110"/>
          </a:xfrm>
          <a:prstGeom prst="rect">
            <a:avLst/>
          </a:prstGeom>
          <a:solidFill>
            <a:srgbClr val="C0504C"/>
          </a:solidFill>
        </p:spPr>
        <p:txBody>
          <a:bodyPr wrap="square" rtlCol="0">
            <a:spAutoFit/>
          </a:bodyPr>
          <a:lstStyle/>
          <a:p>
            <a:pPr algn="ctr"/>
            <a:r>
              <a:rPr lang="en-US" altLang="zh-CN" sz="2000">
                <a:solidFill>
                  <a:schemeClr val="bg1"/>
                </a:solidFill>
                <a:latin typeface="Times New Roman" panose="02020603050405020304" pitchFamily="18" charset="0"/>
                <a:cs typeface="Times New Roman" panose="02020603050405020304" pitchFamily="18" charset="0"/>
              </a:rPr>
              <a:t>Long Range</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31" name="文本框 63">
            <a:extLst>
              <a:ext uri="{FF2B5EF4-FFF2-40B4-BE49-F238E27FC236}">
                <a16:creationId xmlns:a16="http://schemas.microsoft.com/office/drawing/2014/main" id="{8C771D71-F2FD-DC41-8B01-7771237A5089}"/>
              </a:ext>
            </a:extLst>
          </p:cNvPr>
          <p:cNvSpPr txBox="1"/>
          <p:nvPr/>
        </p:nvSpPr>
        <p:spPr>
          <a:xfrm>
            <a:off x="517534" y="3970899"/>
            <a:ext cx="1784666" cy="400110"/>
          </a:xfrm>
          <a:prstGeom prst="rect">
            <a:avLst/>
          </a:prstGeom>
          <a:solidFill>
            <a:srgbClr val="00B0F0"/>
          </a:solidFill>
        </p:spPr>
        <p:txBody>
          <a:bodyPr wrap="square" rtlCol="0">
            <a:spAutoFit/>
          </a:bodyPr>
          <a:lstStyle/>
          <a:p>
            <a:pPr algn="ctr"/>
            <a:r>
              <a:rPr lang="en-US" altLang="zh-CN" sz="2000">
                <a:solidFill>
                  <a:schemeClr val="bg1"/>
                </a:solidFill>
                <a:latin typeface="Times New Roman" panose="02020603050405020304" pitchFamily="18" charset="0"/>
                <a:cs typeface="Times New Roman" panose="02020603050405020304" pitchFamily="18" charset="0"/>
              </a:rPr>
              <a:t>Low Power</a:t>
            </a:r>
            <a:endParaRPr lang="zh-CN" altLang="en-US">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812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531665-A4D9-49AE-97F2-D00C2BF48E8E}"/>
              </a:ext>
            </a:extLst>
          </p:cNvPr>
          <p:cNvSpPr>
            <a:spLocks noGrp="1"/>
          </p:cNvSpPr>
          <p:nvPr>
            <p:ph type="ctrTitle"/>
          </p:nvPr>
        </p:nvSpPr>
        <p:spPr>
          <a:xfrm>
            <a:off x="208902" y="169107"/>
            <a:ext cx="11774196" cy="796965"/>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IoT Connectivity via LoRa</a:t>
            </a:r>
          </a:p>
        </p:txBody>
      </p:sp>
      <p:sp>
        <p:nvSpPr>
          <p:cNvPr id="17"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28" name="直接箭头连接符 56">
            <a:extLst>
              <a:ext uri="{FF2B5EF4-FFF2-40B4-BE49-F238E27FC236}">
                <a16:creationId xmlns:a16="http://schemas.microsoft.com/office/drawing/2014/main" id="{EB3ED3BA-6401-8E4B-803F-B0E2EEC3E280}"/>
              </a:ext>
            </a:extLst>
          </p:cNvPr>
          <p:cNvCxnSpPr>
            <a:cxnSpLocks/>
          </p:cNvCxnSpPr>
          <p:nvPr/>
        </p:nvCxnSpPr>
        <p:spPr>
          <a:xfrm>
            <a:off x="1637289" y="4257526"/>
            <a:ext cx="8900613" cy="0"/>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文本框 63">
            <a:extLst>
              <a:ext uri="{FF2B5EF4-FFF2-40B4-BE49-F238E27FC236}">
                <a16:creationId xmlns:a16="http://schemas.microsoft.com/office/drawing/2014/main" id="{6BFF63F0-2428-A844-B622-AA3EDD3EF6CC}"/>
              </a:ext>
            </a:extLst>
          </p:cNvPr>
          <p:cNvSpPr txBox="1"/>
          <p:nvPr/>
        </p:nvSpPr>
        <p:spPr>
          <a:xfrm>
            <a:off x="9777773" y="1469906"/>
            <a:ext cx="2721167" cy="461666"/>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Gateway</a:t>
            </a:r>
            <a:endParaRPr lang="zh-CN" altLang="en-US" sz="2400" b="1">
              <a:latin typeface="Times New Roman" panose="02020603050405020304" pitchFamily="18" charset="0"/>
              <a:cs typeface="Times New Roman" panose="02020603050405020304" pitchFamily="18" charset="0"/>
            </a:endParaRPr>
          </a:p>
        </p:txBody>
      </p:sp>
      <p:sp>
        <p:nvSpPr>
          <p:cNvPr id="31" name="文本框 63">
            <a:extLst>
              <a:ext uri="{FF2B5EF4-FFF2-40B4-BE49-F238E27FC236}">
                <a16:creationId xmlns:a16="http://schemas.microsoft.com/office/drawing/2014/main" id="{AFFCE135-67CE-1543-8F51-2B13198D31C2}"/>
              </a:ext>
            </a:extLst>
          </p:cNvPr>
          <p:cNvSpPr txBox="1"/>
          <p:nvPr/>
        </p:nvSpPr>
        <p:spPr>
          <a:xfrm>
            <a:off x="-339037" y="1570449"/>
            <a:ext cx="2721167" cy="830997"/>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IoT</a:t>
            </a:r>
          </a:p>
          <a:p>
            <a:pPr algn="ctr"/>
            <a:r>
              <a:rPr lang="en-US" altLang="zh-CN" sz="2400" b="1">
                <a:latin typeface="Times New Roman" panose="02020603050405020304" pitchFamily="18" charset="0"/>
                <a:cs typeface="Times New Roman" panose="02020603050405020304" pitchFamily="18" charset="0"/>
              </a:rPr>
              <a:t>Sensors</a:t>
            </a:r>
            <a:endParaRPr lang="zh-CN" altLang="en-US" sz="2000" b="1">
              <a:latin typeface="Times New Roman" panose="02020603050405020304" pitchFamily="18" charset="0"/>
              <a:cs typeface="Times New Roman" panose="02020603050405020304" pitchFamily="18" charset="0"/>
            </a:endParaRPr>
          </a:p>
        </p:txBody>
      </p:sp>
      <p:pic>
        <p:nvPicPr>
          <p:cNvPr id="32" name="Graphic 11">
            <a:extLst>
              <a:ext uri="{FF2B5EF4-FFF2-40B4-BE49-F238E27FC236}">
                <a16:creationId xmlns:a16="http://schemas.microsoft.com/office/drawing/2014/main" id="{17134C26-3A7B-EF48-921E-6CEEC0248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477" y="2472258"/>
            <a:ext cx="378854" cy="378854"/>
          </a:xfrm>
          <a:prstGeom prst="rect">
            <a:avLst/>
          </a:prstGeom>
        </p:spPr>
      </p:pic>
      <p:pic>
        <p:nvPicPr>
          <p:cNvPr id="33" name="Graphic 19">
            <a:extLst>
              <a:ext uri="{FF2B5EF4-FFF2-40B4-BE49-F238E27FC236}">
                <a16:creationId xmlns:a16="http://schemas.microsoft.com/office/drawing/2014/main" id="{7B7E0164-0D26-E642-A4C9-E4CCEB524E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1196973" y="2587643"/>
            <a:ext cx="188723" cy="188723"/>
          </a:xfrm>
          <a:prstGeom prst="rect">
            <a:avLst/>
          </a:prstGeom>
        </p:spPr>
      </p:pic>
      <p:pic>
        <p:nvPicPr>
          <p:cNvPr id="34" name="Graphic 13">
            <a:extLst>
              <a:ext uri="{FF2B5EF4-FFF2-40B4-BE49-F238E27FC236}">
                <a16:creationId xmlns:a16="http://schemas.microsoft.com/office/drawing/2014/main" id="{A7A315BD-4385-8D4C-879C-8C73A39DBBC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808" y="4180810"/>
            <a:ext cx="378854" cy="378854"/>
          </a:xfrm>
          <a:prstGeom prst="rect">
            <a:avLst/>
          </a:prstGeom>
        </p:spPr>
      </p:pic>
      <p:pic>
        <p:nvPicPr>
          <p:cNvPr id="35" name="图片 13">
            <a:extLst>
              <a:ext uri="{FF2B5EF4-FFF2-40B4-BE49-F238E27FC236}">
                <a16:creationId xmlns:a16="http://schemas.microsoft.com/office/drawing/2014/main" id="{F4D7A121-5EED-E646-B969-A16AD9BC2894}"/>
              </a:ext>
            </a:extLst>
          </p:cNvPr>
          <p:cNvPicPr>
            <a:picLocks noChangeAspect="1"/>
          </p:cNvPicPr>
          <p:nvPr/>
        </p:nvPicPr>
        <p:blipFill>
          <a:blip r:embed="rId9"/>
          <a:stretch>
            <a:fillRect/>
          </a:stretch>
        </p:blipFill>
        <p:spPr>
          <a:xfrm>
            <a:off x="632318" y="2951972"/>
            <a:ext cx="422013" cy="374904"/>
          </a:xfrm>
          <a:prstGeom prst="rect">
            <a:avLst/>
          </a:prstGeom>
        </p:spPr>
      </p:pic>
      <p:pic>
        <p:nvPicPr>
          <p:cNvPr id="36" name="Graphic 15">
            <a:extLst>
              <a:ext uri="{FF2B5EF4-FFF2-40B4-BE49-F238E27FC236}">
                <a16:creationId xmlns:a16="http://schemas.microsoft.com/office/drawing/2014/main" id="{826154F6-DAE4-A941-A79F-755CF0701FF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477" y="3537057"/>
            <a:ext cx="378854" cy="378854"/>
          </a:xfrm>
          <a:prstGeom prst="rect">
            <a:avLst/>
          </a:prstGeom>
        </p:spPr>
      </p:pic>
      <p:pic>
        <p:nvPicPr>
          <p:cNvPr id="38" name="Graphic 19">
            <a:extLst>
              <a:ext uri="{FF2B5EF4-FFF2-40B4-BE49-F238E27FC236}">
                <a16:creationId xmlns:a16="http://schemas.microsoft.com/office/drawing/2014/main" id="{692B86C4-FF91-DA44-BA23-5CD7C6A50CF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1175393" y="3057328"/>
            <a:ext cx="188723" cy="188723"/>
          </a:xfrm>
          <a:prstGeom prst="rect">
            <a:avLst/>
          </a:prstGeom>
        </p:spPr>
      </p:pic>
      <p:pic>
        <p:nvPicPr>
          <p:cNvPr id="39" name="Graphic 19">
            <a:extLst>
              <a:ext uri="{FF2B5EF4-FFF2-40B4-BE49-F238E27FC236}">
                <a16:creationId xmlns:a16="http://schemas.microsoft.com/office/drawing/2014/main" id="{5F530E0B-DCA7-5441-AFC8-2E4C83322B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1196973" y="3636334"/>
            <a:ext cx="188723" cy="188723"/>
          </a:xfrm>
          <a:prstGeom prst="rect">
            <a:avLst/>
          </a:prstGeom>
        </p:spPr>
      </p:pic>
      <p:pic>
        <p:nvPicPr>
          <p:cNvPr id="40" name="Graphic 19">
            <a:extLst>
              <a:ext uri="{FF2B5EF4-FFF2-40B4-BE49-F238E27FC236}">
                <a16:creationId xmlns:a16="http://schemas.microsoft.com/office/drawing/2014/main" id="{57DE43F9-DB3B-C941-9469-3E0B4D951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1175304" y="4290155"/>
            <a:ext cx="188723" cy="188723"/>
          </a:xfrm>
          <a:prstGeom prst="rect">
            <a:avLst/>
          </a:prstGeom>
        </p:spPr>
      </p:pic>
      <p:grpSp>
        <p:nvGrpSpPr>
          <p:cNvPr id="104" name="Group 103">
            <a:extLst>
              <a:ext uri="{FF2B5EF4-FFF2-40B4-BE49-F238E27FC236}">
                <a16:creationId xmlns:a16="http://schemas.microsoft.com/office/drawing/2014/main" id="{FDDBBBC7-DE8A-F44E-81B7-1EC553304ADE}"/>
              </a:ext>
            </a:extLst>
          </p:cNvPr>
          <p:cNvGrpSpPr/>
          <p:nvPr/>
        </p:nvGrpSpPr>
        <p:grpSpPr>
          <a:xfrm>
            <a:off x="10670507" y="2020584"/>
            <a:ext cx="767765" cy="2676031"/>
            <a:chOff x="8292117" y="2852806"/>
            <a:chExt cx="767765" cy="2676031"/>
          </a:xfrm>
        </p:grpSpPr>
        <p:pic>
          <p:nvPicPr>
            <p:cNvPr id="105" name="Graphic 90" descr="Cell Tower with solid fill">
              <a:extLst>
                <a:ext uri="{FF2B5EF4-FFF2-40B4-BE49-F238E27FC236}">
                  <a16:creationId xmlns:a16="http://schemas.microsoft.com/office/drawing/2014/main" id="{03BC2190-90F9-E842-9DC8-9B064B06C7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02606" y="4771560"/>
              <a:ext cx="757276" cy="757277"/>
            </a:xfrm>
            <a:prstGeom prst="rect">
              <a:avLst/>
            </a:prstGeom>
          </p:spPr>
        </p:pic>
        <p:pic>
          <p:nvPicPr>
            <p:cNvPr id="106" name="Graphic 90" descr="Cell Tower with solid fill">
              <a:extLst>
                <a:ext uri="{FF2B5EF4-FFF2-40B4-BE49-F238E27FC236}">
                  <a16:creationId xmlns:a16="http://schemas.microsoft.com/office/drawing/2014/main" id="{03E2D2E1-1223-EA45-87D0-04BA60ED80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97673" y="3818959"/>
              <a:ext cx="757276" cy="757277"/>
            </a:xfrm>
            <a:prstGeom prst="rect">
              <a:avLst/>
            </a:prstGeom>
          </p:spPr>
        </p:pic>
        <p:pic>
          <p:nvPicPr>
            <p:cNvPr id="107" name="Graphic 90" descr="Cell Tower with solid fill">
              <a:extLst>
                <a:ext uri="{FF2B5EF4-FFF2-40B4-BE49-F238E27FC236}">
                  <a16:creationId xmlns:a16="http://schemas.microsoft.com/office/drawing/2014/main" id="{35D8039E-39C3-B044-AAC2-2DADA87DD8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92117" y="2852806"/>
              <a:ext cx="757276" cy="757277"/>
            </a:xfrm>
            <a:prstGeom prst="rect">
              <a:avLst/>
            </a:prstGeom>
          </p:spPr>
        </p:pic>
      </p:grpSp>
      <p:pic>
        <p:nvPicPr>
          <p:cNvPr id="109" name="图片 10">
            <a:extLst>
              <a:ext uri="{FF2B5EF4-FFF2-40B4-BE49-F238E27FC236}">
                <a16:creationId xmlns:a16="http://schemas.microsoft.com/office/drawing/2014/main" id="{DE0D1018-B2B2-CB49-AD09-466E90148220}"/>
              </a:ext>
            </a:extLst>
          </p:cNvPr>
          <p:cNvPicPr>
            <a:picLocks noChangeAspect="1"/>
          </p:cNvPicPr>
          <p:nvPr/>
        </p:nvPicPr>
        <p:blipFill rotWithShape="1">
          <a:blip r:embed="rId14"/>
          <a:srcRect t="6831"/>
          <a:stretch/>
        </p:blipFill>
        <p:spPr>
          <a:xfrm>
            <a:off x="1777420" y="1566277"/>
            <a:ext cx="4172639" cy="2336088"/>
          </a:xfrm>
          <a:prstGeom prst="rect">
            <a:avLst/>
          </a:prstGeom>
        </p:spPr>
      </p:pic>
      <p:pic>
        <p:nvPicPr>
          <p:cNvPr id="112" name="图片 8">
            <a:extLst>
              <a:ext uri="{FF2B5EF4-FFF2-40B4-BE49-F238E27FC236}">
                <a16:creationId xmlns:a16="http://schemas.microsoft.com/office/drawing/2014/main" id="{9B7FA3E9-72D1-EE4B-8ABF-2F3798D4B43C}"/>
              </a:ext>
            </a:extLst>
          </p:cNvPr>
          <p:cNvPicPr>
            <a:picLocks noChangeAspect="1"/>
          </p:cNvPicPr>
          <p:nvPr/>
        </p:nvPicPr>
        <p:blipFill rotWithShape="1">
          <a:blip r:embed="rId15"/>
          <a:srcRect t="7938"/>
          <a:stretch/>
        </p:blipFill>
        <p:spPr>
          <a:xfrm>
            <a:off x="5981475" y="1522019"/>
            <a:ext cx="4253773" cy="2452249"/>
          </a:xfrm>
          <a:prstGeom prst="rect">
            <a:avLst/>
          </a:prstGeom>
        </p:spPr>
      </p:pic>
      <p:sp>
        <p:nvSpPr>
          <p:cNvPr id="114" name="矩形 5">
            <a:extLst>
              <a:ext uri="{FF2B5EF4-FFF2-40B4-BE49-F238E27FC236}">
                <a16:creationId xmlns:a16="http://schemas.microsoft.com/office/drawing/2014/main" id="{A502435B-B39F-E041-B4E2-3F83035EFF5D}"/>
              </a:ext>
            </a:extLst>
          </p:cNvPr>
          <p:cNvSpPr/>
          <p:nvPr/>
        </p:nvSpPr>
        <p:spPr>
          <a:xfrm>
            <a:off x="2326019" y="1642107"/>
            <a:ext cx="2272000" cy="1690675"/>
          </a:xfrm>
          <a:prstGeom prst="rect">
            <a:avLst/>
          </a:prstGeom>
          <a:solidFill>
            <a:schemeClr val="bg2">
              <a:alpha val="49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5">
            <a:extLst>
              <a:ext uri="{FF2B5EF4-FFF2-40B4-BE49-F238E27FC236}">
                <a16:creationId xmlns:a16="http://schemas.microsoft.com/office/drawing/2014/main" id="{73329A0A-A948-A646-868C-5AD7795F584F}"/>
              </a:ext>
            </a:extLst>
          </p:cNvPr>
          <p:cNvSpPr/>
          <p:nvPr/>
        </p:nvSpPr>
        <p:spPr>
          <a:xfrm>
            <a:off x="6535004" y="1580685"/>
            <a:ext cx="2369027" cy="1794956"/>
          </a:xfrm>
          <a:prstGeom prst="rect">
            <a:avLst/>
          </a:prstGeom>
          <a:solidFill>
            <a:schemeClr val="bg2">
              <a:alpha val="49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8" name="直接箭头连接符 37">
            <a:extLst>
              <a:ext uri="{FF2B5EF4-FFF2-40B4-BE49-F238E27FC236}">
                <a16:creationId xmlns:a16="http://schemas.microsoft.com/office/drawing/2014/main" id="{A03CDA3B-935E-FA45-8726-5DA4AF1A7649}"/>
              </a:ext>
            </a:extLst>
          </p:cNvPr>
          <p:cNvCxnSpPr>
            <a:cxnSpLocks/>
          </p:cNvCxnSpPr>
          <p:nvPr/>
        </p:nvCxnSpPr>
        <p:spPr>
          <a:xfrm>
            <a:off x="2350977" y="1807313"/>
            <a:ext cx="3540585" cy="0"/>
          </a:xfrm>
          <a:prstGeom prst="straightConnector1">
            <a:avLst/>
          </a:prstGeom>
          <a:ln w="38100">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9" name="直接箭头连接符 37">
            <a:extLst>
              <a:ext uri="{FF2B5EF4-FFF2-40B4-BE49-F238E27FC236}">
                <a16:creationId xmlns:a16="http://schemas.microsoft.com/office/drawing/2014/main" id="{C2D5FECA-E73E-4F49-9C4D-4DF816B5BF6E}"/>
              </a:ext>
            </a:extLst>
          </p:cNvPr>
          <p:cNvCxnSpPr>
            <a:cxnSpLocks/>
          </p:cNvCxnSpPr>
          <p:nvPr/>
        </p:nvCxnSpPr>
        <p:spPr>
          <a:xfrm>
            <a:off x="6559963" y="1754185"/>
            <a:ext cx="3540585" cy="0"/>
          </a:xfrm>
          <a:prstGeom prst="straightConnector1">
            <a:avLst/>
          </a:prstGeom>
          <a:ln w="38100">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120" name="Title 1">
            <a:extLst>
              <a:ext uri="{FF2B5EF4-FFF2-40B4-BE49-F238E27FC236}">
                <a16:creationId xmlns:a16="http://schemas.microsoft.com/office/drawing/2014/main" id="{241C5C97-BC6C-AF44-8B36-1453FAEFDE0F}"/>
              </a:ext>
            </a:extLst>
          </p:cNvPr>
          <p:cNvSpPr txBox="1">
            <a:spLocks/>
          </p:cNvSpPr>
          <p:nvPr/>
        </p:nvSpPr>
        <p:spPr bwMode="auto">
          <a:xfrm>
            <a:off x="2951277" y="4780169"/>
            <a:ext cx="8097868" cy="13334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09585" rtl="0" fontAlgn="base">
              <a:spcBef>
                <a:spcPct val="0"/>
              </a:spcBef>
              <a:spcAft>
                <a:spcPct val="0"/>
              </a:spcAft>
              <a:defRPr sz="5867" b="1" kern="1200">
                <a:solidFill>
                  <a:srgbClr val="6BBD1B"/>
                </a:solidFill>
                <a:latin typeface="Arial"/>
                <a:ea typeface="ＭＳ Ｐゴシック" charset="0"/>
                <a:cs typeface="Arial"/>
              </a:defRPr>
            </a:lvl1pPr>
            <a:lvl2pPr algn="l" defTabSz="609585" rtl="0" fontAlgn="base">
              <a:spcBef>
                <a:spcPct val="0"/>
              </a:spcBef>
              <a:spcAft>
                <a:spcPct val="0"/>
              </a:spcAft>
              <a:defRPr sz="5867" b="1">
                <a:solidFill>
                  <a:srgbClr val="6BBD1B"/>
                </a:solidFill>
                <a:latin typeface="Arial" charset="0"/>
                <a:ea typeface="ＭＳ Ｐゴシック" charset="0"/>
              </a:defRPr>
            </a:lvl2pPr>
            <a:lvl3pPr algn="l" defTabSz="609585" rtl="0" fontAlgn="base">
              <a:spcBef>
                <a:spcPct val="0"/>
              </a:spcBef>
              <a:spcAft>
                <a:spcPct val="0"/>
              </a:spcAft>
              <a:defRPr sz="5867" b="1">
                <a:solidFill>
                  <a:srgbClr val="6BBD1B"/>
                </a:solidFill>
                <a:latin typeface="Arial" charset="0"/>
                <a:ea typeface="ＭＳ Ｐゴシック" charset="0"/>
              </a:defRPr>
            </a:lvl3pPr>
            <a:lvl4pPr algn="l" defTabSz="609585" rtl="0" fontAlgn="base">
              <a:spcBef>
                <a:spcPct val="0"/>
              </a:spcBef>
              <a:spcAft>
                <a:spcPct val="0"/>
              </a:spcAft>
              <a:defRPr sz="5867" b="1">
                <a:solidFill>
                  <a:srgbClr val="6BBD1B"/>
                </a:solidFill>
                <a:latin typeface="Arial" charset="0"/>
                <a:ea typeface="ＭＳ Ｐゴシック" charset="0"/>
              </a:defRPr>
            </a:lvl4pPr>
            <a:lvl5pPr algn="l" defTabSz="609585" rtl="0" fontAlgn="base">
              <a:spcBef>
                <a:spcPct val="0"/>
              </a:spcBef>
              <a:spcAft>
                <a:spcPct val="0"/>
              </a:spcAft>
              <a:defRPr sz="5867" b="1">
                <a:solidFill>
                  <a:srgbClr val="6BBD1B"/>
                </a:solidFill>
                <a:latin typeface="Arial" charset="0"/>
                <a:ea typeface="ＭＳ Ｐゴシック" charset="0"/>
              </a:defRPr>
            </a:lvl5pPr>
            <a:lvl6pPr marL="609585" algn="l" defTabSz="609585" rtl="0" fontAlgn="base">
              <a:spcBef>
                <a:spcPct val="0"/>
              </a:spcBef>
              <a:spcAft>
                <a:spcPct val="0"/>
              </a:spcAft>
              <a:defRPr sz="5867" b="1">
                <a:solidFill>
                  <a:srgbClr val="6BBD1B"/>
                </a:solidFill>
                <a:latin typeface="Arial" charset="0"/>
                <a:ea typeface="ＭＳ Ｐゴシック" charset="0"/>
              </a:defRPr>
            </a:lvl6pPr>
            <a:lvl7pPr marL="1219170" algn="l" defTabSz="609585" rtl="0" fontAlgn="base">
              <a:spcBef>
                <a:spcPct val="0"/>
              </a:spcBef>
              <a:spcAft>
                <a:spcPct val="0"/>
              </a:spcAft>
              <a:defRPr sz="5867" b="1">
                <a:solidFill>
                  <a:srgbClr val="6BBD1B"/>
                </a:solidFill>
                <a:latin typeface="Arial" charset="0"/>
                <a:ea typeface="ＭＳ Ｐゴシック" charset="0"/>
              </a:defRPr>
            </a:lvl7pPr>
            <a:lvl8pPr marL="1828754" algn="l" defTabSz="609585" rtl="0" fontAlgn="base">
              <a:spcBef>
                <a:spcPct val="0"/>
              </a:spcBef>
              <a:spcAft>
                <a:spcPct val="0"/>
              </a:spcAft>
              <a:defRPr sz="5867" b="1">
                <a:solidFill>
                  <a:srgbClr val="6BBD1B"/>
                </a:solidFill>
                <a:latin typeface="Arial" charset="0"/>
                <a:ea typeface="ＭＳ Ｐゴシック" charset="0"/>
              </a:defRPr>
            </a:lvl8pPr>
            <a:lvl9pPr marL="2438339" algn="l" defTabSz="609585" rtl="0" fontAlgn="base">
              <a:spcBef>
                <a:spcPct val="0"/>
              </a:spcBef>
              <a:spcAft>
                <a:spcPct val="0"/>
              </a:spcAft>
              <a:defRPr sz="5867" b="1">
                <a:solidFill>
                  <a:srgbClr val="6BBD1B"/>
                </a:solidFill>
                <a:latin typeface="Arial" charset="0"/>
                <a:ea typeface="ＭＳ Ｐゴシック" charset="0"/>
              </a:defRPr>
            </a:lvl9pPr>
          </a:lstStyle>
          <a:p>
            <a:r>
              <a:rPr lang="en-US" sz="2800" dirty="0">
                <a:solidFill>
                  <a:schemeClr val="tx1"/>
                </a:solidFill>
                <a:latin typeface="Times" pitchFamily="2" charset="0"/>
                <a:cs typeface="Arial" panose="020B0604020202020204" pitchFamily="34" charset="0"/>
              </a:rPr>
              <a:t>Weak Signal Decoding</a:t>
            </a:r>
          </a:p>
          <a:p>
            <a:endParaRPr lang="en-US" sz="2800" dirty="0">
              <a:solidFill>
                <a:schemeClr val="tx1"/>
              </a:solidFill>
              <a:latin typeface="Times" pitchFamily="2" charset="0"/>
              <a:cs typeface="Arial" panose="020B0604020202020204" pitchFamily="34" charset="0"/>
            </a:endParaRPr>
          </a:p>
          <a:p>
            <a:pPr marL="457200" indent="-457200">
              <a:buFont typeface="Arial" panose="020B0604020202020204" pitchFamily="34" charset="0"/>
              <a:buChar char="•"/>
            </a:pPr>
            <a:r>
              <a:rPr lang="en-US" sz="2400" b="0" dirty="0">
                <a:solidFill>
                  <a:schemeClr val="tx1"/>
                </a:solidFill>
                <a:latin typeface="Times" pitchFamily="2" charset="0"/>
                <a:cs typeface="Arial" panose="020B0604020202020204" pitchFamily="34" charset="0"/>
              </a:rPr>
              <a:t>SNR Threshold of the standard Dechirp processing</a:t>
            </a:r>
          </a:p>
          <a:p>
            <a:pPr marL="457200" indent="-457200">
              <a:buFont typeface="Arial" panose="020B0604020202020204" pitchFamily="34" charset="0"/>
              <a:buChar char="•"/>
            </a:pPr>
            <a:r>
              <a:rPr lang="en-US" sz="2400" b="0" dirty="0">
                <a:solidFill>
                  <a:schemeClr val="tx1"/>
                </a:solidFill>
                <a:latin typeface="Times" pitchFamily="2" charset="0"/>
                <a:cs typeface="Arial" panose="020B0604020202020204" pitchFamily="34" charset="0"/>
              </a:rPr>
              <a:t>Communication Range &amp; Battey Life</a:t>
            </a:r>
            <a:endParaRPr lang="en-US" sz="2800" b="0" dirty="0">
              <a:solidFill>
                <a:schemeClr val="tx1"/>
              </a:solidFill>
              <a:latin typeface="Times" pitchFamily="2" charset="0"/>
              <a:cs typeface="Arial" panose="020B0604020202020204" pitchFamily="34" charset="0"/>
            </a:endParaRPr>
          </a:p>
        </p:txBody>
      </p:sp>
    </p:spTree>
    <p:extLst>
      <p:ext uri="{BB962C8B-B14F-4D97-AF65-F5344CB8AC3E}">
        <p14:creationId xmlns:p14="http://schemas.microsoft.com/office/powerpoint/2010/main" val="274401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1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9" name="文本框 63">
            <a:extLst>
              <a:ext uri="{FF2B5EF4-FFF2-40B4-BE49-F238E27FC236}">
                <a16:creationId xmlns:a16="http://schemas.microsoft.com/office/drawing/2014/main" id="{D3CCCE25-64B7-4E4D-ADE8-34CEB6C1268C}"/>
              </a:ext>
            </a:extLst>
          </p:cNvPr>
          <p:cNvSpPr txBox="1"/>
          <p:nvPr/>
        </p:nvSpPr>
        <p:spPr>
          <a:xfrm>
            <a:off x="1838543" y="2481604"/>
            <a:ext cx="920900"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SNR</a:t>
            </a:r>
            <a:endParaRPr lang="zh-CN" altLang="en-US" sz="2400" b="1">
              <a:latin typeface="Times New Roman" panose="02020603050405020304" pitchFamily="18" charset="0"/>
              <a:cs typeface="Times New Roman" panose="02020603050405020304" pitchFamily="18" charset="0"/>
            </a:endParaRPr>
          </a:p>
        </p:txBody>
      </p:sp>
      <p:sp>
        <p:nvSpPr>
          <p:cNvPr id="33" name="梯形 3">
            <a:extLst>
              <a:ext uri="{FF2B5EF4-FFF2-40B4-BE49-F238E27FC236}">
                <a16:creationId xmlns:a16="http://schemas.microsoft.com/office/drawing/2014/main" id="{8C991752-04DA-7849-8DC3-378D12010F4F}"/>
              </a:ext>
            </a:extLst>
          </p:cNvPr>
          <p:cNvSpPr/>
          <p:nvPr/>
        </p:nvSpPr>
        <p:spPr>
          <a:xfrm rot="16200000">
            <a:off x="4446316" y="1371417"/>
            <a:ext cx="2441068" cy="5952293"/>
          </a:xfrm>
          <a:prstGeom prst="trapezoid">
            <a:avLst>
              <a:gd name="adj" fmla="val 3352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pic>
        <p:nvPicPr>
          <p:cNvPr id="34" name="图片 4">
            <a:extLst>
              <a:ext uri="{FF2B5EF4-FFF2-40B4-BE49-F238E27FC236}">
                <a16:creationId xmlns:a16="http://schemas.microsoft.com/office/drawing/2014/main" id="{E18812C4-E72E-6D46-852C-8F7D7FD2B602}"/>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Effect>
                      <a14:saturation sat="0"/>
                    </a14:imgEffect>
                  </a14:imgLayer>
                </a14:imgProps>
              </a:ext>
            </a:extLst>
          </a:blip>
          <a:stretch>
            <a:fillRect/>
          </a:stretch>
        </p:blipFill>
        <p:spPr>
          <a:xfrm>
            <a:off x="2726739" y="3703949"/>
            <a:ext cx="5336256" cy="1615621"/>
          </a:xfrm>
          <a:prstGeom prst="rect">
            <a:avLst/>
          </a:prstGeom>
        </p:spPr>
      </p:pic>
      <p:pic>
        <p:nvPicPr>
          <p:cNvPr id="35" name="Graphic 11">
            <a:extLst>
              <a:ext uri="{FF2B5EF4-FFF2-40B4-BE49-F238E27FC236}">
                <a16:creationId xmlns:a16="http://schemas.microsoft.com/office/drawing/2014/main" id="{2266F9BF-D440-7842-B61A-FBEC8155EB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46685" y="2983331"/>
            <a:ext cx="514122" cy="566687"/>
          </a:xfrm>
          <a:prstGeom prst="rect">
            <a:avLst/>
          </a:prstGeom>
        </p:spPr>
      </p:pic>
      <p:pic>
        <p:nvPicPr>
          <p:cNvPr id="36" name="Graphic 19">
            <a:extLst>
              <a:ext uri="{FF2B5EF4-FFF2-40B4-BE49-F238E27FC236}">
                <a16:creationId xmlns:a16="http://schemas.microsoft.com/office/drawing/2014/main" id="{5DC99E27-4C19-684F-9CC6-1AB0DB47C5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2241286" y="3169016"/>
            <a:ext cx="282291" cy="256106"/>
          </a:xfrm>
          <a:prstGeom prst="rect">
            <a:avLst/>
          </a:prstGeom>
        </p:spPr>
      </p:pic>
      <p:pic>
        <p:nvPicPr>
          <p:cNvPr id="37" name="Graphic 13">
            <a:extLst>
              <a:ext uri="{FF2B5EF4-FFF2-40B4-BE49-F238E27FC236}">
                <a16:creationId xmlns:a16="http://schemas.microsoft.com/office/drawing/2014/main" id="{AD627917-219D-AA48-B957-3F365D7B5FB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46685" y="4983886"/>
            <a:ext cx="514122" cy="566687"/>
          </a:xfrm>
          <a:prstGeom prst="rect">
            <a:avLst/>
          </a:prstGeom>
        </p:spPr>
      </p:pic>
      <p:pic>
        <p:nvPicPr>
          <p:cNvPr id="38" name="图片 13">
            <a:extLst>
              <a:ext uri="{FF2B5EF4-FFF2-40B4-BE49-F238E27FC236}">
                <a16:creationId xmlns:a16="http://schemas.microsoft.com/office/drawing/2014/main" id="{7A2738BE-F19F-B742-A0A9-30D4CE1ED3F2}"/>
              </a:ext>
            </a:extLst>
          </p:cNvPr>
          <p:cNvPicPr>
            <a:picLocks noChangeAspect="1"/>
          </p:cNvPicPr>
          <p:nvPr/>
        </p:nvPicPr>
        <p:blipFill>
          <a:blip r:embed="rId11"/>
          <a:stretch>
            <a:fillRect/>
          </a:stretch>
        </p:blipFill>
        <p:spPr>
          <a:xfrm>
            <a:off x="1517401" y="3652153"/>
            <a:ext cx="572691" cy="560779"/>
          </a:xfrm>
          <a:prstGeom prst="rect">
            <a:avLst/>
          </a:prstGeom>
        </p:spPr>
      </p:pic>
      <p:pic>
        <p:nvPicPr>
          <p:cNvPr id="39" name="Graphic 15">
            <a:extLst>
              <a:ext uri="{FF2B5EF4-FFF2-40B4-BE49-F238E27FC236}">
                <a16:creationId xmlns:a16="http://schemas.microsoft.com/office/drawing/2014/main" id="{47930F75-DCF8-8D48-896F-C815E5A11D8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46685" y="4315066"/>
            <a:ext cx="514122" cy="566687"/>
          </a:xfrm>
          <a:prstGeom prst="rect">
            <a:avLst/>
          </a:prstGeom>
        </p:spPr>
      </p:pic>
      <p:grpSp>
        <p:nvGrpSpPr>
          <p:cNvPr id="44" name="组合 43">
            <a:extLst>
              <a:ext uri="{FF2B5EF4-FFF2-40B4-BE49-F238E27FC236}">
                <a16:creationId xmlns:a16="http://schemas.microsoft.com/office/drawing/2014/main" id="{1A493A1B-B013-DA4D-911F-9C5C16A19822}"/>
              </a:ext>
            </a:extLst>
          </p:cNvPr>
          <p:cNvGrpSpPr/>
          <p:nvPr/>
        </p:nvGrpSpPr>
        <p:grpSpPr>
          <a:xfrm>
            <a:off x="8730676" y="3478071"/>
            <a:ext cx="1400662" cy="1531785"/>
            <a:chOff x="1371600" y="4445645"/>
            <a:chExt cx="1032141" cy="1024062"/>
          </a:xfrm>
        </p:grpSpPr>
        <p:sp>
          <p:nvSpPr>
            <p:cNvPr id="45" name="CustomShape 54">
              <a:extLst>
                <a:ext uri="{FF2B5EF4-FFF2-40B4-BE49-F238E27FC236}">
                  <a16:creationId xmlns:a16="http://schemas.microsoft.com/office/drawing/2014/main" id="{C4307FB2-7143-EF4B-8466-CD46DA4F4CCF}"/>
                </a:ext>
              </a:extLst>
            </p:cNvPr>
            <p:cNvSpPr/>
            <p:nvPr/>
          </p:nvSpPr>
          <p:spPr>
            <a:xfrm flipH="1">
              <a:off x="1371600" y="4445645"/>
              <a:ext cx="1032141" cy="1024062"/>
            </a:xfrm>
            <a:prstGeom prst="ellipse">
              <a:avLst/>
            </a:prstGeom>
            <a:solidFill>
              <a:schemeClr val="bg1">
                <a:lumMod val="85000"/>
                <a:alpha val="44000"/>
              </a:schemeClr>
            </a:solidFill>
            <a:ln w="28575">
              <a:noFill/>
            </a:ln>
          </p:spPr>
          <p:style>
            <a:lnRef idx="2">
              <a:schemeClr val="accent1">
                <a:shade val="50000"/>
              </a:schemeClr>
            </a:lnRef>
            <a:fillRef idx="1">
              <a:schemeClr val="accent1"/>
            </a:fillRef>
            <a:effectRef idx="0">
              <a:schemeClr val="accent1"/>
            </a:effectRef>
            <a:fontRef idx="minor"/>
          </p:style>
        </p:sp>
        <p:sp>
          <p:nvSpPr>
            <p:cNvPr id="46" name="文本框 63">
              <a:extLst>
                <a:ext uri="{FF2B5EF4-FFF2-40B4-BE49-F238E27FC236}">
                  <a16:creationId xmlns:a16="http://schemas.microsoft.com/office/drawing/2014/main" id="{6A4A9C4E-82A2-C448-8C44-D45941216BF6}"/>
                </a:ext>
              </a:extLst>
            </p:cNvPr>
            <p:cNvSpPr txBox="1"/>
            <p:nvPr/>
          </p:nvSpPr>
          <p:spPr>
            <a:xfrm>
              <a:off x="1388907" y="4938341"/>
              <a:ext cx="990848" cy="308642"/>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Gateway</a:t>
              </a:r>
              <a:endParaRPr lang="zh-CN" altLang="en-US" sz="2400" b="1">
                <a:latin typeface="Times New Roman" panose="02020603050405020304" pitchFamily="18" charset="0"/>
                <a:cs typeface="Times New Roman" panose="02020603050405020304" pitchFamily="18" charset="0"/>
              </a:endParaRPr>
            </a:p>
          </p:txBody>
        </p:sp>
        <p:sp>
          <p:nvSpPr>
            <p:cNvPr id="47" name="iconfont-11253-5321794">
              <a:extLst>
                <a:ext uri="{FF2B5EF4-FFF2-40B4-BE49-F238E27FC236}">
                  <a16:creationId xmlns:a16="http://schemas.microsoft.com/office/drawing/2014/main" id="{705D518E-BDA2-C64B-92FC-18FC46425F47}"/>
                </a:ext>
              </a:extLst>
            </p:cNvPr>
            <p:cNvSpPr>
              <a:spLocks noChangeAspect="1"/>
            </p:cNvSpPr>
            <p:nvPr/>
          </p:nvSpPr>
          <p:spPr bwMode="auto">
            <a:xfrm>
              <a:off x="1706770" y="472372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grpSp>
      <p:sp>
        <p:nvSpPr>
          <p:cNvPr id="48" name="文本框 63">
            <a:extLst>
              <a:ext uri="{FF2B5EF4-FFF2-40B4-BE49-F238E27FC236}">
                <a16:creationId xmlns:a16="http://schemas.microsoft.com/office/drawing/2014/main" id="{074F8B72-B018-964F-A884-F5608A686DD7}"/>
              </a:ext>
            </a:extLst>
          </p:cNvPr>
          <p:cNvSpPr txBox="1"/>
          <p:nvPr/>
        </p:nvSpPr>
        <p:spPr>
          <a:xfrm>
            <a:off x="3047100" y="5626762"/>
            <a:ext cx="5175726"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Temporal SNR of a LoRa link</a:t>
            </a:r>
            <a:endParaRPr lang="zh-CN" altLang="en-US" sz="2400" b="1">
              <a:latin typeface="Times New Roman" panose="02020603050405020304" pitchFamily="18" charset="0"/>
              <a:cs typeface="Times New Roman" panose="02020603050405020304" pitchFamily="18" charset="0"/>
            </a:endParaRPr>
          </a:p>
        </p:txBody>
      </p:sp>
      <p:cxnSp>
        <p:nvCxnSpPr>
          <p:cNvPr id="49" name="直接箭头连接符 22">
            <a:extLst>
              <a:ext uri="{FF2B5EF4-FFF2-40B4-BE49-F238E27FC236}">
                <a16:creationId xmlns:a16="http://schemas.microsoft.com/office/drawing/2014/main" id="{15693467-C877-6F45-8398-58257047F0D5}"/>
              </a:ext>
            </a:extLst>
          </p:cNvPr>
          <p:cNvCxnSpPr>
            <a:cxnSpLocks/>
          </p:cNvCxnSpPr>
          <p:nvPr/>
        </p:nvCxnSpPr>
        <p:spPr>
          <a:xfrm>
            <a:off x="2690701" y="5580563"/>
            <a:ext cx="6532879"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直接箭头连接符 23">
            <a:extLst>
              <a:ext uri="{FF2B5EF4-FFF2-40B4-BE49-F238E27FC236}">
                <a16:creationId xmlns:a16="http://schemas.microsoft.com/office/drawing/2014/main" id="{4E212E4B-D513-FF42-BD9C-A32C20022293}"/>
              </a:ext>
            </a:extLst>
          </p:cNvPr>
          <p:cNvCxnSpPr>
            <a:cxnSpLocks/>
          </p:cNvCxnSpPr>
          <p:nvPr/>
        </p:nvCxnSpPr>
        <p:spPr>
          <a:xfrm flipV="1">
            <a:off x="2690701" y="2670171"/>
            <a:ext cx="0" cy="292211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直接箭头连接符 24">
            <a:extLst>
              <a:ext uri="{FF2B5EF4-FFF2-40B4-BE49-F238E27FC236}">
                <a16:creationId xmlns:a16="http://schemas.microsoft.com/office/drawing/2014/main" id="{39305087-AE2C-4149-830B-D03087062CA1}"/>
              </a:ext>
            </a:extLst>
          </p:cNvPr>
          <p:cNvCxnSpPr>
            <a:cxnSpLocks/>
          </p:cNvCxnSpPr>
          <p:nvPr/>
        </p:nvCxnSpPr>
        <p:spPr>
          <a:xfrm>
            <a:off x="2727199" y="4593306"/>
            <a:ext cx="5944431" cy="0"/>
          </a:xfrm>
          <a:prstGeom prst="straightConnector1">
            <a:avLst/>
          </a:prstGeom>
          <a:ln w="285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grpSp>
        <p:nvGrpSpPr>
          <p:cNvPr id="54" name="组合 25">
            <a:extLst>
              <a:ext uri="{FF2B5EF4-FFF2-40B4-BE49-F238E27FC236}">
                <a16:creationId xmlns:a16="http://schemas.microsoft.com/office/drawing/2014/main" id="{77B9D04D-D554-9344-A78B-632C09E8A4E8}"/>
              </a:ext>
            </a:extLst>
          </p:cNvPr>
          <p:cNvGrpSpPr/>
          <p:nvPr/>
        </p:nvGrpSpPr>
        <p:grpSpPr>
          <a:xfrm>
            <a:off x="3688266" y="2849518"/>
            <a:ext cx="3309022" cy="2742765"/>
            <a:chOff x="3164536" y="2093256"/>
            <a:chExt cx="2438402" cy="853891"/>
          </a:xfrm>
        </p:grpSpPr>
        <p:cxnSp>
          <p:nvCxnSpPr>
            <p:cNvPr id="55" name="直接箭头连接符 26">
              <a:extLst>
                <a:ext uri="{FF2B5EF4-FFF2-40B4-BE49-F238E27FC236}">
                  <a16:creationId xmlns:a16="http://schemas.microsoft.com/office/drawing/2014/main" id="{E770550D-2C05-6748-8521-2BBEDD66B8D1}"/>
                </a:ext>
              </a:extLst>
            </p:cNvPr>
            <p:cNvCxnSpPr>
              <a:cxnSpLocks/>
            </p:cNvCxnSpPr>
            <p:nvPr/>
          </p:nvCxnSpPr>
          <p:spPr>
            <a:xfrm flipV="1">
              <a:off x="3164536" y="2093258"/>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58" name="直接箭头连接符 27">
              <a:extLst>
                <a:ext uri="{FF2B5EF4-FFF2-40B4-BE49-F238E27FC236}">
                  <a16:creationId xmlns:a16="http://schemas.microsoft.com/office/drawing/2014/main" id="{BC18E8EF-13AE-294C-9EAB-03B8CC4FF94F}"/>
                </a:ext>
              </a:extLst>
            </p:cNvPr>
            <p:cNvCxnSpPr>
              <a:cxnSpLocks/>
            </p:cNvCxnSpPr>
            <p:nvPr/>
          </p:nvCxnSpPr>
          <p:spPr>
            <a:xfrm flipV="1">
              <a:off x="3854820" y="2093258"/>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59" name="直接箭头连接符 28">
              <a:extLst>
                <a:ext uri="{FF2B5EF4-FFF2-40B4-BE49-F238E27FC236}">
                  <a16:creationId xmlns:a16="http://schemas.microsoft.com/office/drawing/2014/main" id="{1AC5E26C-AE02-B344-BB57-70DFB90AF40F}"/>
                </a:ext>
              </a:extLst>
            </p:cNvPr>
            <p:cNvCxnSpPr>
              <a:cxnSpLocks/>
            </p:cNvCxnSpPr>
            <p:nvPr/>
          </p:nvCxnSpPr>
          <p:spPr>
            <a:xfrm flipV="1">
              <a:off x="4724397" y="2093257"/>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60" name="直接箭头连接符 29">
              <a:extLst>
                <a:ext uri="{FF2B5EF4-FFF2-40B4-BE49-F238E27FC236}">
                  <a16:creationId xmlns:a16="http://schemas.microsoft.com/office/drawing/2014/main" id="{45D7BCEC-5D12-B04A-9C50-D625E3590806}"/>
                </a:ext>
              </a:extLst>
            </p:cNvPr>
            <p:cNvCxnSpPr>
              <a:cxnSpLocks/>
            </p:cNvCxnSpPr>
            <p:nvPr/>
          </p:nvCxnSpPr>
          <p:spPr>
            <a:xfrm flipV="1">
              <a:off x="5602938" y="2093256"/>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grpSp>
      <p:sp>
        <p:nvSpPr>
          <p:cNvPr id="61" name="文本框 30">
            <a:extLst>
              <a:ext uri="{FF2B5EF4-FFF2-40B4-BE49-F238E27FC236}">
                <a16:creationId xmlns:a16="http://schemas.microsoft.com/office/drawing/2014/main" id="{4089FB55-D686-5547-A40D-EE41632B896D}"/>
              </a:ext>
            </a:extLst>
          </p:cNvPr>
          <p:cNvSpPr txBox="1"/>
          <p:nvPr/>
        </p:nvSpPr>
        <p:spPr>
          <a:xfrm>
            <a:off x="8409098" y="5511856"/>
            <a:ext cx="1079931"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Time</a:t>
            </a:r>
            <a:endParaRPr lang="zh-CN" altLang="en-US" sz="2400" b="1">
              <a:latin typeface="Times New Roman" panose="02020603050405020304" pitchFamily="18" charset="0"/>
              <a:cs typeface="Times New Roman" panose="02020603050405020304" pitchFamily="18" charset="0"/>
            </a:endParaRPr>
          </a:p>
        </p:txBody>
      </p:sp>
      <p:pic>
        <p:nvPicPr>
          <p:cNvPr id="75" name="Graphic 19">
            <a:extLst>
              <a:ext uri="{FF2B5EF4-FFF2-40B4-BE49-F238E27FC236}">
                <a16:creationId xmlns:a16="http://schemas.microsoft.com/office/drawing/2014/main" id="{1B9F1E92-7058-9D44-96E5-3A34F403AA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2241286" y="3822836"/>
            <a:ext cx="282291" cy="256106"/>
          </a:xfrm>
          <a:prstGeom prst="rect">
            <a:avLst/>
          </a:prstGeom>
        </p:spPr>
      </p:pic>
      <p:pic>
        <p:nvPicPr>
          <p:cNvPr id="76" name="Graphic 19">
            <a:extLst>
              <a:ext uri="{FF2B5EF4-FFF2-40B4-BE49-F238E27FC236}">
                <a16:creationId xmlns:a16="http://schemas.microsoft.com/office/drawing/2014/main" id="{B0427E82-1B35-B74C-B071-E28A946BB37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2241286" y="4476656"/>
            <a:ext cx="282291" cy="256106"/>
          </a:xfrm>
          <a:prstGeom prst="rect">
            <a:avLst/>
          </a:prstGeom>
        </p:spPr>
      </p:pic>
      <p:pic>
        <p:nvPicPr>
          <p:cNvPr id="77" name="Graphic 19">
            <a:extLst>
              <a:ext uri="{FF2B5EF4-FFF2-40B4-BE49-F238E27FC236}">
                <a16:creationId xmlns:a16="http://schemas.microsoft.com/office/drawing/2014/main" id="{C65E79FD-EC9D-684D-8B12-C32931AC799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2241286" y="5130476"/>
            <a:ext cx="282291" cy="256106"/>
          </a:xfrm>
          <a:prstGeom prst="rect">
            <a:avLst/>
          </a:prstGeom>
        </p:spPr>
      </p:pic>
      <p:sp>
        <p:nvSpPr>
          <p:cNvPr id="69" name="文本框 39">
            <a:extLst>
              <a:ext uri="{FF2B5EF4-FFF2-40B4-BE49-F238E27FC236}">
                <a16:creationId xmlns:a16="http://schemas.microsoft.com/office/drawing/2014/main" id="{4111B2E0-95B8-CA49-A160-2D0E0372523F}"/>
              </a:ext>
            </a:extLst>
          </p:cNvPr>
          <p:cNvSpPr txBox="1"/>
          <p:nvPr/>
        </p:nvSpPr>
        <p:spPr>
          <a:xfrm>
            <a:off x="2652451" y="1451327"/>
            <a:ext cx="3054108" cy="830997"/>
          </a:xfrm>
          <a:prstGeom prst="rect">
            <a:avLst/>
          </a:prstGeom>
          <a:noFill/>
          <a:ln>
            <a:solidFill>
              <a:srgbClr val="000000"/>
            </a:solidFill>
          </a:ln>
        </p:spPr>
        <p:txBody>
          <a:bodyPr wrap="square" rtlCol="0">
            <a:spAutoFit/>
          </a:bodyPr>
          <a:lstStyle/>
          <a:p>
            <a:r>
              <a:rPr lang="en-US" altLang="zh-CN" sz="2400">
                <a:latin typeface="Times New Roman" panose="02020603050405020304" pitchFamily="18" charset="0"/>
                <a:cs typeface="Times New Roman" panose="02020603050405020304" pitchFamily="18" charset="0"/>
              </a:rPr>
              <a:t>Observed SNR:</a:t>
            </a:r>
          </a:p>
          <a:p>
            <a:r>
              <a:rPr lang="en-US" altLang="zh-CN" sz="2400">
                <a:latin typeface="Times New Roman" panose="02020603050405020304" pitchFamily="18" charset="0"/>
                <a:cs typeface="Times New Roman" panose="02020603050405020304" pitchFamily="18" charset="0"/>
              </a:rPr>
              <a:t>SNR Threshold:</a:t>
            </a:r>
          </a:p>
        </p:txBody>
      </p:sp>
      <p:sp>
        <p:nvSpPr>
          <p:cNvPr id="70" name="Line 60">
            <a:extLst>
              <a:ext uri="{FF2B5EF4-FFF2-40B4-BE49-F238E27FC236}">
                <a16:creationId xmlns:a16="http://schemas.microsoft.com/office/drawing/2014/main" id="{A153C9B8-9867-0648-B8FC-30F03395A588}"/>
              </a:ext>
            </a:extLst>
          </p:cNvPr>
          <p:cNvSpPr/>
          <p:nvPr/>
        </p:nvSpPr>
        <p:spPr>
          <a:xfrm rot="19725202" flipH="1" flipV="1">
            <a:off x="4882945" y="1962033"/>
            <a:ext cx="477571" cy="290721"/>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p:style>
      </p:sp>
      <p:pic>
        <p:nvPicPr>
          <p:cNvPr id="98" name="图片 4">
            <a:extLst>
              <a:ext uri="{FF2B5EF4-FFF2-40B4-BE49-F238E27FC236}">
                <a16:creationId xmlns:a16="http://schemas.microsoft.com/office/drawing/2014/main" id="{D572366B-519D-0C4D-912E-3B5F33C68233}"/>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Effect>
                      <a14:saturation sat="0"/>
                    </a14:imgEffect>
                  </a14:imgLayer>
                </a14:imgProps>
              </a:ext>
            </a:extLst>
          </a:blip>
          <a:srcRect l="31064" r="29137"/>
          <a:stretch/>
        </p:blipFill>
        <p:spPr>
          <a:xfrm>
            <a:off x="4802859" y="1491317"/>
            <a:ext cx="633395" cy="352687"/>
          </a:xfrm>
          <a:prstGeom prst="rect">
            <a:avLst/>
          </a:prstGeom>
        </p:spPr>
      </p:pic>
      <p:pic>
        <p:nvPicPr>
          <p:cNvPr id="97" name="图片 4">
            <a:extLst>
              <a:ext uri="{FF2B5EF4-FFF2-40B4-BE49-F238E27FC236}">
                <a16:creationId xmlns:a16="http://schemas.microsoft.com/office/drawing/2014/main" id="{31DF4DE1-4528-8948-A088-59B7DCC76601}"/>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Layer>
                </a14:imgProps>
              </a:ext>
            </a:extLst>
          </a:blip>
          <a:srcRect l="32229" r="29871"/>
          <a:stretch/>
        </p:blipFill>
        <p:spPr>
          <a:xfrm>
            <a:off x="7693782" y="1451992"/>
            <a:ext cx="691208" cy="359119"/>
          </a:xfrm>
          <a:prstGeom prst="rect">
            <a:avLst/>
          </a:prstGeom>
        </p:spPr>
      </p:pic>
      <p:pic>
        <p:nvPicPr>
          <p:cNvPr id="40" name="图片 4">
            <a:extLst>
              <a:ext uri="{FF2B5EF4-FFF2-40B4-BE49-F238E27FC236}">
                <a16:creationId xmlns:a16="http://schemas.microsoft.com/office/drawing/2014/main" id="{FA72EE8F-3F0D-F54E-A0CB-1F4AE0145D5E}"/>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Layer>
                </a14:imgProps>
              </a:ext>
            </a:extLst>
          </a:blip>
          <a:stretch>
            <a:fillRect/>
          </a:stretch>
        </p:blipFill>
        <p:spPr>
          <a:xfrm>
            <a:off x="2733152" y="2980398"/>
            <a:ext cx="5336256" cy="1615620"/>
          </a:xfrm>
          <a:prstGeom prst="rect">
            <a:avLst/>
          </a:prstGeom>
        </p:spPr>
      </p:pic>
      <p:cxnSp>
        <p:nvCxnSpPr>
          <p:cNvPr id="78" name="Straight Arrow Connector 77">
            <a:extLst>
              <a:ext uri="{FF2B5EF4-FFF2-40B4-BE49-F238E27FC236}">
                <a16:creationId xmlns:a16="http://schemas.microsoft.com/office/drawing/2014/main" id="{8A445515-AF6E-E046-B15F-74800BA2BC6F}"/>
              </a:ext>
            </a:extLst>
          </p:cNvPr>
          <p:cNvCxnSpPr>
            <a:cxnSpLocks/>
            <a:endCxn id="83" idx="3"/>
          </p:cNvCxnSpPr>
          <p:nvPr/>
        </p:nvCxnSpPr>
        <p:spPr>
          <a:xfrm flipH="1" flipV="1">
            <a:off x="8671169" y="3627877"/>
            <a:ext cx="481660" cy="20627"/>
          </a:xfrm>
          <a:prstGeom prst="straightConnector1">
            <a:avLst/>
          </a:prstGeom>
          <a:ln w="44450">
            <a:solidFill>
              <a:srgbClr val="0102FE"/>
            </a:solidFill>
            <a:tailEnd type="triangle"/>
          </a:ln>
        </p:spPr>
        <p:style>
          <a:lnRef idx="1">
            <a:schemeClr val="accent1"/>
          </a:lnRef>
          <a:fillRef idx="0">
            <a:schemeClr val="accent1"/>
          </a:fillRef>
          <a:effectRef idx="0">
            <a:schemeClr val="accent1"/>
          </a:effectRef>
          <a:fontRef idx="minor">
            <a:schemeClr val="tx1"/>
          </a:fontRef>
        </p:style>
      </p:cxnSp>
      <p:sp>
        <p:nvSpPr>
          <p:cNvPr id="83" name="文本框 63">
            <a:extLst>
              <a:ext uri="{FF2B5EF4-FFF2-40B4-BE49-F238E27FC236}">
                <a16:creationId xmlns:a16="http://schemas.microsoft.com/office/drawing/2014/main" id="{77309DED-FFFB-3C47-AA36-A57C73F3F773}"/>
              </a:ext>
            </a:extLst>
          </p:cNvPr>
          <p:cNvSpPr txBox="1"/>
          <p:nvPr/>
        </p:nvSpPr>
        <p:spPr>
          <a:xfrm>
            <a:off x="7478948" y="3458600"/>
            <a:ext cx="1192221" cy="338555"/>
          </a:xfrm>
          <a:prstGeom prst="rect">
            <a:avLst/>
          </a:prstGeom>
          <a:noFill/>
        </p:spPr>
        <p:txBody>
          <a:bodyPr wrap="square" rtlCol="0">
            <a:spAutoFit/>
          </a:bodyPr>
          <a:lstStyle/>
          <a:p>
            <a:pPr algn="ctr"/>
            <a:r>
              <a:rPr lang="en-US" altLang="zh-CN" sz="1600" b="1" i="1">
                <a:solidFill>
                  <a:srgbClr val="0102FE"/>
                </a:solidFill>
                <a:latin typeface="Times New Roman" panose="02020603050405020304" pitchFamily="18" charset="0"/>
                <a:cs typeface="Times New Roman" panose="02020603050405020304" pitchFamily="18" charset="0"/>
              </a:rPr>
              <a:t>SNR Gains</a:t>
            </a:r>
            <a:endParaRPr lang="zh-CN" altLang="en-US" sz="1600" b="1" i="1">
              <a:solidFill>
                <a:srgbClr val="0102FE"/>
              </a:solidFill>
              <a:latin typeface="Times New Roman" panose="02020603050405020304" pitchFamily="18" charset="0"/>
              <a:cs typeface="Times New Roman" panose="02020603050405020304" pitchFamily="18" charset="0"/>
            </a:endParaRPr>
          </a:p>
        </p:txBody>
      </p:sp>
      <p:grpSp>
        <p:nvGrpSpPr>
          <p:cNvPr id="84" name="Group 83">
            <a:extLst>
              <a:ext uri="{FF2B5EF4-FFF2-40B4-BE49-F238E27FC236}">
                <a16:creationId xmlns:a16="http://schemas.microsoft.com/office/drawing/2014/main" id="{8BA2FE63-7AFA-A94D-B184-32089E80CF9B}"/>
              </a:ext>
            </a:extLst>
          </p:cNvPr>
          <p:cNvGrpSpPr/>
          <p:nvPr/>
        </p:nvGrpSpPr>
        <p:grpSpPr>
          <a:xfrm>
            <a:off x="8906805" y="2962377"/>
            <a:ext cx="1048400" cy="447744"/>
            <a:chOff x="7819539" y="3435990"/>
            <a:chExt cx="772561" cy="299336"/>
          </a:xfrm>
        </p:grpSpPr>
        <p:sp>
          <p:nvSpPr>
            <p:cNvPr id="85" name="iconfont-11253-5321794">
              <a:extLst>
                <a:ext uri="{FF2B5EF4-FFF2-40B4-BE49-F238E27FC236}">
                  <a16:creationId xmlns:a16="http://schemas.microsoft.com/office/drawing/2014/main" id="{C393E9F5-51E3-9342-9F60-21A07A83D182}"/>
                </a:ext>
              </a:extLst>
            </p:cNvPr>
            <p:cNvSpPr>
              <a:spLocks noChangeAspect="1"/>
            </p:cNvSpPr>
            <p:nvPr/>
          </p:nvSpPr>
          <p:spPr bwMode="auto">
            <a:xfrm>
              <a:off x="7819539" y="343599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sp>
          <p:nvSpPr>
            <p:cNvPr id="86" name="iconfont-11253-5321794">
              <a:extLst>
                <a:ext uri="{FF2B5EF4-FFF2-40B4-BE49-F238E27FC236}">
                  <a16:creationId xmlns:a16="http://schemas.microsoft.com/office/drawing/2014/main" id="{76F41FB8-58CA-D841-A325-6E41BF318DFB}"/>
                </a:ext>
              </a:extLst>
            </p:cNvPr>
            <p:cNvSpPr>
              <a:spLocks noChangeAspect="1"/>
            </p:cNvSpPr>
            <p:nvPr/>
          </p:nvSpPr>
          <p:spPr bwMode="auto">
            <a:xfrm>
              <a:off x="8244300" y="343599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grpSp>
      <p:sp>
        <p:nvSpPr>
          <p:cNvPr id="93" name="Cross 92">
            <a:extLst>
              <a:ext uri="{FF2B5EF4-FFF2-40B4-BE49-F238E27FC236}">
                <a16:creationId xmlns:a16="http://schemas.microsoft.com/office/drawing/2014/main" id="{5BDDE2A5-CF95-DE46-B125-17E84D1C6D84}"/>
              </a:ext>
            </a:extLst>
          </p:cNvPr>
          <p:cNvSpPr>
            <a:spLocks noChangeAspect="1"/>
          </p:cNvSpPr>
          <p:nvPr/>
        </p:nvSpPr>
        <p:spPr>
          <a:xfrm>
            <a:off x="9277332" y="3489346"/>
            <a:ext cx="288346" cy="317827"/>
          </a:xfrm>
          <a:prstGeom prst="plus">
            <a:avLst>
              <a:gd name="adj" fmla="val 39286"/>
            </a:avLst>
          </a:prstGeom>
          <a:solidFill>
            <a:srgbClr val="0102FE"/>
          </a:solidFill>
          <a:ln>
            <a:solidFill>
              <a:srgbClr val="010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02" name="Straight Arrow Connector 101">
            <a:extLst>
              <a:ext uri="{FF2B5EF4-FFF2-40B4-BE49-F238E27FC236}">
                <a16:creationId xmlns:a16="http://schemas.microsoft.com/office/drawing/2014/main" id="{BC5B122E-7885-0C44-984E-4C0F372B82D4}"/>
              </a:ext>
            </a:extLst>
          </p:cNvPr>
          <p:cNvCxnSpPr>
            <a:cxnSpLocks/>
          </p:cNvCxnSpPr>
          <p:nvPr/>
        </p:nvCxnSpPr>
        <p:spPr>
          <a:xfrm flipV="1">
            <a:off x="7536352" y="3186249"/>
            <a:ext cx="0" cy="517700"/>
          </a:xfrm>
          <a:prstGeom prst="straightConnector1">
            <a:avLst/>
          </a:prstGeom>
          <a:ln w="44450">
            <a:solidFill>
              <a:srgbClr val="0102FE"/>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718F855C-15D4-BD43-B6AF-09FB853C2EF2}"/>
              </a:ext>
            </a:extLst>
          </p:cNvPr>
          <p:cNvSpPr txBox="1"/>
          <p:nvPr/>
        </p:nvSpPr>
        <p:spPr>
          <a:xfrm>
            <a:off x="6614100" y="1436829"/>
            <a:ext cx="1146740" cy="461664"/>
          </a:xfrm>
          <a:prstGeom prst="rect">
            <a:avLst/>
          </a:prstGeom>
          <a:noFill/>
        </p:spPr>
        <p:txBody>
          <a:bodyPr wrap="square">
            <a:spAutoFit/>
          </a:bodyPr>
          <a:lstStyle/>
          <a:p>
            <a:r>
              <a:rPr lang="en-US" altLang="zh-CN" sz="2400" err="1">
                <a:latin typeface="Times New Roman" panose="02020603050405020304" pitchFamily="18" charset="0"/>
                <a:cs typeface="Times New Roman" panose="02020603050405020304" pitchFamily="18" charset="0"/>
              </a:rPr>
              <a:t>SoTAs</a:t>
            </a:r>
            <a:endParaRPr lang="en-US" sz="2400"/>
          </a:p>
        </p:txBody>
      </p:sp>
      <p:sp>
        <p:nvSpPr>
          <p:cNvPr id="63" name="Title 1">
            <a:extLst>
              <a:ext uri="{FF2B5EF4-FFF2-40B4-BE49-F238E27FC236}">
                <a16:creationId xmlns:a16="http://schemas.microsoft.com/office/drawing/2014/main" id="{4988EAF0-08F0-5143-8E7E-F894E7ECAC4B}"/>
              </a:ext>
            </a:extLst>
          </p:cNvPr>
          <p:cNvSpPr>
            <a:spLocks noGrp="1"/>
          </p:cNvSpPr>
          <p:nvPr>
            <p:ph type="ctrTitle"/>
          </p:nvPr>
        </p:nvSpPr>
        <p:spPr>
          <a:xfrm>
            <a:off x="233917" y="196301"/>
            <a:ext cx="11774196" cy="796965"/>
          </a:xfrm>
        </p:spPr>
        <p:txBody>
          <a:bodyPr>
            <a:noAutofit/>
          </a:bodyPr>
          <a:lstStyle/>
          <a:p>
            <a:pPr algn="ctr"/>
            <a:r>
              <a:rPr lang="en-US" sz="4400" err="1">
                <a:solidFill>
                  <a:srgbClr val="1F3A33"/>
                </a:solidFill>
                <a:latin typeface="Century Gothic" panose="020B0502020202020204" pitchFamily="34" charset="0"/>
                <a:cs typeface="Arial" panose="020B0604020202020204" pitchFamily="34" charset="0"/>
              </a:rPr>
              <a:t>SoTAs</a:t>
            </a:r>
            <a:r>
              <a:rPr lang="en-US" sz="4400">
                <a:solidFill>
                  <a:srgbClr val="1F3A33"/>
                </a:solidFill>
                <a:latin typeface="Century Gothic" panose="020B0502020202020204" pitchFamily="34" charset="0"/>
                <a:cs typeface="Arial" panose="020B0604020202020204" pitchFamily="34" charset="0"/>
              </a:rPr>
              <a:t>: Weak Signal Decoding</a:t>
            </a:r>
          </a:p>
        </p:txBody>
      </p:sp>
      <p:sp>
        <p:nvSpPr>
          <p:cNvPr id="62" name="文本框 63">
            <a:extLst>
              <a:ext uri="{FF2B5EF4-FFF2-40B4-BE49-F238E27FC236}">
                <a16:creationId xmlns:a16="http://schemas.microsoft.com/office/drawing/2014/main" id="{ACF975A1-122F-7946-AC55-BCA37E2C8E1B}"/>
              </a:ext>
            </a:extLst>
          </p:cNvPr>
          <p:cNvSpPr txBox="1"/>
          <p:nvPr/>
        </p:nvSpPr>
        <p:spPr>
          <a:xfrm>
            <a:off x="9501299" y="2018335"/>
            <a:ext cx="2660743" cy="830997"/>
          </a:xfrm>
          <a:prstGeom prst="rect">
            <a:avLst/>
          </a:prstGeom>
          <a:noFill/>
        </p:spPr>
        <p:txBody>
          <a:bodyPr wrap="square" rtlCol="0">
            <a:spAutoFit/>
          </a:bodyPr>
          <a:lstStyle/>
          <a:p>
            <a:pPr algn="ctr"/>
            <a:r>
              <a:rPr lang="en-US" altLang="zh-CN" sz="2400" b="1">
                <a:solidFill>
                  <a:srgbClr val="1E00FF"/>
                </a:solidFill>
                <a:latin typeface="Times New Roman" panose="02020603050405020304" pitchFamily="18" charset="0"/>
                <a:cs typeface="Times New Roman" panose="02020603050405020304" pitchFamily="18" charset="0"/>
              </a:rPr>
              <a:t>Multiple LoRa Nodes / Gateways</a:t>
            </a:r>
            <a:endParaRPr lang="zh-CN" altLang="en-US" sz="2400" b="1">
              <a:solidFill>
                <a:srgbClr val="1E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271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93" grpId="0" animBg="1"/>
      <p:bldP spid="106"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文本框 63">
            <a:extLst>
              <a:ext uri="{FF2B5EF4-FFF2-40B4-BE49-F238E27FC236}">
                <a16:creationId xmlns:a16="http://schemas.microsoft.com/office/drawing/2014/main" id="{9A7ED173-2C51-CB40-B27B-9D8E78A62D65}"/>
              </a:ext>
            </a:extLst>
          </p:cNvPr>
          <p:cNvSpPr txBox="1"/>
          <p:nvPr/>
        </p:nvSpPr>
        <p:spPr>
          <a:xfrm>
            <a:off x="8541214" y="2513127"/>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1</a:t>
            </a:r>
            <a:endParaRPr lang="zh-CN" altLang="en-US" sz="2000" b="1">
              <a:latin typeface="Times New Roman" panose="02020603050405020304" pitchFamily="18" charset="0"/>
              <a:cs typeface="Times New Roman" panose="02020603050405020304" pitchFamily="18" charset="0"/>
            </a:endParaRPr>
          </a:p>
        </p:txBody>
      </p:sp>
      <p:sp>
        <p:nvSpPr>
          <p:cNvPr id="114" name="文本框 63">
            <a:extLst>
              <a:ext uri="{FF2B5EF4-FFF2-40B4-BE49-F238E27FC236}">
                <a16:creationId xmlns:a16="http://schemas.microsoft.com/office/drawing/2014/main" id="{4B563B07-D558-0A4C-A90B-EF3EDE22A41E}"/>
              </a:ext>
            </a:extLst>
          </p:cNvPr>
          <p:cNvSpPr txBox="1"/>
          <p:nvPr/>
        </p:nvSpPr>
        <p:spPr>
          <a:xfrm>
            <a:off x="8519526" y="3319307"/>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2-8</a:t>
            </a:r>
            <a:endParaRPr lang="zh-CN" altLang="en-US" sz="2000" b="1">
              <a:latin typeface="Times New Roman" panose="02020603050405020304" pitchFamily="18" charset="0"/>
              <a:cs typeface="Times New Roman" panose="02020603050405020304" pitchFamily="18" charset="0"/>
            </a:endParaRPr>
          </a:p>
        </p:txBody>
      </p:sp>
      <p:sp>
        <p:nvSpPr>
          <p:cNvPr id="116" name="文本框 63">
            <a:extLst>
              <a:ext uri="{FF2B5EF4-FFF2-40B4-BE49-F238E27FC236}">
                <a16:creationId xmlns:a16="http://schemas.microsoft.com/office/drawing/2014/main" id="{C8C879C9-BC7D-6947-84B8-5763C8196E22}"/>
              </a:ext>
            </a:extLst>
          </p:cNvPr>
          <p:cNvSpPr txBox="1"/>
          <p:nvPr/>
        </p:nvSpPr>
        <p:spPr>
          <a:xfrm>
            <a:off x="8519527" y="4123647"/>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2-6</a:t>
            </a:r>
            <a:endParaRPr lang="zh-CN" altLang="en-US" sz="2000" b="1">
              <a:latin typeface="Times New Roman" panose="02020603050405020304" pitchFamily="18" charset="0"/>
              <a:cs typeface="Times New Roman" panose="02020603050405020304" pitchFamily="18" charset="0"/>
            </a:endParaRPr>
          </a:p>
        </p:txBody>
      </p:sp>
      <p:sp>
        <p:nvSpPr>
          <p:cNvPr id="117" name="文本框 63">
            <a:extLst>
              <a:ext uri="{FF2B5EF4-FFF2-40B4-BE49-F238E27FC236}">
                <a16:creationId xmlns:a16="http://schemas.microsoft.com/office/drawing/2014/main" id="{9E9B8E35-AED1-124C-BAA0-BFB2B05B0117}"/>
              </a:ext>
            </a:extLst>
          </p:cNvPr>
          <p:cNvSpPr txBox="1"/>
          <p:nvPr/>
        </p:nvSpPr>
        <p:spPr>
          <a:xfrm>
            <a:off x="8519525" y="4925699"/>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4-6</a:t>
            </a:r>
            <a:endParaRPr lang="zh-CN" altLang="en-US" sz="2000" b="1">
              <a:latin typeface="Times New Roman" panose="02020603050405020304" pitchFamily="18" charset="0"/>
              <a:cs typeface="Times New Roman" panose="02020603050405020304" pitchFamily="18" charset="0"/>
            </a:endParaRPr>
          </a:p>
        </p:txBody>
      </p:sp>
      <p:sp>
        <p:nvSpPr>
          <p:cNvPr id="17"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3" name="Title 1">
            <a:extLst>
              <a:ext uri="{FF2B5EF4-FFF2-40B4-BE49-F238E27FC236}">
                <a16:creationId xmlns:a16="http://schemas.microsoft.com/office/drawing/2014/main" id="{4988EAF0-08F0-5143-8E7E-F894E7ECAC4B}"/>
              </a:ext>
            </a:extLst>
          </p:cNvPr>
          <p:cNvSpPr>
            <a:spLocks noGrp="1"/>
          </p:cNvSpPr>
          <p:nvPr>
            <p:ph type="ctrTitle"/>
          </p:nvPr>
        </p:nvSpPr>
        <p:spPr>
          <a:xfrm>
            <a:off x="233917" y="196301"/>
            <a:ext cx="11774196" cy="796965"/>
          </a:xfrm>
        </p:spPr>
        <p:txBody>
          <a:bodyPr>
            <a:noAutofit/>
          </a:bodyPr>
          <a:lstStyle/>
          <a:p>
            <a:pPr algn="ctr"/>
            <a:r>
              <a:rPr lang="en-US" sz="4400" err="1">
                <a:solidFill>
                  <a:srgbClr val="1F3A33"/>
                </a:solidFill>
                <a:latin typeface="Century Gothic" panose="020B0502020202020204" pitchFamily="34" charset="0"/>
                <a:cs typeface="Arial" panose="020B0604020202020204" pitchFamily="34" charset="0"/>
              </a:rPr>
              <a:t>SoTAs</a:t>
            </a:r>
            <a:r>
              <a:rPr lang="en-US" sz="4400">
                <a:solidFill>
                  <a:srgbClr val="1F3A33"/>
                </a:solidFill>
                <a:latin typeface="Century Gothic" panose="020B0502020202020204" pitchFamily="34" charset="0"/>
                <a:cs typeface="Arial" panose="020B0604020202020204" pitchFamily="34" charset="0"/>
              </a:rPr>
              <a:t>: Multi-pair Transceivers</a:t>
            </a:r>
          </a:p>
        </p:txBody>
      </p:sp>
      <p:sp>
        <p:nvSpPr>
          <p:cNvPr id="64" name="TextBox 63">
            <a:extLst>
              <a:ext uri="{FF2B5EF4-FFF2-40B4-BE49-F238E27FC236}">
                <a16:creationId xmlns:a16="http://schemas.microsoft.com/office/drawing/2014/main" id="{DEF5D98F-DAD7-284E-A55F-7316A325BEA2}"/>
              </a:ext>
            </a:extLst>
          </p:cNvPr>
          <p:cNvSpPr txBox="1"/>
          <p:nvPr/>
        </p:nvSpPr>
        <p:spPr>
          <a:xfrm>
            <a:off x="6783680" y="3240641"/>
            <a:ext cx="3120915" cy="646331"/>
          </a:xfrm>
          <a:prstGeom prst="rect">
            <a:avLst/>
          </a:prstGeom>
          <a:noFill/>
        </p:spPr>
        <p:txBody>
          <a:bodyPr wrap="square">
            <a:spAutoFit/>
          </a:bodyPr>
          <a:lstStyle/>
          <a:p>
            <a:r>
              <a:rPr lang="en-US" sz="2000" b="1">
                <a:latin typeface="Times New Roman" panose="02020603050405020304" pitchFamily="18" charset="0"/>
                <a:cs typeface="Times New Roman" panose="02020603050405020304" pitchFamily="18" charset="0"/>
              </a:rPr>
              <a:t>Charm </a:t>
            </a:r>
          </a:p>
          <a:p>
            <a:r>
              <a:rPr lang="en-US" sz="1600" b="1">
                <a:latin typeface="Times New Roman" panose="02020603050405020304" pitchFamily="18" charset="0"/>
                <a:cs typeface="Times New Roman" panose="02020603050405020304" pitchFamily="18" charset="0"/>
              </a:rPr>
              <a:t>IPSN ’18</a:t>
            </a:r>
            <a:endParaRPr lang="en-US" sz="1600" b="1"/>
          </a:p>
        </p:txBody>
      </p:sp>
      <p:sp>
        <p:nvSpPr>
          <p:cNvPr id="66" name="TextBox 65">
            <a:extLst>
              <a:ext uri="{FF2B5EF4-FFF2-40B4-BE49-F238E27FC236}">
                <a16:creationId xmlns:a16="http://schemas.microsoft.com/office/drawing/2014/main" id="{6A2E8EFB-446C-2746-A30F-797E98DC76AA}"/>
              </a:ext>
            </a:extLst>
          </p:cNvPr>
          <p:cNvSpPr txBox="1"/>
          <p:nvPr/>
        </p:nvSpPr>
        <p:spPr>
          <a:xfrm>
            <a:off x="6772670" y="4032255"/>
            <a:ext cx="3120915" cy="646331"/>
          </a:xfrm>
          <a:prstGeom prst="rect">
            <a:avLst/>
          </a:prstGeom>
          <a:noFill/>
        </p:spPr>
        <p:txBody>
          <a:bodyPr wrap="square">
            <a:spAutoFit/>
          </a:bodyPr>
          <a:lstStyle/>
          <a:p>
            <a:r>
              <a:rPr lang="en-US" sz="2000" b="1">
                <a:latin typeface="Times New Roman" panose="02020603050405020304" pitchFamily="18" charset="0"/>
                <a:cs typeface="Times New Roman" panose="02020603050405020304" pitchFamily="18" charset="0"/>
              </a:rPr>
              <a:t>OPR </a:t>
            </a:r>
          </a:p>
          <a:p>
            <a:r>
              <a:rPr lang="en-US" sz="1600" b="1" err="1">
                <a:latin typeface="Times New Roman" panose="02020603050405020304" pitchFamily="18" charset="0"/>
                <a:cs typeface="Times New Roman" panose="02020603050405020304" pitchFamily="18" charset="0"/>
              </a:rPr>
              <a:t>MobiSys</a:t>
            </a:r>
            <a:r>
              <a:rPr lang="en-US" sz="1600" b="1">
                <a:latin typeface="Times New Roman" panose="02020603050405020304" pitchFamily="18" charset="0"/>
                <a:cs typeface="Times New Roman" panose="02020603050405020304" pitchFamily="18" charset="0"/>
              </a:rPr>
              <a:t> ’20</a:t>
            </a:r>
            <a:endParaRPr lang="en-US" sz="1600" b="1"/>
          </a:p>
        </p:txBody>
      </p:sp>
      <p:sp>
        <p:nvSpPr>
          <p:cNvPr id="67" name="TextBox 66">
            <a:extLst>
              <a:ext uri="{FF2B5EF4-FFF2-40B4-BE49-F238E27FC236}">
                <a16:creationId xmlns:a16="http://schemas.microsoft.com/office/drawing/2014/main" id="{D1EF1F29-9568-D645-8009-9D8FBA32DB8C}"/>
              </a:ext>
            </a:extLst>
          </p:cNvPr>
          <p:cNvSpPr txBox="1"/>
          <p:nvPr/>
        </p:nvSpPr>
        <p:spPr>
          <a:xfrm>
            <a:off x="6772670" y="4842556"/>
            <a:ext cx="3120915" cy="646331"/>
          </a:xfrm>
          <a:prstGeom prst="rect">
            <a:avLst/>
          </a:prstGeom>
          <a:noFill/>
        </p:spPr>
        <p:txBody>
          <a:bodyPr wrap="square">
            <a:spAutoFit/>
          </a:bodyPr>
          <a:lstStyle/>
          <a:p>
            <a:r>
              <a:rPr lang="en-US" sz="2000" b="1">
                <a:latin typeface="Times New Roman" panose="02020603050405020304" pitchFamily="18" charset="0"/>
                <a:cs typeface="Times New Roman" panose="02020603050405020304" pitchFamily="18" charset="0"/>
              </a:rPr>
              <a:t>Chime </a:t>
            </a:r>
          </a:p>
          <a:p>
            <a:r>
              <a:rPr lang="en-US" sz="1600" b="1">
                <a:latin typeface="Times New Roman" panose="02020603050405020304" pitchFamily="18" charset="0"/>
                <a:cs typeface="Times New Roman" panose="02020603050405020304" pitchFamily="18" charset="0"/>
              </a:rPr>
              <a:t>NSDI ’20</a:t>
            </a:r>
            <a:endParaRPr lang="en-US" sz="1600" b="1"/>
          </a:p>
        </p:txBody>
      </p:sp>
      <p:sp>
        <p:nvSpPr>
          <p:cNvPr id="68" name="TextBox 67">
            <a:extLst>
              <a:ext uri="{FF2B5EF4-FFF2-40B4-BE49-F238E27FC236}">
                <a16:creationId xmlns:a16="http://schemas.microsoft.com/office/drawing/2014/main" id="{83D90475-031B-9047-82EB-7B7AF9C25939}"/>
              </a:ext>
            </a:extLst>
          </p:cNvPr>
          <p:cNvSpPr txBox="1"/>
          <p:nvPr/>
        </p:nvSpPr>
        <p:spPr>
          <a:xfrm>
            <a:off x="6792907" y="2458984"/>
            <a:ext cx="3120915" cy="646331"/>
          </a:xfrm>
          <a:prstGeom prst="rect">
            <a:avLst/>
          </a:prstGeom>
          <a:noFill/>
        </p:spPr>
        <p:txBody>
          <a:bodyPr wrap="square">
            <a:spAutoFit/>
          </a:bodyPr>
          <a:lstStyle/>
          <a:p>
            <a:r>
              <a:rPr lang="en-US" sz="2000" b="1">
                <a:latin typeface="Times New Roman" panose="02020603050405020304" pitchFamily="18" charset="0"/>
                <a:cs typeface="Times New Roman" panose="02020603050405020304" pitchFamily="18" charset="0"/>
              </a:rPr>
              <a:t>Choir </a:t>
            </a:r>
          </a:p>
          <a:p>
            <a:r>
              <a:rPr lang="en-US" sz="1600" b="1">
                <a:latin typeface="Times New Roman" panose="02020603050405020304" pitchFamily="18" charset="0"/>
                <a:cs typeface="Times New Roman" panose="02020603050405020304" pitchFamily="18" charset="0"/>
              </a:rPr>
              <a:t>SIGCOMM’17</a:t>
            </a:r>
            <a:endParaRPr lang="en-US" sz="1600" b="1"/>
          </a:p>
        </p:txBody>
      </p:sp>
      <p:sp>
        <p:nvSpPr>
          <p:cNvPr id="73" name="文本框 63">
            <a:extLst>
              <a:ext uri="{FF2B5EF4-FFF2-40B4-BE49-F238E27FC236}">
                <a16:creationId xmlns:a16="http://schemas.microsoft.com/office/drawing/2014/main" id="{48D52D36-EA7A-AE46-8752-688A36726624}"/>
              </a:ext>
            </a:extLst>
          </p:cNvPr>
          <p:cNvSpPr txBox="1"/>
          <p:nvPr/>
        </p:nvSpPr>
        <p:spPr>
          <a:xfrm>
            <a:off x="7135495" y="1496239"/>
            <a:ext cx="2721167" cy="523220"/>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IoT</a:t>
            </a:r>
            <a:r>
              <a:rPr lang="en-US" altLang="zh-CN" sz="2800" b="1">
                <a:latin typeface="Times New Roman" panose="02020603050405020304" pitchFamily="18" charset="0"/>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Sensors</a:t>
            </a:r>
            <a:endParaRPr lang="zh-CN" altLang="en-US" sz="2400" b="1">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74DB409-381B-6A41-ABDB-7553DB31329A}"/>
              </a:ext>
            </a:extLst>
          </p:cNvPr>
          <p:cNvGrpSpPr/>
          <p:nvPr/>
        </p:nvGrpSpPr>
        <p:grpSpPr>
          <a:xfrm>
            <a:off x="7784178" y="1986509"/>
            <a:ext cx="1466191" cy="400449"/>
            <a:chOff x="6544710" y="1773991"/>
            <a:chExt cx="1466191" cy="400449"/>
          </a:xfrm>
        </p:grpSpPr>
        <p:pic>
          <p:nvPicPr>
            <p:cNvPr id="74" name="Graphic 11">
              <a:extLst>
                <a:ext uri="{FF2B5EF4-FFF2-40B4-BE49-F238E27FC236}">
                  <a16:creationId xmlns:a16="http://schemas.microsoft.com/office/drawing/2014/main" id="{D2740743-F7B2-8F4E-A60F-9E38F01A704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4710" y="1795586"/>
              <a:ext cx="378854" cy="378854"/>
            </a:xfrm>
            <a:prstGeom prst="rect">
              <a:avLst/>
            </a:prstGeom>
          </p:spPr>
        </p:pic>
        <p:pic>
          <p:nvPicPr>
            <p:cNvPr id="80" name="Graphic 19">
              <a:extLst>
                <a:ext uri="{FF2B5EF4-FFF2-40B4-BE49-F238E27FC236}">
                  <a16:creationId xmlns:a16="http://schemas.microsoft.com/office/drawing/2014/main" id="{2EA3137E-894E-9943-BC47-5F37DA462C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7066206" y="1910971"/>
              <a:ext cx="188723" cy="188723"/>
            </a:xfrm>
            <a:prstGeom prst="rect">
              <a:avLst/>
            </a:prstGeom>
          </p:spPr>
        </p:pic>
        <p:pic>
          <p:nvPicPr>
            <p:cNvPr id="82" name="图片 13">
              <a:extLst>
                <a:ext uri="{FF2B5EF4-FFF2-40B4-BE49-F238E27FC236}">
                  <a16:creationId xmlns:a16="http://schemas.microsoft.com/office/drawing/2014/main" id="{55E71C2F-F05D-1545-9F07-B219536CE514}"/>
                </a:ext>
              </a:extLst>
            </p:cNvPr>
            <p:cNvPicPr>
              <a:picLocks noChangeAspect="1"/>
            </p:cNvPicPr>
            <p:nvPr/>
          </p:nvPicPr>
          <p:blipFill>
            <a:blip r:embed="rId7"/>
            <a:stretch>
              <a:fillRect/>
            </a:stretch>
          </p:blipFill>
          <p:spPr>
            <a:xfrm>
              <a:off x="7279103" y="1773991"/>
              <a:ext cx="422013" cy="374904"/>
            </a:xfrm>
            <a:prstGeom prst="rect">
              <a:avLst/>
            </a:prstGeom>
          </p:spPr>
        </p:pic>
        <p:pic>
          <p:nvPicPr>
            <p:cNvPr id="89" name="Graphic 19">
              <a:extLst>
                <a:ext uri="{FF2B5EF4-FFF2-40B4-BE49-F238E27FC236}">
                  <a16:creationId xmlns:a16="http://schemas.microsoft.com/office/drawing/2014/main" id="{9E69ECDE-2EB3-5749-8256-A5E1DB1850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7822178" y="1879347"/>
              <a:ext cx="188723" cy="188723"/>
            </a:xfrm>
            <a:prstGeom prst="rect">
              <a:avLst/>
            </a:prstGeom>
          </p:spPr>
        </p:pic>
      </p:grpSp>
      <p:sp>
        <p:nvSpPr>
          <p:cNvPr id="95" name="文本框 63">
            <a:extLst>
              <a:ext uri="{FF2B5EF4-FFF2-40B4-BE49-F238E27FC236}">
                <a16:creationId xmlns:a16="http://schemas.microsoft.com/office/drawing/2014/main" id="{A408EED5-626B-F34F-B349-01A19313686F}"/>
              </a:ext>
            </a:extLst>
          </p:cNvPr>
          <p:cNvSpPr txBox="1"/>
          <p:nvPr/>
        </p:nvSpPr>
        <p:spPr>
          <a:xfrm>
            <a:off x="8713890" y="1537571"/>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Gateway</a:t>
            </a:r>
            <a:endParaRPr lang="zh-CN" altLang="en-US" sz="2400" b="1">
              <a:latin typeface="Times New Roman" panose="02020603050405020304" pitchFamily="18" charset="0"/>
              <a:cs typeface="Times New Roman" panose="02020603050405020304" pitchFamily="18" charset="0"/>
            </a:endParaRPr>
          </a:p>
        </p:txBody>
      </p:sp>
      <p:grpSp>
        <p:nvGrpSpPr>
          <p:cNvPr id="99" name="Group 98">
            <a:extLst>
              <a:ext uri="{FF2B5EF4-FFF2-40B4-BE49-F238E27FC236}">
                <a16:creationId xmlns:a16="http://schemas.microsoft.com/office/drawing/2014/main" id="{EC90BE4C-284F-D446-BDAD-29FA5669128F}"/>
              </a:ext>
            </a:extLst>
          </p:cNvPr>
          <p:cNvGrpSpPr/>
          <p:nvPr/>
        </p:nvGrpSpPr>
        <p:grpSpPr>
          <a:xfrm>
            <a:off x="9525648" y="2028730"/>
            <a:ext cx="1097649" cy="367183"/>
            <a:chOff x="8292117" y="2847477"/>
            <a:chExt cx="2279719" cy="762606"/>
          </a:xfrm>
        </p:grpSpPr>
        <p:pic>
          <p:nvPicPr>
            <p:cNvPr id="100" name="Graphic 90" descr="Cell Tower with solid fill">
              <a:extLst>
                <a:ext uri="{FF2B5EF4-FFF2-40B4-BE49-F238E27FC236}">
                  <a16:creationId xmlns:a16="http://schemas.microsoft.com/office/drawing/2014/main" id="{63F2621E-D028-DC40-8D8D-C13B1AD4E1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14559" y="2847477"/>
              <a:ext cx="757277" cy="757277"/>
            </a:xfrm>
            <a:prstGeom prst="rect">
              <a:avLst/>
            </a:prstGeom>
          </p:spPr>
        </p:pic>
        <p:pic>
          <p:nvPicPr>
            <p:cNvPr id="101" name="Graphic 90" descr="Cell Tower with solid fill">
              <a:extLst>
                <a:ext uri="{FF2B5EF4-FFF2-40B4-BE49-F238E27FC236}">
                  <a16:creationId xmlns:a16="http://schemas.microsoft.com/office/drawing/2014/main" id="{CFDEA5E3-3F14-6F4C-8FEB-6101B5DDB9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16691" y="2847477"/>
              <a:ext cx="757277" cy="757278"/>
            </a:xfrm>
            <a:prstGeom prst="rect">
              <a:avLst/>
            </a:prstGeom>
          </p:spPr>
        </p:pic>
        <p:pic>
          <p:nvPicPr>
            <p:cNvPr id="103" name="Graphic 90" descr="Cell Tower with solid fill">
              <a:extLst>
                <a:ext uri="{FF2B5EF4-FFF2-40B4-BE49-F238E27FC236}">
                  <a16:creationId xmlns:a16="http://schemas.microsoft.com/office/drawing/2014/main" id="{7C80447E-7EB7-134B-BCFE-77D03154FC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92117" y="2852806"/>
              <a:ext cx="757276" cy="757277"/>
            </a:xfrm>
            <a:prstGeom prst="rect">
              <a:avLst/>
            </a:prstGeom>
          </p:spPr>
        </p:pic>
      </p:grpSp>
      <p:sp>
        <p:nvSpPr>
          <p:cNvPr id="104" name="文本框 63">
            <a:extLst>
              <a:ext uri="{FF2B5EF4-FFF2-40B4-BE49-F238E27FC236}">
                <a16:creationId xmlns:a16="http://schemas.microsoft.com/office/drawing/2014/main" id="{C2BCD265-ABA3-CD45-B645-49C88459432C}"/>
              </a:ext>
            </a:extLst>
          </p:cNvPr>
          <p:cNvSpPr txBox="1"/>
          <p:nvPr/>
        </p:nvSpPr>
        <p:spPr>
          <a:xfrm>
            <a:off x="9837561" y="1567248"/>
            <a:ext cx="2721167" cy="830997"/>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SNR</a:t>
            </a:r>
            <a:r>
              <a:rPr lang="en-US" altLang="zh-CN" sz="2000" b="1">
                <a:latin typeface="Times New Roman" panose="02020603050405020304" pitchFamily="18" charset="0"/>
                <a:cs typeface="Times New Roman" panose="02020603050405020304" pitchFamily="18" charset="0"/>
              </a:rPr>
              <a:t> </a:t>
            </a:r>
          </a:p>
          <a:p>
            <a:pPr algn="ctr"/>
            <a:r>
              <a:rPr lang="en-US" altLang="zh-CN" sz="2400" b="1">
                <a:latin typeface="Times New Roman" panose="02020603050405020304" pitchFamily="18" charset="0"/>
                <a:cs typeface="Times New Roman" panose="02020603050405020304" pitchFamily="18" charset="0"/>
              </a:rPr>
              <a:t>Gains</a:t>
            </a:r>
            <a:endParaRPr lang="zh-CN" altLang="en-US" sz="2000" b="1">
              <a:latin typeface="Times New Roman" panose="02020603050405020304" pitchFamily="18" charset="0"/>
              <a:cs typeface="Times New Roman" panose="02020603050405020304" pitchFamily="18" charset="0"/>
            </a:endParaRPr>
          </a:p>
        </p:txBody>
      </p:sp>
      <p:sp>
        <p:nvSpPr>
          <p:cNvPr id="109" name="文本框 63">
            <a:extLst>
              <a:ext uri="{FF2B5EF4-FFF2-40B4-BE49-F238E27FC236}">
                <a16:creationId xmlns:a16="http://schemas.microsoft.com/office/drawing/2014/main" id="{51ED5982-B9EA-EF45-8A58-C25DEEAFD766}"/>
              </a:ext>
            </a:extLst>
          </p:cNvPr>
          <p:cNvSpPr txBox="1"/>
          <p:nvPr/>
        </p:nvSpPr>
        <p:spPr>
          <a:xfrm>
            <a:off x="7301675" y="2553525"/>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36</a:t>
            </a:r>
            <a:endParaRPr lang="zh-CN" altLang="en-US" sz="2000" b="1">
              <a:latin typeface="Times New Roman" panose="02020603050405020304" pitchFamily="18" charset="0"/>
              <a:cs typeface="Times New Roman" panose="02020603050405020304" pitchFamily="18" charset="0"/>
            </a:endParaRPr>
          </a:p>
        </p:txBody>
      </p:sp>
      <p:sp>
        <p:nvSpPr>
          <p:cNvPr id="111" name="文本框 63">
            <a:extLst>
              <a:ext uri="{FF2B5EF4-FFF2-40B4-BE49-F238E27FC236}">
                <a16:creationId xmlns:a16="http://schemas.microsoft.com/office/drawing/2014/main" id="{5B3394EE-52E7-DA47-BCBA-7B92368B57FA}"/>
              </a:ext>
            </a:extLst>
          </p:cNvPr>
          <p:cNvSpPr txBox="1"/>
          <p:nvPr/>
        </p:nvSpPr>
        <p:spPr>
          <a:xfrm>
            <a:off x="7349746" y="3329785"/>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1</a:t>
            </a:r>
            <a:endParaRPr lang="zh-CN" altLang="en-US" sz="2000" b="1">
              <a:latin typeface="Times New Roman" panose="02020603050405020304" pitchFamily="18" charset="0"/>
              <a:cs typeface="Times New Roman" panose="02020603050405020304" pitchFamily="18" charset="0"/>
            </a:endParaRPr>
          </a:p>
        </p:txBody>
      </p:sp>
      <p:sp>
        <p:nvSpPr>
          <p:cNvPr id="112" name="文本框 63">
            <a:extLst>
              <a:ext uri="{FF2B5EF4-FFF2-40B4-BE49-F238E27FC236}">
                <a16:creationId xmlns:a16="http://schemas.microsoft.com/office/drawing/2014/main" id="{E63B6782-B3F8-7A48-B90D-B85F4EB6D47D}"/>
              </a:ext>
            </a:extLst>
          </p:cNvPr>
          <p:cNvSpPr txBox="1"/>
          <p:nvPr/>
        </p:nvSpPr>
        <p:spPr>
          <a:xfrm>
            <a:off x="7361739" y="4134187"/>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1</a:t>
            </a:r>
            <a:endParaRPr lang="zh-CN" altLang="en-US" sz="2000" b="1">
              <a:latin typeface="Times New Roman" panose="02020603050405020304" pitchFamily="18" charset="0"/>
              <a:cs typeface="Times New Roman" panose="02020603050405020304" pitchFamily="18" charset="0"/>
            </a:endParaRPr>
          </a:p>
        </p:txBody>
      </p:sp>
      <p:sp>
        <p:nvSpPr>
          <p:cNvPr id="113" name="文本框 63">
            <a:extLst>
              <a:ext uri="{FF2B5EF4-FFF2-40B4-BE49-F238E27FC236}">
                <a16:creationId xmlns:a16="http://schemas.microsoft.com/office/drawing/2014/main" id="{7D94351D-7A76-8E4C-AB1C-F0AB15E6B79B}"/>
              </a:ext>
            </a:extLst>
          </p:cNvPr>
          <p:cNvSpPr txBox="1"/>
          <p:nvPr/>
        </p:nvSpPr>
        <p:spPr>
          <a:xfrm>
            <a:off x="7349968" y="4948324"/>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1</a:t>
            </a:r>
            <a:endParaRPr lang="zh-CN" altLang="en-US" sz="2000" b="1">
              <a:latin typeface="Times New Roman" panose="02020603050405020304" pitchFamily="18" charset="0"/>
              <a:cs typeface="Times New Roman" panose="02020603050405020304" pitchFamily="18" charset="0"/>
            </a:endParaRPr>
          </a:p>
        </p:txBody>
      </p:sp>
      <p:sp>
        <p:nvSpPr>
          <p:cNvPr id="118" name="文本框 63">
            <a:extLst>
              <a:ext uri="{FF2B5EF4-FFF2-40B4-BE49-F238E27FC236}">
                <a16:creationId xmlns:a16="http://schemas.microsoft.com/office/drawing/2014/main" id="{C9D75A84-8D11-4A46-9116-989F629163AA}"/>
              </a:ext>
            </a:extLst>
          </p:cNvPr>
          <p:cNvSpPr txBox="1"/>
          <p:nvPr/>
        </p:nvSpPr>
        <p:spPr>
          <a:xfrm>
            <a:off x="9786631" y="2527045"/>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N/A</a:t>
            </a:r>
            <a:endParaRPr lang="zh-CN" altLang="en-US" sz="2000" b="1">
              <a:latin typeface="Times New Roman" panose="02020603050405020304" pitchFamily="18" charset="0"/>
              <a:cs typeface="Times New Roman" panose="02020603050405020304" pitchFamily="18" charset="0"/>
            </a:endParaRPr>
          </a:p>
        </p:txBody>
      </p:sp>
      <p:sp>
        <p:nvSpPr>
          <p:cNvPr id="119" name="文本框 63">
            <a:extLst>
              <a:ext uri="{FF2B5EF4-FFF2-40B4-BE49-F238E27FC236}">
                <a16:creationId xmlns:a16="http://schemas.microsoft.com/office/drawing/2014/main" id="{50DD627B-C7FC-4947-8CF6-B53C3894A019}"/>
              </a:ext>
            </a:extLst>
          </p:cNvPr>
          <p:cNvSpPr txBox="1"/>
          <p:nvPr/>
        </p:nvSpPr>
        <p:spPr>
          <a:xfrm>
            <a:off x="9786631" y="3312545"/>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1-3dB</a:t>
            </a:r>
            <a:endParaRPr lang="zh-CN" altLang="en-US" sz="2000" b="1">
              <a:latin typeface="Times New Roman" panose="02020603050405020304" pitchFamily="18" charset="0"/>
              <a:cs typeface="Times New Roman" panose="02020603050405020304" pitchFamily="18" charset="0"/>
            </a:endParaRPr>
          </a:p>
        </p:txBody>
      </p:sp>
      <p:sp>
        <p:nvSpPr>
          <p:cNvPr id="120" name="文本框 63">
            <a:extLst>
              <a:ext uri="{FF2B5EF4-FFF2-40B4-BE49-F238E27FC236}">
                <a16:creationId xmlns:a16="http://schemas.microsoft.com/office/drawing/2014/main" id="{FA771FF7-9C98-7442-98BA-E1A08C8D021D}"/>
              </a:ext>
            </a:extLst>
          </p:cNvPr>
          <p:cNvSpPr txBox="1"/>
          <p:nvPr/>
        </p:nvSpPr>
        <p:spPr>
          <a:xfrm>
            <a:off x="9786630" y="4121460"/>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1.5-2.5dB</a:t>
            </a:r>
            <a:endParaRPr lang="zh-CN" altLang="en-US" sz="2000" b="1">
              <a:latin typeface="Times New Roman" panose="02020603050405020304" pitchFamily="18" charset="0"/>
              <a:cs typeface="Times New Roman" panose="02020603050405020304" pitchFamily="18" charset="0"/>
            </a:endParaRPr>
          </a:p>
        </p:txBody>
      </p:sp>
      <p:sp>
        <p:nvSpPr>
          <p:cNvPr id="121" name="文本框 63">
            <a:extLst>
              <a:ext uri="{FF2B5EF4-FFF2-40B4-BE49-F238E27FC236}">
                <a16:creationId xmlns:a16="http://schemas.microsoft.com/office/drawing/2014/main" id="{E38AC332-F932-5043-835E-6D8C45076512}"/>
              </a:ext>
            </a:extLst>
          </p:cNvPr>
          <p:cNvSpPr txBox="1"/>
          <p:nvPr/>
        </p:nvSpPr>
        <p:spPr>
          <a:xfrm>
            <a:off x="9786630" y="4927368"/>
            <a:ext cx="2721167" cy="461665"/>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2.4-3.4dB</a:t>
            </a:r>
            <a:endParaRPr lang="zh-CN" altLang="en-US" sz="2000" b="1">
              <a:latin typeface="Times New Roman" panose="02020603050405020304" pitchFamily="18" charset="0"/>
              <a:cs typeface="Times New Roman" panose="02020603050405020304" pitchFamily="18" charset="0"/>
            </a:endParaRPr>
          </a:p>
        </p:txBody>
      </p:sp>
      <p:sp>
        <p:nvSpPr>
          <p:cNvPr id="122" name="文本框 63">
            <a:extLst>
              <a:ext uri="{FF2B5EF4-FFF2-40B4-BE49-F238E27FC236}">
                <a16:creationId xmlns:a16="http://schemas.microsoft.com/office/drawing/2014/main" id="{5C6288E8-8EF9-CA49-9172-B2D42AABABAF}"/>
              </a:ext>
            </a:extLst>
          </p:cNvPr>
          <p:cNvSpPr txBox="1"/>
          <p:nvPr/>
        </p:nvSpPr>
        <p:spPr>
          <a:xfrm>
            <a:off x="361972" y="2697497"/>
            <a:ext cx="678607" cy="338554"/>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SNR</a:t>
            </a:r>
            <a:endParaRPr lang="zh-CN" altLang="en-US" sz="1600" b="1">
              <a:latin typeface="Times New Roman" panose="02020603050405020304" pitchFamily="18" charset="0"/>
              <a:cs typeface="Times New Roman" panose="02020603050405020304" pitchFamily="18" charset="0"/>
            </a:endParaRPr>
          </a:p>
        </p:txBody>
      </p:sp>
      <p:sp>
        <p:nvSpPr>
          <p:cNvPr id="123" name="梯形 3">
            <a:extLst>
              <a:ext uri="{FF2B5EF4-FFF2-40B4-BE49-F238E27FC236}">
                <a16:creationId xmlns:a16="http://schemas.microsoft.com/office/drawing/2014/main" id="{396C0B8C-F0A8-A148-8304-63B304453096}"/>
              </a:ext>
            </a:extLst>
          </p:cNvPr>
          <p:cNvSpPr/>
          <p:nvPr/>
        </p:nvSpPr>
        <p:spPr>
          <a:xfrm rot="16200000">
            <a:off x="2367055" y="1751861"/>
            <a:ext cx="1631956" cy="4386216"/>
          </a:xfrm>
          <a:prstGeom prst="trapezoid">
            <a:avLst>
              <a:gd name="adj" fmla="val 3352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4" name="图片 4">
            <a:extLst>
              <a:ext uri="{FF2B5EF4-FFF2-40B4-BE49-F238E27FC236}">
                <a16:creationId xmlns:a16="http://schemas.microsoft.com/office/drawing/2014/main" id="{CB114D69-777D-6F4A-BA0D-E502EBE655C5}"/>
              </a:ext>
            </a:extLst>
          </p:cNvPr>
          <p:cNvPicPr>
            <a:picLocks noChangeAspect="1"/>
          </p:cNvPicPr>
          <p:nvPr/>
        </p:nvPicPr>
        <p:blipFill>
          <a:blip r:embed="rId10">
            <a:biLevel thresh="75000"/>
            <a:extLst>
              <a:ext uri="{BEBA8EAE-BF5A-486C-A8C5-ECC9F3942E4B}">
                <a14:imgProps xmlns:a14="http://schemas.microsoft.com/office/drawing/2010/main">
                  <a14:imgLayer r:embed="rId11">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Effect>
                      <a14:saturation sat="0"/>
                    </a14:imgEffect>
                  </a14:imgLayer>
                </a14:imgProps>
              </a:ext>
            </a:extLst>
          </a:blip>
          <a:stretch>
            <a:fillRect/>
          </a:stretch>
        </p:blipFill>
        <p:spPr>
          <a:xfrm>
            <a:off x="1016479" y="3514686"/>
            <a:ext cx="3932261" cy="1080110"/>
          </a:xfrm>
          <a:prstGeom prst="rect">
            <a:avLst/>
          </a:prstGeom>
        </p:spPr>
      </p:pic>
      <p:pic>
        <p:nvPicPr>
          <p:cNvPr id="125" name="Graphic 11">
            <a:extLst>
              <a:ext uri="{FF2B5EF4-FFF2-40B4-BE49-F238E27FC236}">
                <a16:creationId xmlns:a16="http://schemas.microsoft.com/office/drawing/2014/main" id="{C316B0DE-40EE-C744-8A37-72833133A3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903" y="3032923"/>
            <a:ext cx="378854" cy="378854"/>
          </a:xfrm>
          <a:prstGeom prst="rect">
            <a:avLst/>
          </a:prstGeom>
        </p:spPr>
      </p:pic>
      <p:pic>
        <p:nvPicPr>
          <p:cNvPr id="126" name="Graphic 19">
            <a:extLst>
              <a:ext uri="{FF2B5EF4-FFF2-40B4-BE49-F238E27FC236}">
                <a16:creationId xmlns:a16="http://schemas.microsoft.com/office/drawing/2014/main" id="{8BADF81E-6A06-7542-B12B-286E712A81D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668399" y="3148308"/>
            <a:ext cx="188723" cy="188723"/>
          </a:xfrm>
          <a:prstGeom prst="rect">
            <a:avLst/>
          </a:prstGeom>
        </p:spPr>
      </p:pic>
      <p:pic>
        <p:nvPicPr>
          <p:cNvPr id="127" name="Graphic 13">
            <a:extLst>
              <a:ext uri="{FF2B5EF4-FFF2-40B4-BE49-F238E27FC236}">
                <a16:creationId xmlns:a16="http://schemas.microsoft.com/office/drawing/2014/main" id="{6B911F9E-5B1C-7547-B735-1A768E39B61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6903" y="4370377"/>
            <a:ext cx="378854" cy="378854"/>
          </a:xfrm>
          <a:prstGeom prst="rect">
            <a:avLst/>
          </a:prstGeom>
        </p:spPr>
      </p:pic>
      <p:pic>
        <p:nvPicPr>
          <p:cNvPr id="128" name="图片 13">
            <a:extLst>
              <a:ext uri="{FF2B5EF4-FFF2-40B4-BE49-F238E27FC236}">
                <a16:creationId xmlns:a16="http://schemas.microsoft.com/office/drawing/2014/main" id="{C6A5A973-BF66-CA4E-B6C3-F4D32AA65E99}"/>
              </a:ext>
            </a:extLst>
          </p:cNvPr>
          <p:cNvPicPr>
            <a:picLocks noChangeAspect="1"/>
          </p:cNvPicPr>
          <p:nvPr/>
        </p:nvPicPr>
        <p:blipFill>
          <a:blip r:embed="rId7"/>
          <a:stretch>
            <a:fillRect/>
          </a:stretch>
        </p:blipFill>
        <p:spPr>
          <a:xfrm>
            <a:off x="125324" y="3480058"/>
            <a:ext cx="422013" cy="374904"/>
          </a:xfrm>
          <a:prstGeom prst="rect">
            <a:avLst/>
          </a:prstGeom>
        </p:spPr>
      </p:pic>
      <p:pic>
        <p:nvPicPr>
          <p:cNvPr id="129" name="Graphic 15">
            <a:extLst>
              <a:ext uri="{FF2B5EF4-FFF2-40B4-BE49-F238E27FC236}">
                <a16:creationId xmlns:a16="http://schemas.microsoft.com/office/drawing/2014/main" id="{25328064-7252-BE41-B65A-C56D0E5254F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6903" y="3923243"/>
            <a:ext cx="378854" cy="378854"/>
          </a:xfrm>
          <a:prstGeom prst="rect">
            <a:avLst/>
          </a:prstGeom>
        </p:spPr>
      </p:pic>
      <p:grpSp>
        <p:nvGrpSpPr>
          <p:cNvPr id="131" name="组合 43">
            <a:extLst>
              <a:ext uri="{FF2B5EF4-FFF2-40B4-BE49-F238E27FC236}">
                <a16:creationId xmlns:a16="http://schemas.microsoft.com/office/drawing/2014/main" id="{BBCBD061-49DF-B74A-8045-EF0628658213}"/>
              </a:ext>
            </a:extLst>
          </p:cNvPr>
          <p:cNvGrpSpPr/>
          <p:nvPr/>
        </p:nvGrpSpPr>
        <p:grpSpPr>
          <a:xfrm>
            <a:off x="5440751" y="3363677"/>
            <a:ext cx="1032141" cy="1024062"/>
            <a:chOff x="1371600" y="4445645"/>
            <a:chExt cx="1032141" cy="1024062"/>
          </a:xfrm>
        </p:grpSpPr>
        <p:sp>
          <p:nvSpPr>
            <p:cNvPr id="132" name="CustomShape 54">
              <a:extLst>
                <a:ext uri="{FF2B5EF4-FFF2-40B4-BE49-F238E27FC236}">
                  <a16:creationId xmlns:a16="http://schemas.microsoft.com/office/drawing/2014/main" id="{C7459661-B7AC-EA4E-9847-583BF8875F32}"/>
                </a:ext>
              </a:extLst>
            </p:cNvPr>
            <p:cNvSpPr/>
            <p:nvPr/>
          </p:nvSpPr>
          <p:spPr>
            <a:xfrm flipH="1">
              <a:off x="1371600" y="4445645"/>
              <a:ext cx="1032141" cy="1024062"/>
            </a:xfrm>
            <a:prstGeom prst="ellipse">
              <a:avLst/>
            </a:prstGeom>
            <a:solidFill>
              <a:schemeClr val="bg1">
                <a:lumMod val="85000"/>
                <a:alpha val="44000"/>
              </a:schemeClr>
            </a:solidFill>
            <a:ln w="28575">
              <a:noFill/>
            </a:ln>
          </p:spPr>
          <p:style>
            <a:lnRef idx="2">
              <a:schemeClr val="accent1">
                <a:shade val="50000"/>
              </a:schemeClr>
            </a:lnRef>
            <a:fillRef idx="1">
              <a:schemeClr val="accent1"/>
            </a:fillRef>
            <a:effectRef idx="0">
              <a:schemeClr val="accent1"/>
            </a:effectRef>
            <a:fontRef idx="minor"/>
          </p:style>
        </p:sp>
        <p:sp>
          <p:nvSpPr>
            <p:cNvPr id="133" name="文本框 63">
              <a:extLst>
                <a:ext uri="{FF2B5EF4-FFF2-40B4-BE49-F238E27FC236}">
                  <a16:creationId xmlns:a16="http://schemas.microsoft.com/office/drawing/2014/main" id="{8931BCC6-4B8D-1442-8104-9DE15B714DD6}"/>
                </a:ext>
              </a:extLst>
            </p:cNvPr>
            <p:cNvSpPr txBox="1"/>
            <p:nvPr/>
          </p:nvSpPr>
          <p:spPr>
            <a:xfrm>
              <a:off x="1388907" y="4938341"/>
              <a:ext cx="990848" cy="338554"/>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Gateway</a:t>
              </a:r>
              <a:endParaRPr lang="zh-CN" altLang="en-US" sz="1600" b="1">
                <a:latin typeface="Times New Roman" panose="02020603050405020304" pitchFamily="18" charset="0"/>
                <a:cs typeface="Times New Roman" panose="02020603050405020304" pitchFamily="18" charset="0"/>
              </a:endParaRPr>
            </a:p>
          </p:txBody>
        </p:sp>
        <p:sp>
          <p:nvSpPr>
            <p:cNvPr id="134" name="iconfont-11253-5321794">
              <a:extLst>
                <a:ext uri="{FF2B5EF4-FFF2-40B4-BE49-F238E27FC236}">
                  <a16:creationId xmlns:a16="http://schemas.microsoft.com/office/drawing/2014/main" id="{50E6F4D0-678F-3946-A525-18B3FB4D50E2}"/>
                </a:ext>
              </a:extLst>
            </p:cNvPr>
            <p:cNvSpPr>
              <a:spLocks noChangeAspect="1"/>
            </p:cNvSpPr>
            <p:nvPr/>
          </p:nvSpPr>
          <p:spPr bwMode="auto">
            <a:xfrm>
              <a:off x="1706770" y="472372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grpSp>
      <p:sp>
        <p:nvSpPr>
          <p:cNvPr id="135" name="文本框 63">
            <a:extLst>
              <a:ext uri="{FF2B5EF4-FFF2-40B4-BE49-F238E27FC236}">
                <a16:creationId xmlns:a16="http://schemas.microsoft.com/office/drawing/2014/main" id="{B1A6A14F-459E-3A41-B12C-0CA7F16F59A8}"/>
              </a:ext>
            </a:extLst>
          </p:cNvPr>
          <p:cNvSpPr txBox="1"/>
          <p:nvPr/>
        </p:nvSpPr>
        <p:spPr>
          <a:xfrm>
            <a:off x="1219684" y="4800167"/>
            <a:ext cx="3813967" cy="338554"/>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Temporal SNR of a LoRa link</a:t>
            </a:r>
            <a:endParaRPr lang="zh-CN" altLang="en-US" sz="1600" b="1">
              <a:latin typeface="Times New Roman" panose="02020603050405020304" pitchFamily="18" charset="0"/>
              <a:cs typeface="Times New Roman" panose="02020603050405020304" pitchFamily="18" charset="0"/>
            </a:endParaRPr>
          </a:p>
        </p:txBody>
      </p:sp>
      <p:cxnSp>
        <p:nvCxnSpPr>
          <p:cNvPr id="136" name="直接箭头连接符 22">
            <a:extLst>
              <a:ext uri="{FF2B5EF4-FFF2-40B4-BE49-F238E27FC236}">
                <a16:creationId xmlns:a16="http://schemas.microsoft.com/office/drawing/2014/main" id="{A8201C52-55E6-644E-B421-B115CBE33022}"/>
              </a:ext>
            </a:extLst>
          </p:cNvPr>
          <p:cNvCxnSpPr>
            <a:cxnSpLocks/>
          </p:cNvCxnSpPr>
          <p:nvPr/>
        </p:nvCxnSpPr>
        <p:spPr>
          <a:xfrm>
            <a:off x="989923" y="4769281"/>
            <a:ext cx="4814047"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7" name="直接箭头连接符 23">
            <a:extLst>
              <a:ext uri="{FF2B5EF4-FFF2-40B4-BE49-F238E27FC236}">
                <a16:creationId xmlns:a16="http://schemas.microsoft.com/office/drawing/2014/main" id="{0DE5E114-B841-AE4A-908C-79FA18F57E7A}"/>
              </a:ext>
            </a:extLst>
          </p:cNvPr>
          <p:cNvCxnSpPr>
            <a:cxnSpLocks/>
          </p:cNvCxnSpPr>
          <p:nvPr/>
        </p:nvCxnSpPr>
        <p:spPr>
          <a:xfrm flipV="1">
            <a:off x="989923" y="2823562"/>
            <a:ext cx="0" cy="195355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8" name="直接箭头连接符 24">
            <a:extLst>
              <a:ext uri="{FF2B5EF4-FFF2-40B4-BE49-F238E27FC236}">
                <a16:creationId xmlns:a16="http://schemas.microsoft.com/office/drawing/2014/main" id="{14438183-674B-4740-A8DA-28B45E4B1CF9}"/>
              </a:ext>
            </a:extLst>
          </p:cNvPr>
          <p:cNvCxnSpPr>
            <a:cxnSpLocks/>
          </p:cNvCxnSpPr>
          <p:nvPr/>
        </p:nvCxnSpPr>
        <p:spPr>
          <a:xfrm>
            <a:off x="1016818" y="4109258"/>
            <a:ext cx="4380422" cy="0"/>
          </a:xfrm>
          <a:prstGeom prst="straightConnector1">
            <a:avLst/>
          </a:prstGeom>
          <a:ln w="285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grpSp>
        <p:nvGrpSpPr>
          <p:cNvPr id="139" name="组合 25">
            <a:extLst>
              <a:ext uri="{FF2B5EF4-FFF2-40B4-BE49-F238E27FC236}">
                <a16:creationId xmlns:a16="http://schemas.microsoft.com/office/drawing/2014/main" id="{BB9988E5-DBAB-E04E-8F30-1B1933A36C30}"/>
              </a:ext>
            </a:extLst>
          </p:cNvPr>
          <p:cNvGrpSpPr/>
          <p:nvPr/>
        </p:nvGrpSpPr>
        <p:grpSpPr>
          <a:xfrm>
            <a:off x="1725024" y="2943463"/>
            <a:ext cx="2438402" cy="1833653"/>
            <a:chOff x="3164536" y="2093256"/>
            <a:chExt cx="2438402" cy="853891"/>
          </a:xfrm>
        </p:grpSpPr>
        <p:cxnSp>
          <p:nvCxnSpPr>
            <p:cNvPr id="140" name="直接箭头连接符 26">
              <a:extLst>
                <a:ext uri="{FF2B5EF4-FFF2-40B4-BE49-F238E27FC236}">
                  <a16:creationId xmlns:a16="http://schemas.microsoft.com/office/drawing/2014/main" id="{36F0967E-A1E2-694C-9E18-AFB2BF1B904D}"/>
                </a:ext>
              </a:extLst>
            </p:cNvPr>
            <p:cNvCxnSpPr>
              <a:cxnSpLocks/>
            </p:cNvCxnSpPr>
            <p:nvPr/>
          </p:nvCxnSpPr>
          <p:spPr>
            <a:xfrm flipV="1">
              <a:off x="3164536" y="2093258"/>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41" name="直接箭头连接符 27">
              <a:extLst>
                <a:ext uri="{FF2B5EF4-FFF2-40B4-BE49-F238E27FC236}">
                  <a16:creationId xmlns:a16="http://schemas.microsoft.com/office/drawing/2014/main" id="{AF70AB18-02A9-E246-8972-208311F19900}"/>
                </a:ext>
              </a:extLst>
            </p:cNvPr>
            <p:cNvCxnSpPr>
              <a:cxnSpLocks/>
            </p:cNvCxnSpPr>
            <p:nvPr/>
          </p:nvCxnSpPr>
          <p:spPr>
            <a:xfrm flipV="1">
              <a:off x="3854820" y="2093258"/>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42" name="直接箭头连接符 28">
              <a:extLst>
                <a:ext uri="{FF2B5EF4-FFF2-40B4-BE49-F238E27FC236}">
                  <a16:creationId xmlns:a16="http://schemas.microsoft.com/office/drawing/2014/main" id="{C27B2FA1-924B-204F-A700-80BF068102FA}"/>
                </a:ext>
              </a:extLst>
            </p:cNvPr>
            <p:cNvCxnSpPr>
              <a:cxnSpLocks/>
            </p:cNvCxnSpPr>
            <p:nvPr/>
          </p:nvCxnSpPr>
          <p:spPr>
            <a:xfrm flipV="1">
              <a:off x="4724397" y="2093257"/>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43" name="直接箭头连接符 29">
              <a:extLst>
                <a:ext uri="{FF2B5EF4-FFF2-40B4-BE49-F238E27FC236}">
                  <a16:creationId xmlns:a16="http://schemas.microsoft.com/office/drawing/2014/main" id="{B7A442EB-3C6E-3240-9C08-8B42CA759825}"/>
                </a:ext>
              </a:extLst>
            </p:cNvPr>
            <p:cNvCxnSpPr>
              <a:cxnSpLocks/>
            </p:cNvCxnSpPr>
            <p:nvPr/>
          </p:nvCxnSpPr>
          <p:spPr>
            <a:xfrm flipV="1">
              <a:off x="5602938" y="2093256"/>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grpSp>
      <p:sp>
        <p:nvSpPr>
          <p:cNvPr id="144" name="文本框 30">
            <a:extLst>
              <a:ext uri="{FF2B5EF4-FFF2-40B4-BE49-F238E27FC236}">
                <a16:creationId xmlns:a16="http://schemas.microsoft.com/office/drawing/2014/main" id="{879FE009-E6CD-184F-B08B-95C54D619D78}"/>
              </a:ext>
            </a:extLst>
          </p:cNvPr>
          <p:cNvSpPr txBox="1"/>
          <p:nvPr/>
        </p:nvSpPr>
        <p:spPr>
          <a:xfrm>
            <a:off x="5203782" y="4723347"/>
            <a:ext cx="795796" cy="338554"/>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Time</a:t>
            </a:r>
            <a:endParaRPr lang="zh-CN" altLang="en-US" sz="1600" b="1">
              <a:latin typeface="Times New Roman" panose="02020603050405020304" pitchFamily="18" charset="0"/>
              <a:cs typeface="Times New Roman" panose="02020603050405020304" pitchFamily="18" charset="0"/>
            </a:endParaRPr>
          </a:p>
        </p:txBody>
      </p:sp>
      <p:pic>
        <p:nvPicPr>
          <p:cNvPr id="146" name="Graphic 19">
            <a:extLst>
              <a:ext uri="{FF2B5EF4-FFF2-40B4-BE49-F238E27FC236}">
                <a16:creationId xmlns:a16="http://schemas.microsoft.com/office/drawing/2014/main" id="{B990D11B-E966-4644-B8A1-99116826767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668399" y="3585414"/>
            <a:ext cx="188723" cy="188723"/>
          </a:xfrm>
          <a:prstGeom prst="rect">
            <a:avLst/>
          </a:prstGeom>
        </p:spPr>
      </p:pic>
      <p:pic>
        <p:nvPicPr>
          <p:cNvPr id="147" name="Graphic 19">
            <a:extLst>
              <a:ext uri="{FF2B5EF4-FFF2-40B4-BE49-F238E27FC236}">
                <a16:creationId xmlns:a16="http://schemas.microsoft.com/office/drawing/2014/main" id="{CB9D2C5E-FA01-8C49-9AC9-4CEF974907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668399" y="4022520"/>
            <a:ext cx="188723" cy="188723"/>
          </a:xfrm>
          <a:prstGeom prst="rect">
            <a:avLst/>
          </a:prstGeom>
        </p:spPr>
      </p:pic>
      <p:pic>
        <p:nvPicPr>
          <p:cNvPr id="148" name="Graphic 19">
            <a:extLst>
              <a:ext uri="{FF2B5EF4-FFF2-40B4-BE49-F238E27FC236}">
                <a16:creationId xmlns:a16="http://schemas.microsoft.com/office/drawing/2014/main" id="{305A8592-2DD4-4B43-9896-29CA2BB2DB4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94167" flipV="1">
            <a:off x="668399" y="4459626"/>
            <a:ext cx="188723" cy="188723"/>
          </a:xfrm>
          <a:prstGeom prst="rect">
            <a:avLst/>
          </a:prstGeom>
        </p:spPr>
      </p:pic>
      <p:grpSp>
        <p:nvGrpSpPr>
          <p:cNvPr id="149" name="Group 148">
            <a:extLst>
              <a:ext uri="{FF2B5EF4-FFF2-40B4-BE49-F238E27FC236}">
                <a16:creationId xmlns:a16="http://schemas.microsoft.com/office/drawing/2014/main" id="{5CD2556B-A6B6-F945-80EA-350F1FECAE1A}"/>
              </a:ext>
            </a:extLst>
          </p:cNvPr>
          <p:cNvGrpSpPr/>
          <p:nvPr/>
        </p:nvGrpSpPr>
        <p:grpSpPr>
          <a:xfrm>
            <a:off x="1021205" y="3018915"/>
            <a:ext cx="5321896" cy="1092158"/>
            <a:chOff x="3674499" y="2556900"/>
            <a:chExt cx="5321896" cy="1092158"/>
          </a:xfrm>
        </p:grpSpPr>
        <p:pic>
          <p:nvPicPr>
            <p:cNvPr id="150" name="图片 4">
              <a:extLst>
                <a:ext uri="{FF2B5EF4-FFF2-40B4-BE49-F238E27FC236}">
                  <a16:creationId xmlns:a16="http://schemas.microsoft.com/office/drawing/2014/main" id="{DBC64202-BD35-D249-B823-CD15C5C8D669}"/>
                </a:ext>
              </a:extLst>
            </p:cNvPr>
            <p:cNvPicPr>
              <a:picLocks noChangeAspect="1"/>
            </p:cNvPicPr>
            <p:nvPr/>
          </p:nvPicPr>
          <p:blipFill>
            <a:blip r:embed="rId16">
              <a:extLst>
                <a:ext uri="{BEBA8EAE-BF5A-486C-A8C5-ECC9F3942E4B}">
                  <a14:imgProps xmlns:a14="http://schemas.microsoft.com/office/drawing/2010/main">
                    <a14:imgLayer r:embed="rId11">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Layer>
                  </a14:imgProps>
                </a:ext>
              </a:extLst>
            </a:blip>
            <a:stretch>
              <a:fillRect/>
            </a:stretch>
          </p:blipFill>
          <p:spPr>
            <a:xfrm>
              <a:off x="3674499" y="2568948"/>
              <a:ext cx="3932261" cy="1080110"/>
            </a:xfrm>
            <a:prstGeom prst="rect">
              <a:avLst/>
            </a:prstGeom>
          </p:spPr>
        </p:pic>
        <p:cxnSp>
          <p:nvCxnSpPr>
            <p:cNvPr id="151" name="Straight Arrow Connector 150">
              <a:extLst>
                <a:ext uri="{FF2B5EF4-FFF2-40B4-BE49-F238E27FC236}">
                  <a16:creationId xmlns:a16="http://schemas.microsoft.com/office/drawing/2014/main" id="{653C3C37-2936-924B-8786-1DB41A26C5C2}"/>
                </a:ext>
              </a:extLst>
            </p:cNvPr>
            <p:cNvCxnSpPr>
              <a:cxnSpLocks/>
            </p:cNvCxnSpPr>
            <p:nvPr/>
          </p:nvCxnSpPr>
          <p:spPr>
            <a:xfrm flipH="1">
              <a:off x="7994440" y="3015604"/>
              <a:ext cx="354932" cy="3847"/>
            </a:xfrm>
            <a:prstGeom prst="straightConnector1">
              <a:avLst/>
            </a:prstGeom>
            <a:ln w="44450">
              <a:solidFill>
                <a:srgbClr val="0102FE"/>
              </a:solidFill>
              <a:tailEnd type="triangle"/>
            </a:ln>
          </p:spPr>
          <p:style>
            <a:lnRef idx="1">
              <a:schemeClr val="accent1"/>
            </a:lnRef>
            <a:fillRef idx="0">
              <a:schemeClr val="accent1"/>
            </a:fillRef>
            <a:effectRef idx="0">
              <a:schemeClr val="accent1"/>
            </a:effectRef>
            <a:fontRef idx="minor">
              <a:schemeClr val="tx1"/>
            </a:fontRef>
          </p:style>
        </p:cxnSp>
        <p:sp>
          <p:nvSpPr>
            <p:cNvPr id="152" name="文本框 63">
              <a:extLst>
                <a:ext uri="{FF2B5EF4-FFF2-40B4-BE49-F238E27FC236}">
                  <a16:creationId xmlns:a16="http://schemas.microsoft.com/office/drawing/2014/main" id="{3043E01A-578A-3C44-9D2B-5C9E9B7D5788}"/>
                </a:ext>
              </a:extLst>
            </p:cNvPr>
            <p:cNvSpPr txBox="1"/>
            <p:nvPr/>
          </p:nvSpPr>
          <p:spPr>
            <a:xfrm>
              <a:off x="7171653" y="2888646"/>
              <a:ext cx="878542" cy="261610"/>
            </a:xfrm>
            <a:prstGeom prst="rect">
              <a:avLst/>
            </a:prstGeom>
            <a:noFill/>
          </p:spPr>
          <p:txBody>
            <a:bodyPr wrap="square" rtlCol="0">
              <a:spAutoFit/>
            </a:bodyPr>
            <a:lstStyle/>
            <a:p>
              <a:pPr algn="ctr"/>
              <a:r>
                <a:rPr lang="en-US" altLang="zh-CN" sz="1100" b="1" i="1">
                  <a:solidFill>
                    <a:srgbClr val="0102FE"/>
                  </a:solidFill>
                  <a:latin typeface="Times New Roman" panose="02020603050405020304" pitchFamily="18" charset="0"/>
                  <a:cs typeface="Times New Roman" panose="02020603050405020304" pitchFamily="18" charset="0"/>
                </a:rPr>
                <a:t>SNR Gains</a:t>
              </a:r>
              <a:endParaRPr lang="zh-CN" altLang="en-US" sz="1100" b="1" i="1">
                <a:solidFill>
                  <a:srgbClr val="0102FE"/>
                </a:solidFill>
                <a:latin typeface="Times New Roman" panose="02020603050405020304" pitchFamily="18" charset="0"/>
                <a:cs typeface="Times New Roman" panose="02020603050405020304" pitchFamily="18" charset="0"/>
              </a:endParaRPr>
            </a:p>
          </p:txBody>
        </p:sp>
        <p:grpSp>
          <p:nvGrpSpPr>
            <p:cNvPr id="153" name="Group 152">
              <a:extLst>
                <a:ext uri="{FF2B5EF4-FFF2-40B4-BE49-F238E27FC236}">
                  <a16:creationId xmlns:a16="http://schemas.microsoft.com/office/drawing/2014/main" id="{FFEAA15B-5F94-C447-9D8E-D63A8A4134BC}"/>
                </a:ext>
              </a:extLst>
            </p:cNvPr>
            <p:cNvGrpSpPr/>
            <p:nvPr/>
          </p:nvGrpSpPr>
          <p:grpSpPr>
            <a:xfrm>
              <a:off x="8223834" y="2556900"/>
              <a:ext cx="772561" cy="299336"/>
              <a:chOff x="7819539" y="3435990"/>
              <a:chExt cx="772561" cy="299336"/>
            </a:xfrm>
          </p:grpSpPr>
          <p:sp>
            <p:nvSpPr>
              <p:cNvPr id="156" name="iconfont-11253-5321794">
                <a:extLst>
                  <a:ext uri="{FF2B5EF4-FFF2-40B4-BE49-F238E27FC236}">
                    <a16:creationId xmlns:a16="http://schemas.microsoft.com/office/drawing/2014/main" id="{BD98F90A-B36F-5A4C-8D51-96BFEA76A562}"/>
                  </a:ext>
                </a:extLst>
              </p:cNvPr>
              <p:cNvSpPr>
                <a:spLocks noChangeAspect="1"/>
              </p:cNvSpPr>
              <p:nvPr/>
            </p:nvSpPr>
            <p:spPr bwMode="auto">
              <a:xfrm>
                <a:off x="7819539" y="343599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sp>
            <p:nvSpPr>
              <p:cNvPr id="157" name="iconfont-11253-5321794">
                <a:extLst>
                  <a:ext uri="{FF2B5EF4-FFF2-40B4-BE49-F238E27FC236}">
                    <a16:creationId xmlns:a16="http://schemas.microsoft.com/office/drawing/2014/main" id="{546C1CA8-031E-BF42-BC98-93EC315190B6}"/>
                  </a:ext>
                </a:extLst>
              </p:cNvPr>
              <p:cNvSpPr>
                <a:spLocks noChangeAspect="1"/>
              </p:cNvSpPr>
              <p:nvPr/>
            </p:nvSpPr>
            <p:spPr bwMode="auto">
              <a:xfrm>
                <a:off x="8244300" y="343599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grpSp>
        <p:sp>
          <p:nvSpPr>
            <p:cNvPr id="154" name="Cross 153">
              <a:extLst>
                <a:ext uri="{FF2B5EF4-FFF2-40B4-BE49-F238E27FC236}">
                  <a16:creationId xmlns:a16="http://schemas.microsoft.com/office/drawing/2014/main" id="{2CB1973C-FDBF-FC4A-AE9E-0FEC4B829305}"/>
                </a:ext>
              </a:extLst>
            </p:cNvPr>
            <p:cNvSpPr>
              <a:spLocks noChangeAspect="1"/>
            </p:cNvSpPr>
            <p:nvPr/>
          </p:nvSpPr>
          <p:spPr>
            <a:xfrm>
              <a:off x="8496874" y="2909201"/>
              <a:ext cx="212481" cy="212481"/>
            </a:xfrm>
            <a:prstGeom prst="plus">
              <a:avLst>
                <a:gd name="adj" fmla="val 39286"/>
              </a:avLst>
            </a:prstGeom>
            <a:solidFill>
              <a:srgbClr val="0102FE"/>
            </a:solidFill>
            <a:ln>
              <a:solidFill>
                <a:srgbClr val="010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Arrow Connector 154">
              <a:extLst>
                <a:ext uri="{FF2B5EF4-FFF2-40B4-BE49-F238E27FC236}">
                  <a16:creationId xmlns:a16="http://schemas.microsoft.com/office/drawing/2014/main" id="{CEDAC902-D3B0-C640-BBBE-D02C155FCEC7}"/>
                </a:ext>
              </a:extLst>
            </p:cNvPr>
            <p:cNvCxnSpPr>
              <a:cxnSpLocks/>
            </p:cNvCxnSpPr>
            <p:nvPr/>
          </p:nvCxnSpPr>
          <p:spPr>
            <a:xfrm flipV="1">
              <a:off x="7213954" y="2706568"/>
              <a:ext cx="0" cy="346104"/>
            </a:xfrm>
            <a:prstGeom prst="straightConnector1">
              <a:avLst/>
            </a:prstGeom>
            <a:ln w="44450">
              <a:solidFill>
                <a:srgbClr val="0102FE"/>
              </a:solidFill>
              <a:tailEnd type="triangle"/>
            </a:ln>
          </p:spPr>
          <p:style>
            <a:lnRef idx="1">
              <a:schemeClr val="accent1"/>
            </a:lnRef>
            <a:fillRef idx="0">
              <a:schemeClr val="accent1"/>
            </a:fillRef>
            <a:effectRef idx="0">
              <a:schemeClr val="accent1"/>
            </a:effectRef>
            <a:fontRef idx="minor">
              <a:schemeClr val="tx1"/>
            </a:fontRef>
          </p:style>
        </p:cxnSp>
      </p:grpSp>
      <p:sp>
        <p:nvSpPr>
          <p:cNvPr id="164" name="TextBox 163">
            <a:extLst>
              <a:ext uri="{FF2B5EF4-FFF2-40B4-BE49-F238E27FC236}">
                <a16:creationId xmlns:a16="http://schemas.microsoft.com/office/drawing/2014/main" id="{A27D90D8-D30B-0741-B68D-486680D3F279}"/>
              </a:ext>
            </a:extLst>
          </p:cNvPr>
          <p:cNvSpPr txBox="1"/>
          <p:nvPr/>
        </p:nvSpPr>
        <p:spPr>
          <a:xfrm>
            <a:off x="4309483" y="1743659"/>
            <a:ext cx="1146740" cy="461664"/>
          </a:xfrm>
          <a:prstGeom prst="rect">
            <a:avLst/>
          </a:prstGeom>
          <a:noFill/>
        </p:spPr>
        <p:txBody>
          <a:bodyPr wrap="square">
            <a:spAutoFit/>
          </a:bodyPr>
          <a:lstStyle/>
          <a:p>
            <a:r>
              <a:rPr lang="en-US" altLang="zh-CN" sz="2400" err="1">
                <a:latin typeface="Times New Roman" panose="02020603050405020304" pitchFamily="18" charset="0"/>
                <a:cs typeface="Times New Roman" panose="02020603050405020304" pitchFamily="18" charset="0"/>
              </a:rPr>
              <a:t>SoTAs</a:t>
            </a:r>
            <a:endParaRPr lang="en-US" sz="2400"/>
          </a:p>
        </p:txBody>
      </p:sp>
      <p:pic>
        <p:nvPicPr>
          <p:cNvPr id="165" name="图片 4">
            <a:extLst>
              <a:ext uri="{FF2B5EF4-FFF2-40B4-BE49-F238E27FC236}">
                <a16:creationId xmlns:a16="http://schemas.microsoft.com/office/drawing/2014/main" id="{EBA07E7E-FB13-754D-A88C-DFA03656B596}"/>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Layer>
                </a14:imgProps>
              </a:ext>
            </a:extLst>
          </a:blip>
          <a:srcRect l="32229" r="29871"/>
          <a:stretch/>
        </p:blipFill>
        <p:spPr>
          <a:xfrm>
            <a:off x="5389165" y="1758822"/>
            <a:ext cx="691208" cy="359119"/>
          </a:xfrm>
          <a:prstGeom prst="rect">
            <a:avLst/>
          </a:prstGeom>
        </p:spPr>
      </p:pic>
      <p:sp>
        <p:nvSpPr>
          <p:cNvPr id="168" name="文本框 39">
            <a:extLst>
              <a:ext uri="{FF2B5EF4-FFF2-40B4-BE49-F238E27FC236}">
                <a16:creationId xmlns:a16="http://schemas.microsoft.com/office/drawing/2014/main" id="{26FEE206-35D6-1B4A-BAB0-0B8379BCAE05}"/>
              </a:ext>
            </a:extLst>
          </p:cNvPr>
          <p:cNvSpPr txBox="1"/>
          <p:nvPr/>
        </p:nvSpPr>
        <p:spPr>
          <a:xfrm>
            <a:off x="1038327" y="1770690"/>
            <a:ext cx="3054108" cy="830997"/>
          </a:xfrm>
          <a:prstGeom prst="rect">
            <a:avLst/>
          </a:prstGeom>
          <a:noFill/>
          <a:ln>
            <a:solidFill>
              <a:srgbClr val="000000"/>
            </a:solidFill>
          </a:ln>
        </p:spPr>
        <p:txBody>
          <a:bodyPr wrap="square" rtlCol="0">
            <a:spAutoFit/>
          </a:bodyPr>
          <a:lstStyle/>
          <a:p>
            <a:r>
              <a:rPr lang="en-US" altLang="zh-CN" sz="2400">
                <a:latin typeface="Times New Roman" panose="02020603050405020304" pitchFamily="18" charset="0"/>
                <a:cs typeface="Times New Roman" panose="02020603050405020304" pitchFamily="18" charset="0"/>
              </a:rPr>
              <a:t>Observed SNR:</a:t>
            </a:r>
          </a:p>
          <a:p>
            <a:r>
              <a:rPr lang="en-US" altLang="zh-CN" sz="2400">
                <a:latin typeface="Times New Roman" panose="02020603050405020304" pitchFamily="18" charset="0"/>
                <a:cs typeface="Times New Roman" panose="02020603050405020304" pitchFamily="18" charset="0"/>
              </a:rPr>
              <a:t>SNR Threshold:</a:t>
            </a:r>
          </a:p>
        </p:txBody>
      </p:sp>
      <p:sp>
        <p:nvSpPr>
          <p:cNvPr id="169" name="Line 60">
            <a:extLst>
              <a:ext uri="{FF2B5EF4-FFF2-40B4-BE49-F238E27FC236}">
                <a16:creationId xmlns:a16="http://schemas.microsoft.com/office/drawing/2014/main" id="{F5B2FECD-7426-FD40-ADD8-C2BB2720ECE5}"/>
              </a:ext>
            </a:extLst>
          </p:cNvPr>
          <p:cNvSpPr/>
          <p:nvPr/>
        </p:nvSpPr>
        <p:spPr>
          <a:xfrm rot="19725202" flipH="1" flipV="1">
            <a:off x="3268821" y="2281396"/>
            <a:ext cx="477571" cy="290721"/>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p:style>
      </p:sp>
      <p:pic>
        <p:nvPicPr>
          <p:cNvPr id="170" name="图片 4">
            <a:extLst>
              <a:ext uri="{FF2B5EF4-FFF2-40B4-BE49-F238E27FC236}">
                <a16:creationId xmlns:a16="http://schemas.microsoft.com/office/drawing/2014/main" id="{E7F17455-B1B7-9746-8D8A-9F301A87E544}"/>
              </a:ext>
            </a:extLst>
          </p:cNvPr>
          <p:cNvPicPr>
            <a:picLocks noChangeAspect="1"/>
          </p:cNvPicPr>
          <p:nvPr/>
        </p:nvPicPr>
        <p:blipFill rotWithShape="1">
          <a:blip r:embed="rId10">
            <a:biLevel thresh="75000"/>
            <a:extLst>
              <a:ext uri="{BEBA8EAE-BF5A-486C-A8C5-ECC9F3942E4B}">
                <a14:imgProps xmlns:a14="http://schemas.microsoft.com/office/drawing/2010/main">
                  <a14:imgLayer r:embed="rId11">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Effect>
                      <a14:saturation sat="0"/>
                    </a14:imgEffect>
                  </a14:imgLayer>
                </a14:imgProps>
              </a:ext>
            </a:extLst>
          </a:blip>
          <a:srcRect l="31064" r="29137"/>
          <a:stretch/>
        </p:blipFill>
        <p:spPr>
          <a:xfrm>
            <a:off x="3188735" y="1810680"/>
            <a:ext cx="633395" cy="352687"/>
          </a:xfrm>
          <a:prstGeom prst="rect">
            <a:avLst/>
          </a:prstGeom>
        </p:spPr>
      </p:pic>
    </p:spTree>
    <p:extLst>
      <p:ext uri="{BB962C8B-B14F-4D97-AF65-F5344CB8AC3E}">
        <p14:creationId xmlns:p14="http://schemas.microsoft.com/office/powerpoint/2010/main" val="2827730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4A1C8767-B91C-944B-B950-D7E4BBA36D32}"/>
              </a:ext>
            </a:extLst>
          </p:cNvPr>
          <p:cNvSpPr txBox="1"/>
          <p:nvPr/>
        </p:nvSpPr>
        <p:spPr>
          <a:xfrm>
            <a:off x="6614100" y="1436829"/>
            <a:ext cx="1146740" cy="461664"/>
          </a:xfrm>
          <a:prstGeom prst="rect">
            <a:avLst/>
          </a:prstGeom>
          <a:noFill/>
        </p:spPr>
        <p:txBody>
          <a:bodyPr wrap="square">
            <a:spAutoFit/>
          </a:bodyPr>
          <a:lstStyle/>
          <a:p>
            <a:r>
              <a:rPr lang="en-US" altLang="zh-CN" sz="2400" err="1">
                <a:latin typeface="Times New Roman" panose="02020603050405020304" pitchFamily="18" charset="0"/>
                <a:cs typeface="Times New Roman" panose="02020603050405020304" pitchFamily="18" charset="0"/>
              </a:rPr>
              <a:t>SoTAs</a:t>
            </a:r>
            <a:endParaRPr lang="en-US" sz="2400"/>
          </a:p>
        </p:txBody>
      </p:sp>
      <p:sp>
        <p:nvSpPr>
          <p:cNvPr id="17"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9" name="文本框 63">
            <a:extLst>
              <a:ext uri="{FF2B5EF4-FFF2-40B4-BE49-F238E27FC236}">
                <a16:creationId xmlns:a16="http://schemas.microsoft.com/office/drawing/2014/main" id="{D3CCCE25-64B7-4E4D-ADE8-34CEB6C1268C}"/>
              </a:ext>
            </a:extLst>
          </p:cNvPr>
          <p:cNvSpPr txBox="1"/>
          <p:nvPr/>
        </p:nvSpPr>
        <p:spPr>
          <a:xfrm>
            <a:off x="1883146" y="2481603"/>
            <a:ext cx="920900" cy="461664"/>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SNR</a:t>
            </a:r>
            <a:endParaRPr lang="zh-CN" altLang="en-US" sz="2400" b="1">
              <a:latin typeface="Times New Roman" panose="02020603050405020304" pitchFamily="18" charset="0"/>
              <a:cs typeface="Times New Roman" panose="02020603050405020304" pitchFamily="18" charset="0"/>
            </a:endParaRPr>
          </a:p>
        </p:txBody>
      </p:sp>
      <p:sp>
        <p:nvSpPr>
          <p:cNvPr id="33" name="梯形 3">
            <a:extLst>
              <a:ext uri="{FF2B5EF4-FFF2-40B4-BE49-F238E27FC236}">
                <a16:creationId xmlns:a16="http://schemas.microsoft.com/office/drawing/2014/main" id="{8C991752-04DA-7849-8DC3-378D12010F4F}"/>
              </a:ext>
            </a:extLst>
          </p:cNvPr>
          <p:cNvSpPr/>
          <p:nvPr/>
        </p:nvSpPr>
        <p:spPr>
          <a:xfrm rot="16200000">
            <a:off x="4490919" y="1371416"/>
            <a:ext cx="2441068" cy="5952294"/>
          </a:xfrm>
          <a:prstGeom prst="trapezoid">
            <a:avLst>
              <a:gd name="adj" fmla="val 3352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pic>
        <p:nvPicPr>
          <p:cNvPr id="34" name="图片 4">
            <a:extLst>
              <a:ext uri="{FF2B5EF4-FFF2-40B4-BE49-F238E27FC236}">
                <a16:creationId xmlns:a16="http://schemas.microsoft.com/office/drawing/2014/main" id="{E18812C4-E72E-6D46-852C-8F7D7FD2B602}"/>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Effect>
                      <a14:saturation sat="0"/>
                    </a14:imgEffect>
                  </a14:imgLayer>
                </a14:imgProps>
              </a:ext>
            </a:extLst>
          </a:blip>
          <a:stretch>
            <a:fillRect/>
          </a:stretch>
        </p:blipFill>
        <p:spPr>
          <a:xfrm>
            <a:off x="2771342" y="3703948"/>
            <a:ext cx="5336256" cy="1615621"/>
          </a:xfrm>
          <a:prstGeom prst="rect">
            <a:avLst/>
          </a:prstGeom>
        </p:spPr>
      </p:pic>
      <p:pic>
        <p:nvPicPr>
          <p:cNvPr id="35" name="Graphic 11">
            <a:extLst>
              <a:ext uri="{FF2B5EF4-FFF2-40B4-BE49-F238E27FC236}">
                <a16:creationId xmlns:a16="http://schemas.microsoft.com/office/drawing/2014/main" id="{2266F9BF-D440-7842-B61A-FBEC8155EB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1288" y="2983331"/>
            <a:ext cx="514122" cy="566687"/>
          </a:xfrm>
          <a:prstGeom prst="rect">
            <a:avLst/>
          </a:prstGeom>
        </p:spPr>
      </p:pic>
      <p:pic>
        <p:nvPicPr>
          <p:cNvPr id="36" name="Graphic 19">
            <a:extLst>
              <a:ext uri="{FF2B5EF4-FFF2-40B4-BE49-F238E27FC236}">
                <a16:creationId xmlns:a16="http://schemas.microsoft.com/office/drawing/2014/main" id="{5DC99E27-4C19-684F-9CC6-1AB0DB47C5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2285889" y="3169015"/>
            <a:ext cx="282290" cy="256106"/>
          </a:xfrm>
          <a:prstGeom prst="rect">
            <a:avLst/>
          </a:prstGeom>
        </p:spPr>
      </p:pic>
      <p:pic>
        <p:nvPicPr>
          <p:cNvPr id="37" name="Graphic 13">
            <a:extLst>
              <a:ext uri="{FF2B5EF4-FFF2-40B4-BE49-F238E27FC236}">
                <a16:creationId xmlns:a16="http://schemas.microsoft.com/office/drawing/2014/main" id="{AD627917-219D-AA48-B957-3F365D7B5FB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91288" y="4983885"/>
            <a:ext cx="514122" cy="566687"/>
          </a:xfrm>
          <a:prstGeom prst="rect">
            <a:avLst/>
          </a:prstGeom>
        </p:spPr>
      </p:pic>
      <p:pic>
        <p:nvPicPr>
          <p:cNvPr id="38" name="图片 13">
            <a:extLst>
              <a:ext uri="{FF2B5EF4-FFF2-40B4-BE49-F238E27FC236}">
                <a16:creationId xmlns:a16="http://schemas.microsoft.com/office/drawing/2014/main" id="{7A2738BE-F19F-B742-A0A9-30D4CE1ED3F2}"/>
              </a:ext>
            </a:extLst>
          </p:cNvPr>
          <p:cNvPicPr>
            <a:picLocks noChangeAspect="1"/>
          </p:cNvPicPr>
          <p:nvPr/>
        </p:nvPicPr>
        <p:blipFill>
          <a:blip r:embed="rId11"/>
          <a:stretch>
            <a:fillRect/>
          </a:stretch>
        </p:blipFill>
        <p:spPr>
          <a:xfrm>
            <a:off x="1562004" y="3652152"/>
            <a:ext cx="572691" cy="560779"/>
          </a:xfrm>
          <a:prstGeom prst="rect">
            <a:avLst/>
          </a:prstGeom>
        </p:spPr>
      </p:pic>
      <p:pic>
        <p:nvPicPr>
          <p:cNvPr id="39" name="Graphic 15">
            <a:extLst>
              <a:ext uri="{FF2B5EF4-FFF2-40B4-BE49-F238E27FC236}">
                <a16:creationId xmlns:a16="http://schemas.microsoft.com/office/drawing/2014/main" id="{47930F75-DCF8-8D48-896F-C815E5A11D8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91288" y="4315065"/>
            <a:ext cx="514122" cy="566687"/>
          </a:xfrm>
          <a:prstGeom prst="rect">
            <a:avLst/>
          </a:prstGeom>
        </p:spPr>
      </p:pic>
      <p:grpSp>
        <p:nvGrpSpPr>
          <p:cNvPr id="44" name="组合 43">
            <a:extLst>
              <a:ext uri="{FF2B5EF4-FFF2-40B4-BE49-F238E27FC236}">
                <a16:creationId xmlns:a16="http://schemas.microsoft.com/office/drawing/2014/main" id="{1A493A1B-B013-DA4D-911F-9C5C16A19822}"/>
              </a:ext>
            </a:extLst>
          </p:cNvPr>
          <p:cNvGrpSpPr/>
          <p:nvPr/>
        </p:nvGrpSpPr>
        <p:grpSpPr>
          <a:xfrm>
            <a:off x="8775279" y="3478070"/>
            <a:ext cx="1400662" cy="1531785"/>
            <a:chOff x="1371600" y="4445645"/>
            <a:chExt cx="1032141" cy="1024062"/>
          </a:xfrm>
        </p:grpSpPr>
        <p:sp>
          <p:nvSpPr>
            <p:cNvPr id="45" name="CustomShape 54">
              <a:extLst>
                <a:ext uri="{FF2B5EF4-FFF2-40B4-BE49-F238E27FC236}">
                  <a16:creationId xmlns:a16="http://schemas.microsoft.com/office/drawing/2014/main" id="{C4307FB2-7143-EF4B-8466-CD46DA4F4CCF}"/>
                </a:ext>
              </a:extLst>
            </p:cNvPr>
            <p:cNvSpPr/>
            <p:nvPr/>
          </p:nvSpPr>
          <p:spPr>
            <a:xfrm flipH="1">
              <a:off x="1371600" y="4445645"/>
              <a:ext cx="1032141" cy="1024062"/>
            </a:xfrm>
            <a:prstGeom prst="ellipse">
              <a:avLst/>
            </a:prstGeom>
            <a:solidFill>
              <a:schemeClr val="bg1">
                <a:lumMod val="85000"/>
                <a:alpha val="44000"/>
              </a:schemeClr>
            </a:solidFill>
            <a:ln w="28575">
              <a:noFill/>
            </a:ln>
          </p:spPr>
          <p:style>
            <a:lnRef idx="2">
              <a:schemeClr val="accent1">
                <a:shade val="50000"/>
              </a:schemeClr>
            </a:lnRef>
            <a:fillRef idx="1">
              <a:schemeClr val="accent1"/>
            </a:fillRef>
            <a:effectRef idx="0">
              <a:schemeClr val="accent1"/>
            </a:effectRef>
            <a:fontRef idx="minor"/>
          </p:style>
        </p:sp>
        <p:sp>
          <p:nvSpPr>
            <p:cNvPr id="46" name="文本框 63">
              <a:extLst>
                <a:ext uri="{FF2B5EF4-FFF2-40B4-BE49-F238E27FC236}">
                  <a16:creationId xmlns:a16="http://schemas.microsoft.com/office/drawing/2014/main" id="{6A4A9C4E-82A2-C448-8C44-D45941216BF6}"/>
                </a:ext>
              </a:extLst>
            </p:cNvPr>
            <p:cNvSpPr txBox="1"/>
            <p:nvPr/>
          </p:nvSpPr>
          <p:spPr>
            <a:xfrm>
              <a:off x="1388907" y="4938341"/>
              <a:ext cx="990848" cy="308642"/>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Gateway</a:t>
              </a:r>
              <a:endParaRPr lang="zh-CN" altLang="en-US" sz="2400" b="1">
                <a:latin typeface="Times New Roman" panose="02020603050405020304" pitchFamily="18" charset="0"/>
                <a:cs typeface="Times New Roman" panose="02020603050405020304" pitchFamily="18" charset="0"/>
              </a:endParaRPr>
            </a:p>
          </p:txBody>
        </p:sp>
        <p:sp>
          <p:nvSpPr>
            <p:cNvPr id="47" name="iconfont-11253-5321794">
              <a:extLst>
                <a:ext uri="{FF2B5EF4-FFF2-40B4-BE49-F238E27FC236}">
                  <a16:creationId xmlns:a16="http://schemas.microsoft.com/office/drawing/2014/main" id="{705D518E-BDA2-C64B-92FC-18FC46425F47}"/>
                </a:ext>
              </a:extLst>
            </p:cNvPr>
            <p:cNvSpPr>
              <a:spLocks noChangeAspect="1"/>
            </p:cNvSpPr>
            <p:nvPr/>
          </p:nvSpPr>
          <p:spPr bwMode="auto">
            <a:xfrm>
              <a:off x="1706770" y="472372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grpSp>
      <p:sp>
        <p:nvSpPr>
          <p:cNvPr id="48" name="文本框 63">
            <a:extLst>
              <a:ext uri="{FF2B5EF4-FFF2-40B4-BE49-F238E27FC236}">
                <a16:creationId xmlns:a16="http://schemas.microsoft.com/office/drawing/2014/main" id="{074F8B72-B018-964F-A884-F5608A686DD7}"/>
              </a:ext>
            </a:extLst>
          </p:cNvPr>
          <p:cNvSpPr txBox="1"/>
          <p:nvPr/>
        </p:nvSpPr>
        <p:spPr>
          <a:xfrm>
            <a:off x="3047100" y="5626762"/>
            <a:ext cx="5175726" cy="461664"/>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Temporal SNR of a LoRa link</a:t>
            </a:r>
            <a:endParaRPr lang="zh-CN" altLang="en-US" sz="2400" b="1">
              <a:latin typeface="Times New Roman" panose="02020603050405020304" pitchFamily="18" charset="0"/>
              <a:cs typeface="Times New Roman" panose="02020603050405020304" pitchFamily="18" charset="0"/>
            </a:endParaRPr>
          </a:p>
        </p:txBody>
      </p:sp>
      <p:cxnSp>
        <p:nvCxnSpPr>
          <p:cNvPr id="49" name="直接箭头连接符 22">
            <a:extLst>
              <a:ext uri="{FF2B5EF4-FFF2-40B4-BE49-F238E27FC236}">
                <a16:creationId xmlns:a16="http://schemas.microsoft.com/office/drawing/2014/main" id="{15693467-C877-6F45-8398-58257047F0D5}"/>
              </a:ext>
            </a:extLst>
          </p:cNvPr>
          <p:cNvCxnSpPr>
            <a:cxnSpLocks/>
          </p:cNvCxnSpPr>
          <p:nvPr/>
        </p:nvCxnSpPr>
        <p:spPr>
          <a:xfrm>
            <a:off x="2735304" y="5580562"/>
            <a:ext cx="6532880"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直接箭头连接符 23">
            <a:extLst>
              <a:ext uri="{FF2B5EF4-FFF2-40B4-BE49-F238E27FC236}">
                <a16:creationId xmlns:a16="http://schemas.microsoft.com/office/drawing/2014/main" id="{4E212E4B-D513-FF42-BD9C-A32C20022293}"/>
              </a:ext>
            </a:extLst>
          </p:cNvPr>
          <p:cNvCxnSpPr>
            <a:cxnSpLocks/>
          </p:cNvCxnSpPr>
          <p:nvPr/>
        </p:nvCxnSpPr>
        <p:spPr>
          <a:xfrm flipV="1">
            <a:off x="2735304" y="2670170"/>
            <a:ext cx="0" cy="292211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直接箭头连接符 24">
            <a:extLst>
              <a:ext uri="{FF2B5EF4-FFF2-40B4-BE49-F238E27FC236}">
                <a16:creationId xmlns:a16="http://schemas.microsoft.com/office/drawing/2014/main" id="{39305087-AE2C-4149-830B-D03087062CA1}"/>
              </a:ext>
            </a:extLst>
          </p:cNvPr>
          <p:cNvCxnSpPr>
            <a:cxnSpLocks/>
          </p:cNvCxnSpPr>
          <p:nvPr/>
        </p:nvCxnSpPr>
        <p:spPr>
          <a:xfrm>
            <a:off x="2771802" y="4593305"/>
            <a:ext cx="5944431" cy="0"/>
          </a:xfrm>
          <a:prstGeom prst="straightConnector1">
            <a:avLst/>
          </a:prstGeom>
          <a:ln w="285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grpSp>
        <p:nvGrpSpPr>
          <p:cNvPr id="54" name="组合 25">
            <a:extLst>
              <a:ext uri="{FF2B5EF4-FFF2-40B4-BE49-F238E27FC236}">
                <a16:creationId xmlns:a16="http://schemas.microsoft.com/office/drawing/2014/main" id="{77B9D04D-D554-9344-A78B-632C09E8A4E8}"/>
              </a:ext>
            </a:extLst>
          </p:cNvPr>
          <p:cNvGrpSpPr/>
          <p:nvPr/>
        </p:nvGrpSpPr>
        <p:grpSpPr>
          <a:xfrm>
            <a:off x="3732869" y="2849517"/>
            <a:ext cx="3309022" cy="2742765"/>
            <a:chOff x="3164536" y="2093256"/>
            <a:chExt cx="2438402" cy="853891"/>
          </a:xfrm>
        </p:grpSpPr>
        <p:cxnSp>
          <p:nvCxnSpPr>
            <p:cNvPr id="55" name="直接箭头连接符 26">
              <a:extLst>
                <a:ext uri="{FF2B5EF4-FFF2-40B4-BE49-F238E27FC236}">
                  <a16:creationId xmlns:a16="http://schemas.microsoft.com/office/drawing/2014/main" id="{E770550D-2C05-6748-8521-2BBEDD66B8D1}"/>
                </a:ext>
              </a:extLst>
            </p:cNvPr>
            <p:cNvCxnSpPr>
              <a:cxnSpLocks/>
            </p:cNvCxnSpPr>
            <p:nvPr/>
          </p:nvCxnSpPr>
          <p:spPr>
            <a:xfrm flipV="1">
              <a:off x="3164536" y="2093258"/>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58" name="直接箭头连接符 27">
              <a:extLst>
                <a:ext uri="{FF2B5EF4-FFF2-40B4-BE49-F238E27FC236}">
                  <a16:creationId xmlns:a16="http://schemas.microsoft.com/office/drawing/2014/main" id="{BC18E8EF-13AE-294C-9EAB-03B8CC4FF94F}"/>
                </a:ext>
              </a:extLst>
            </p:cNvPr>
            <p:cNvCxnSpPr>
              <a:cxnSpLocks/>
            </p:cNvCxnSpPr>
            <p:nvPr/>
          </p:nvCxnSpPr>
          <p:spPr>
            <a:xfrm flipV="1">
              <a:off x="3854820" y="2093258"/>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59" name="直接箭头连接符 28">
              <a:extLst>
                <a:ext uri="{FF2B5EF4-FFF2-40B4-BE49-F238E27FC236}">
                  <a16:creationId xmlns:a16="http://schemas.microsoft.com/office/drawing/2014/main" id="{1AC5E26C-AE02-B344-BB57-70DFB90AF40F}"/>
                </a:ext>
              </a:extLst>
            </p:cNvPr>
            <p:cNvCxnSpPr>
              <a:cxnSpLocks/>
            </p:cNvCxnSpPr>
            <p:nvPr/>
          </p:nvCxnSpPr>
          <p:spPr>
            <a:xfrm flipV="1">
              <a:off x="4724397" y="2093257"/>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60" name="直接箭头连接符 29">
              <a:extLst>
                <a:ext uri="{FF2B5EF4-FFF2-40B4-BE49-F238E27FC236}">
                  <a16:creationId xmlns:a16="http://schemas.microsoft.com/office/drawing/2014/main" id="{45D7BCEC-5D12-B04A-9C50-D625E3590806}"/>
                </a:ext>
              </a:extLst>
            </p:cNvPr>
            <p:cNvCxnSpPr>
              <a:cxnSpLocks/>
            </p:cNvCxnSpPr>
            <p:nvPr/>
          </p:nvCxnSpPr>
          <p:spPr>
            <a:xfrm flipV="1">
              <a:off x="5602938" y="2093256"/>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grpSp>
      <p:sp>
        <p:nvSpPr>
          <p:cNvPr id="61" name="文本框 30">
            <a:extLst>
              <a:ext uri="{FF2B5EF4-FFF2-40B4-BE49-F238E27FC236}">
                <a16:creationId xmlns:a16="http://schemas.microsoft.com/office/drawing/2014/main" id="{4089FB55-D686-5547-A40D-EE41632B896D}"/>
              </a:ext>
            </a:extLst>
          </p:cNvPr>
          <p:cNvSpPr txBox="1"/>
          <p:nvPr/>
        </p:nvSpPr>
        <p:spPr>
          <a:xfrm>
            <a:off x="8453701" y="5511855"/>
            <a:ext cx="1079931" cy="461664"/>
          </a:xfrm>
          <a:prstGeom prst="rect">
            <a:avLst/>
          </a:prstGeom>
          <a:noFill/>
        </p:spPr>
        <p:txBody>
          <a:bodyPr wrap="square" rtlCol="0">
            <a:spAutoFit/>
          </a:bodyPr>
          <a:lstStyle/>
          <a:p>
            <a:pPr algn="ctr"/>
            <a:r>
              <a:rPr lang="en-US" altLang="zh-CN" sz="2400" b="1">
                <a:latin typeface="Times New Roman" panose="02020603050405020304" pitchFamily="18" charset="0"/>
                <a:cs typeface="Times New Roman" panose="02020603050405020304" pitchFamily="18" charset="0"/>
              </a:rPr>
              <a:t>Time</a:t>
            </a:r>
            <a:endParaRPr lang="zh-CN" altLang="en-US" sz="2400" b="1">
              <a:latin typeface="Times New Roman" panose="02020603050405020304" pitchFamily="18" charset="0"/>
              <a:cs typeface="Times New Roman" panose="02020603050405020304" pitchFamily="18" charset="0"/>
            </a:endParaRPr>
          </a:p>
        </p:txBody>
      </p:sp>
      <p:pic>
        <p:nvPicPr>
          <p:cNvPr id="75" name="Graphic 19">
            <a:extLst>
              <a:ext uri="{FF2B5EF4-FFF2-40B4-BE49-F238E27FC236}">
                <a16:creationId xmlns:a16="http://schemas.microsoft.com/office/drawing/2014/main" id="{1B9F1E92-7058-9D44-96E5-3A34F403AA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2285889" y="3822835"/>
            <a:ext cx="282290" cy="256106"/>
          </a:xfrm>
          <a:prstGeom prst="rect">
            <a:avLst/>
          </a:prstGeom>
        </p:spPr>
      </p:pic>
      <p:pic>
        <p:nvPicPr>
          <p:cNvPr id="76" name="Graphic 19">
            <a:extLst>
              <a:ext uri="{FF2B5EF4-FFF2-40B4-BE49-F238E27FC236}">
                <a16:creationId xmlns:a16="http://schemas.microsoft.com/office/drawing/2014/main" id="{B0427E82-1B35-B74C-B071-E28A946BB37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2285889" y="4476655"/>
            <a:ext cx="282290" cy="256106"/>
          </a:xfrm>
          <a:prstGeom prst="rect">
            <a:avLst/>
          </a:prstGeom>
        </p:spPr>
      </p:pic>
      <p:pic>
        <p:nvPicPr>
          <p:cNvPr id="77" name="Graphic 19">
            <a:extLst>
              <a:ext uri="{FF2B5EF4-FFF2-40B4-BE49-F238E27FC236}">
                <a16:creationId xmlns:a16="http://schemas.microsoft.com/office/drawing/2014/main" id="{C65E79FD-EC9D-684D-8B12-C32931AC799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2285889" y="5130475"/>
            <a:ext cx="282290" cy="256106"/>
          </a:xfrm>
          <a:prstGeom prst="rect">
            <a:avLst/>
          </a:prstGeom>
        </p:spPr>
      </p:pic>
      <p:grpSp>
        <p:nvGrpSpPr>
          <p:cNvPr id="11" name="Group 10">
            <a:extLst>
              <a:ext uri="{FF2B5EF4-FFF2-40B4-BE49-F238E27FC236}">
                <a16:creationId xmlns:a16="http://schemas.microsoft.com/office/drawing/2014/main" id="{ADC9375A-2F88-3C4C-9D9C-C900179EFF44}"/>
              </a:ext>
            </a:extLst>
          </p:cNvPr>
          <p:cNvGrpSpPr/>
          <p:nvPr/>
        </p:nvGrpSpPr>
        <p:grpSpPr>
          <a:xfrm>
            <a:off x="2777755" y="2962378"/>
            <a:ext cx="7222054" cy="1633642"/>
            <a:chOff x="3674499" y="2556900"/>
            <a:chExt cx="5321896" cy="1092158"/>
          </a:xfrm>
        </p:grpSpPr>
        <p:pic>
          <p:nvPicPr>
            <p:cNvPr id="40" name="图片 4">
              <a:extLst>
                <a:ext uri="{FF2B5EF4-FFF2-40B4-BE49-F238E27FC236}">
                  <a16:creationId xmlns:a16="http://schemas.microsoft.com/office/drawing/2014/main" id="{FA72EE8F-3F0D-F54E-A0CB-1F4AE0145D5E}"/>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Layer>
                  </a14:imgProps>
                </a:ext>
              </a:extLst>
            </a:blip>
            <a:stretch>
              <a:fillRect/>
            </a:stretch>
          </p:blipFill>
          <p:spPr>
            <a:xfrm>
              <a:off x="3674499" y="2568948"/>
              <a:ext cx="3932261" cy="1080110"/>
            </a:xfrm>
            <a:prstGeom prst="rect">
              <a:avLst/>
            </a:prstGeom>
          </p:spPr>
        </p:pic>
        <p:cxnSp>
          <p:nvCxnSpPr>
            <p:cNvPr id="78" name="Straight Arrow Connector 77">
              <a:extLst>
                <a:ext uri="{FF2B5EF4-FFF2-40B4-BE49-F238E27FC236}">
                  <a16:creationId xmlns:a16="http://schemas.microsoft.com/office/drawing/2014/main" id="{8A445515-AF6E-E046-B15F-74800BA2BC6F}"/>
                </a:ext>
              </a:extLst>
            </p:cNvPr>
            <p:cNvCxnSpPr>
              <a:cxnSpLocks/>
              <a:endCxn id="83" idx="3"/>
            </p:cNvCxnSpPr>
            <p:nvPr/>
          </p:nvCxnSpPr>
          <p:spPr>
            <a:xfrm flipH="1" flipV="1">
              <a:off x="8050195" y="3001815"/>
              <a:ext cx="354933" cy="13790"/>
            </a:xfrm>
            <a:prstGeom prst="straightConnector1">
              <a:avLst/>
            </a:prstGeom>
            <a:ln w="44450">
              <a:solidFill>
                <a:srgbClr val="0102FE"/>
              </a:solidFill>
              <a:tailEnd type="triangle"/>
            </a:ln>
          </p:spPr>
          <p:style>
            <a:lnRef idx="1">
              <a:schemeClr val="accent1"/>
            </a:lnRef>
            <a:fillRef idx="0">
              <a:schemeClr val="accent1"/>
            </a:fillRef>
            <a:effectRef idx="0">
              <a:schemeClr val="accent1"/>
            </a:effectRef>
            <a:fontRef idx="minor">
              <a:schemeClr val="tx1"/>
            </a:fontRef>
          </p:style>
        </p:cxnSp>
        <p:sp>
          <p:nvSpPr>
            <p:cNvPr id="83" name="文本框 63">
              <a:extLst>
                <a:ext uri="{FF2B5EF4-FFF2-40B4-BE49-F238E27FC236}">
                  <a16:creationId xmlns:a16="http://schemas.microsoft.com/office/drawing/2014/main" id="{77309DED-FFFB-3C47-AA36-A57C73F3F773}"/>
                </a:ext>
              </a:extLst>
            </p:cNvPr>
            <p:cNvSpPr txBox="1"/>
            <p:nvPr/>
          </p:nvSpPr>
          <p:spPr>
            <a:xfrm>
              <a:off x="7171653" y="2888646"/>
              <a:ext cx="878542" cy="226338"/>
            </a:xfrm>
            <a:prstGeom prst="rect">
              <a:avLst/>
            </a:prstGeom>
            <a:noFill/>
          </p:spPr>
          <p:txBody>
            <a:bodyPr wrap="square" rtlCol="0">
              <a:spAutoFit/>
            </a:bodyPr>
            <a:lstStyle/>
            <a:p>
              <a:pPr algn="ctr"/>
              <a:r>
                <a:rPr lang="en-US" altLang="zh-CN" sz="1600" b="1" i="1">
                  <a:solidFill>
                    <a:srgbClr val="0102FE"/>
                  </a:solidFill>
                  <a:latin typeface="Times New Roman" panose="02020603050405020304" pitchFamily="18" charset="0"/>
                  <a:cs typeface="Times New Roman" panose="02020603050405020304" pitchFamily="18" charset="0"/>
                </a:rPr>
                <a:t>SNR Gains</a:t>
              </a:r>
              <a:endParaRPr lang="zh-CN" altLang="en-US" sz="1600" b="1" i="1">
                <a:solidFill>
                  <a:srgbClr val="0102FE"/>
                </a:solidFill>
                <a:latin typeface="Times New Roman" panose="02020603050405020304" pitchFamily="18" charset="0"/>
                <a:cs typeface="Times New Roman" panose="02020603050405020304" pitchFamily="18" charset="0"/>
              </a:endParaRPr>
            </a:p>
          </p:txBody>
        </p:sp>
        <p:grpSp>
          <p:nvGrpSpPr>
            <p:cNvPr id="84" name="Group 83">
              <a:extLst>
                <a:ext uri="{FF2B5EF4-FFF2-40B4-BE49-F238E27FC236}">
                  <a16:creationId xmlns:a16="http://schemas.microsoft.com/office/drawing/2014/main" id="{8BA2FE63-7AFA-A94D-B184-32089E80CF9B}"/>
                </a:ext>
              </a:extLst>
            </p:cNvPr>
            <p:cNvGrpSpPr/>
            <p:nvPr/>
          </p:nvGrpSpPr>
          <p:grpSpPr>
            <a:xfrm>
              <a:off x="8223834" y="2556900"/>
              <a:ext cx="772561" cy="299336"/>
              <a:chOff x="7819539" y="3435990"/>
              <a:chExt cx="772561" cy="299336"/>
            </a:xfrm>
          </p:grpSpPr>
          <p:sp>
            <p:nvSpPr>
              <p:cNvPr id="85" name="iconfont-11253-5321794">
                <a:extLst>
                  <a:ext uri="{FF2B5EF4-FFF2-40B4-BE49-F238E27FC236}">
                    <a16:creationId xmlns:a16="http://schemas.microsoft.com/office/drawing/2014/main" id="{C393E9F5-51E3-9342-9F60-21A07A83D182}"/>
                  </a:ext>
                </a:extLst>
              </p:cNvPr>
              <p:cNvSpPr>
                <a:spLocks noChangeAspect="1"/>
              </p:cNvSpPr>
              <p:nvPr/>
            </p:nvSpPr>
            <p:spPr bwMode="auto">
              <a:xfrm>
                <a:off x="7819539" y="343599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sp>
            <p:nvSpPr>
              <p:cNvPr id="86" name="iconfont-11253-5321794">
                <a:extLst>
                  <a:ext uri="{FF2B5EF4-FFF2-40B4-BE49-F238E27FC236}">
                    <a16:creationId xmlns:a16="http://schemas.microsoft.com/office/drawing/2014/main" id="{76F41FB8-58CA-D841-A325-6E41BF318DFB}"/>
                  </a:ext>
                </a:extLst>
              </p:cNvPr>
              <p:cNvSpPr>
                <a:spLocks noChangeAspect="1"/>
              </p:cNvSpPr>
              <p:nvPr/>
            </p:nvSpPr>
            <p:spPr bwMode="auto">
              <a:xfrm>
                <a:off x="8244300" y="343599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grpSp>
        <p:sp>
          <p:nvSpPr>
            <p:cNvPr id="93" name="Cross 92">
              <a:extLst>
                <a:ext uri="{FF2B5EF4-FFF2-40B4-BE49-F238E27FC236}">
                  <a16:creationId xmlns:a16="http://schemas.microsoft.com/office/drawing/2014/main" id="{5BDDE2A5-CF95-DE46-B125-17E84D1C6D84}"/>
                </a:ext>
              </a:extLst>
            </p:cNvPr>
            <p:cNvSpPr>
              <a:spLocks noChangeAspect="1"/>
            </p:cNvSpPr>
            <p:nvPr/>
          </p:nvSpPr>
          <p:spPr>
            <a:xfrm>
              <a:off x="8496874" y="2909201"/>
              <a:ext cx="212481" cy="212481"/>
            </a:xfrm>
            <a:prstGeom prst="plus">
              <a:avLst>
                <a:gd name="adj" fmla="val 39286"/>
              </a:avLst>
            </a:prstGeom>
            <a:solidFill>
              <a:srgbClr val="0102FE"/>
            </a:solidFill>
            <a:ln>
              <a:solidFill>
                <a:srgbClr val="010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02" name="Straight Arrow Connector 101">
              <a:extLst>
                <a:ext uri="{FF2B5EF4-FFF2-40B4-BE49-F238E27FC236}">
                  <a16:creationId xmlns:a16="http://schemas.microsoft.com/office/drawing/2014/main" id="{BC5B122E-7885-0C44-984E-4C0F372B82D4}"/>
                </a:ext>
              </a:extLst>
            </p:cNvPr>
            <p:cNvCxnSpPr>
              <a:cxnSpLocks/>
            </p:cNvCxnSpPr>
            <p:nvPr/>
          </p:nvCxnSpPr>
          <p:spPr>
            <a:xfrm flipV="1">
              <a:off x="7213954" y="2706568"/>
              <a:ext cx="0" cy="346104"/>
            </a:xfrm>
            <a:prstGeom prst="straightConnector1">
              <a:avLst/>
            </a:prstGeom>
            <a:ln w="44450">
              <a:solidFill>
                <a:srgbClr val="0102FE"/>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5" name="直接箭头连接符 37">
            <a:extLst>
              <a:ext uri="{FF2B5EF4-FFF2-40B4-BE49-F238E27FC236}">
                <a16:creationId xmlns:a16="http://schemas.microsoft.com/office/drawing/2014/main" id="{BE8C867C-78BE-0B49-9C2C-3DC0B7BE641D}"/>
              </a:ext>
            </a:extLst>
          </p:cNvPr>
          <p:cNvCxnSpPr>
            <a:cxnSpLocks/>
          </p:cNvCxnSpPr>
          <p:nvPr/>
        </p:nvCxnSpPr>
        <p:spPr>
          <a:xfrm>
            <a:off x="2743169" y="5319570"/>
            <a:ext cx="5944431" cy="0"/>
          </a:xfrm>
          <a:prstGeom prst="straightConnector1">
            <a:avLst/>
          </a:prstGeom>
          <a:ln w="28575">
            <a:solidFill>
              <a:srgbClr val="FF0000"/>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87" name="文本框 63">
            <a:extLst>
              <a:ext uri="{FF2B5EF4-FFF2-40B4-BE49-F238E27FC236}">
                <a16:creationId xmlns:a16="http://schemas.microsoft.com/office/drawing/2014/main" id="{B84DCE9C-C315-5543-82CA-ED0945169CEB}"/>
              </a:ext>
            </a:extLst>
          </p:cNvPr>
          <p:cNvSpPr txBox="1"/>
          <p:nvPr/>
        </p:nvSpPr>
        <p:spPr>
          <a:xfrm>
            <a:off x="7505402" y="4804318"/>
            <a:ext cx="1192221" cy="338553"/>
          </a:xfrm>
          <a:prstGeom prst="rect">
            <a:avLst/>
          </a:prstGeom>
          <a:noFill/>
        </p:spPr>
        <p:txBody>
          <a:bodyPr wrap="square" rtlCol="0">
            <a:spAutoFit/>
          </a:bodyPr>
          <a:lstStyle/>
          <a:p>
            <a:pPr algn="ctr"/>
            <a:r>
              <a:rPr lang="en-US" altLang="zh-CN" sz="1600" b="1" i="1">
                <a:solidFill>
                  <a:srgbClr val="FF0000"/>
                </a:solidFill>
                <a:latin typeface="Times New Roman" panose="02020603050405020304" pitchFamily="18" charset="0"/>
                <a:cs typeface="Times New Roman" panose="02020603050405020304" pitchFamily="18" charset="0"/>
              </a:rPr>
              <a:t>SNR Gains</a:t>
            </a:r>
            <a:endParaRPr lang="zh-CN" altLang="en-US" sz="1600" b="1" i="1">
              <a:solidFill>
                <a:srgbClr val="FF0000"/>
              </a:solidFill>
              <a:latin typeface="Times New Roman" panose="02020603050405020304" pitchFamily="18" charset="0"/>
              <a:cs typeface="Times New Roman" panose="02020603050405020304" pitchFamily="18" charset="0"/>
            </a:endParaRPr>
          </a:p>
        </p:txBody>
      </p:sp>
      <p:cxnSp>
        <p:nvCxnSpPr>
          <p:cNvPr id="92" name="Straight Arrow Connector 91">
            <a:extLst>
              <a:ext uri="{FF2B5EF4-FFF2-40B4-BE49-F238E27FC236}">
                <a16:creationId xmlns:a16="http://schemas.microsoft.com/office/drawing/2014/main" id="{429638E6-98AF-F04F-AC9B-F9F30C714380}"/>
              </a:ext>
            </a:extLst>
          </p:cNvPr>
          <p:cNvCxnSpPr>
            <a:cxnSpLocks/>
          </p:cNvCxnSpPr>
          <p:nvPr/>
        </p:nvCxnSpPr>
        <p:spPr>
          <a:xfrm flipH="1">
            <a:off x="8650578" y="5159193"/>
            <a:ext cx="536823" cy="692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6" name="Cross 95">
            <a:extLst>
              <a:ext uri="{FF2B5EF4-FFF2-40B4-BE49-F238E27FC236}">
                <a16:creationId xmlns:a16="http://schemas.microsoft.com/office/drawing/2014/main" id="{7B4DFE65-0391-EA43-9A78-E303A006B382}"/>
              </a:ext>
            </a:extLst>
          </p:cNvPr>
          <p:cNvSpPr>
            <a:spLocks noChangeAspect="1"/>
          </p:cNvSpPr>
          <p:nvPr/>
        </p:nvSpPr>
        <p:spPr>
          <a:xfrm>
            <a:off x="9335999" y="4639215"/>
            <a:ext cx="288346" cy="317827"/>
          </a:xfrm>
          <a:prstGeom prst="plus">
            <a:avLst>
              <a:gd name="adj" fmla="val 392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05" name="Straight Arrow Connector 104">
            <a:extLst>
              <a:ext uri="{FF2B5EF4-FFF2-40B4-BE49-F238E27FC236}">
                <a16:creationId xmlns:a16="http://schemas.microsoft.com/office/drawing/2014/main" id="{8E0C802E-D332-5F46-8DE3-0AC6CFDB4F48}"/>
              </a:ext>
            </a:extLst>
          </p:cNvPr>
          <p:cNvCxnSpPr>
            <a:cxnSpLocks/>
          </p:cNvCxnSpPr>
          <p:nvPr/>
        </p:nvCxnSpPr>
        <p:spPr>
          <a:xfrm>
            <a:off x="7523551" y="4647220"/>
            <a:ext cx="0" cy="61130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Title 1">
            <a:extLst>
              <a:ext uri="{FF2B5EF4-FFF2-40B4-BE49-F238E27FC236}">
                <a16:creationId xmlns:a16="http://schemas.microsoft.com/office/drawing/2014/main" id="{4988EAF0-08F0-5143-8E7E-F894E7ECAC4B}"/>
              </a:ext>
            </a:extLst>
          </p:cNvPr>
          <p:cNvSpPr>
            <a:spLocks noGrp="1"/>
          </p:cNvSpPr>
          <p:nvPr>
            <p:ph type="ctrTitle"/>
          </p:nvPr>
        </p:nvSpPr>
        <p:spPr>
          <a:xfrm>
            <a:off x="233917" y="196301"/>
            <a:ext cx="11774196" cy="796965"/>
          </a:xfrm>
        </p:spPr>
        <p:txBody>
          <a:bodyPr>
            <a:noAutofit/>
          </a:bodyPr>
          <a:lstStyle/>
          <a:p>
            <a:pPr algn="ctr"/>
            <a:r>
              <a:rPr lang="en-US" sz="4400">
                <a:solidFill>
                  <a:srgbClr val="1F3A33"/>
                </a:solidFill>
                <a:latin typeface="Century Gothic" panose="020B0502020202020204" pitchFamily="34" charset="0"/>
                <a:cs typeface="Arial" panose="020B0604020202020204" pitchFamily="34" charset="0"/>
              </a:rPr>
              <a:t>Problem: Weak Signal Decoding</a:t>
            </a:r>
          </a:p>
        </p:txBody>
      </p:sp>
      <p:pic>
        <p:nvPicPr>
          <p:cNvPr id="73" name="图片 4">
            <a:extLst>
              <a:ext uri="{FF2B5EF4-FFF2-40B4-BE49-F238E27FC236}">
                <a16:creationId xmlns:a16="http://schemas.microsoft.com/office/drawing/2014/main" id="{72421EF7-2B2A-5743-BB91-2AF054206A33}"/>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Layer>
                </a14:imgProps>
              </a:ext>
            </a:extLst>
          </a:blip>
          <a:srcRect l="32229" r="29871"/>
          <a:stretch/>
        </p:blipFill>
        <p:spPr>
          <a:xfrm>
            <a:off x="7693782" y="1451992"/>
            <a:ext cx="691208" cy="359119"/>
          </a:xfrm>
          <a:prstGeom prst="rect">
            <a:avLst/>
          </a:prstGeom>
        </p:spPr>
      </p:pic>
      <p:pic>
        <p:nvPicPr>
          <p:cNvPr id="7" name="Graphic 6" descr="Badge Question Mark with solid fill">
            <a:extLst>
              <a:ext uri="{FF2B5EF4-FFF2-40B4-BE49-F238E27FC236}">
                <a16:creationId xmlns:a16="http://schemas.microsoft.com/office/drawing/2014/main" id="{F0CA1076-A853-3940-9EDD-7CADBDFE5AC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30580" y="4958109"/>
            <a:ext cx="547514" cy="547514"/>
          </a:xfrm>
          <a:prstGeom prst="rect">
            <a:avLst/>
          </a:prstGeom>
        </p:spPr>
      </p:pic>
      <p:pic>
        <p:nvPicPr>
          <p:cNvPr id="80" name="Graphic 79" descr="Badge Question Mark with solid fill">
            <a:extLst>
              <a:ext uri="{FF2B5EF4-FFF2-40B4-BE49-F238E27FC236}">
                <a16:creationId xmlns:a16="http://schemas.microsoft.com/office/drawing/2014/main" id="{43CED575-D545-6A4C-B876-8B8AE7893E4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24960" y="1887041"/>
            <a:ext cx="547514" cy="547514"/>
          </a:xfrm>
          <a:prstGeom prst="rect">
            <a:avLst/>
          </a:prstGeom>
        </p:spPr>
      </p:pic>
      <p:sp>
        <p:nvSpPr>
          <p:cNvPr id="81" name="Line 60">
            <a:extLst>
              <a:ext uri="{FF2B5EF4-FFF2-40B4-BE49-F238E27FC236}">
                <a16:creationId xmlns:a16="http://schemas.microsoft.com/office/drawing/2014/main" id="{B92759E9-44FF-E445-865A-24BCAEF74493}"/>
              </a:ext>
            </a:extLst>
          </p:cNvPr>
          <p:cNvSpPr/>
          <p:nvPr/>
        </p:nvSpPr>
        <p:spPr>
          <a:xfrm rot="19725202" flipH="1" flipV="1">
            <a:off x="7773560" y="2031190"/>
            <a:ext cx="492688" cy="298930"/>
          </a:xfrm>
          <a:prstGeom prst="line">
            <a:avLst/>
          </a:prstGeom>
          <a:ln w="38160">
            <a:solidFill>
              <a:srgbClr val="FF0000"/>
            </a:solidFill>
            <a:prstDash val="solid"/>
          </a:ln>
        </p:spPr>
        <p:style>
          <a:lnRef idx="1">
            <a:schemeClr val="accent1"/>
          </a:lnRef>
          <a:fillRef idx="0">
            <a:schemeClr val="accent1"/>
          </a:fillRef>
          <a:effectRef idx="0">
            <a:schemeClr val="accent1"/>
          </a:effectRef>
          <a:fontRef idx="minor"/>
        </p:style>
        <p:txBody>
          <a:bodyPr/>
          <a:lstStyle/>
          <a:p>
            <a:endParaRPr lang="zh-CN" altLang="en-US"/>
          </a:p>
        </p:txBody>
      </p:sp>
      <p:sp>
        <p:nvSpPr>
          <p:cNvPr id="82" name="文本框 39">
            <a:extLst>
              <a:ext uri="{FF2B5EF4-FFF2-40B4-BE49-F238E27FC236}">
                <a16:creationId xmlns:a16="http://schemas.microsoft.com/office/drawing/2014/main" id="{48A148EF-7804-7347-90A9-A1E70613F5A6}"/>
              </a:ext>
            </a:extLst>
          </p:cNvPr>
          <p:cNvSpPr txBox="1"/>
          <p:nvPr/>
        </p:nvSpPr>
        <p:spPr>
          <a:xfrm>
            <a:off x="2652451" y="1451327"/>
            <a:ext cx="3054108" cy="830997"/>
          </a:xfrm>
          <a:prstGeom prst="rect">
            <a:avLst/>
          </a:prstGeom>
          <a:noFill/>
          <a:ln>
            <a:solidFill>
              <a:srgbClr val="000000"/>
            </a:solidFill>
          </a:ln>
        </p:spPr>
        <p:txBody>
          <a:bodyPr wrap="square" rtlCol="0">
            <a:spAutoFit/>
          </a:bodyPr>
          <a:lstStyle/>
          <a:p>
            <a:r>
              <a:rPr lang="en-US" altLang="zh-CN" sz="2400">
                <a:latin typeface="Times New Roman" panose="02020603050405020304" pitchFamily="18" charset="0"/>
                <a:cs typeface="Times New Roman" panose="02020603050405020304" pitchFamily="18" charset="0"/>
              </a:rPr>
              <a:t>Observed SNR:</a:t>
            </a:r>
          </a:p>
          <a:p>
            <a:r>
              <a:rPr lang="en-US" altLang="zh-CN" sz="2400">
                <a:latin typeface="Times New Roman" panose="02020603050405020304" pitchFamily="18" charset="0"/>
                <a:cs typeface="Times New Roman" panose="02020603050405020304" pitchFamily="18" charset="0"/>
              </a:rPr>
              <a:t>SNR Threshold:</a:t>
            </a:r>
          </a:p>
        </p:txBody>
      </p:sp>
      <p:sp>
        <p:nvSpPr>
          <p:cNvPr id="88" name="Line 60">
            <a:extLst>
              <a:ext uri="{FF2B5EF4-FFF2-40B4-BE49-F238E27FC236}">
                <a16:creationId xmlns:a16="http://schemas.microsoft.com/office/drawing/2014/main" id="{A7325347-FD79-7A45-8E4A-9809DA8B8840}"/>
              </a:ext>
            </a:extLst>
          </p:cNvPr>
          <p:cNvSpPr/>
          <p:nvPr/>
        </p:nvSpPr>
        <p:spPr>
          <a:xfrm rot="19725202" flipH="1" flipV="1">
            <a:off x="4882945" y="1962033"/>
            <a:ext cx="477571" cy="290721"/>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p:style>
      </p:sp>
      <p:pic>
        <p:nvPicPr>
          <p:cNvPr id="89" name="图片 4">
            <a:extLst>
              <a:ext uri="{FF2B5EF4-FFF2-40B4-BE49-F238E27FC236}">
                <a16:creationId xmlns:a16="http://schemas.microsoft.com/office/drawing/2014/main" id="{2C75AC63-F8A4-D647-B632-5972F26939D0}"/>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Effect>
                      <a14:saturation sat="0"/>
                    </a14:imgEffect>
                  </a14:imgLayer>
                </a14:imgProps>
              </a:ext>
            </a:extLst>
          </a:blip>
          <a:srcRect l="31064" r="29137"/>
          <a:stretch/>
        </p:blipFill>
        <p:spPr>
          <a:xfrm>
            <a:off x="4802859" y="1491317"/>
            <a:ext cx="633395" cy="352687"/>
          </a:xfrm>
          <a:prstGeom prst="rect">
            <a:avLst/>
          </a:prstGeom>
        </p:spPr>
      </p:pic>
    </p:spTree>
    <p:extLst>
      <p:ext uri="{BB962C8B-B14F-4D97-AF65-F5344CB8AC3E}">
        <p14:creationId xmlns:p14="http://schemas.microsoft.com/office/powerpoint/2010/main" val="268374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6" grpId="0" animBg="1"/>
      <p:bldP spid="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灯片编号占位符 4"/>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54A891-34DD-4E6A-BCFA-39DEC2CB2D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9" name="文本框 63">
            <a:extLst>
              <a:ext uri="{FF2B5EF4-FFF2-40B4-BE49-F238E27FC236}">
                <a16:creationId xmlns:a16="http://schemas.microsoft.com/office/drawing/2014/main" id="{D3CCCE25-64B7-4E4D-ADE8-34CEB6C1268C}"/>
              </a:ext>
            </a:extLst>
          </p:cNvPr>
          <p:cNvSpPr txBox="1"/>
          <p:nvPr/>
        </p:nvSpPr>
        <p:spPr>
          <a:xfrm>
            <a:off x="638930" y="2145428"/>
            <a:ext cx="678607" cy="338554"/>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SNR</a:t>
            </a:r>
            <a:endParaRPr lang="zh-CN" altLang="en-US" sz="1600" b="1">
              <a:latin typeface="Times New Roman" panose="02020603050405020304" pitchFamily="18" charset="0"/>
              <a:cs typeface="Times New Roman" panose="02020603050405020304" pitchFamily="18" charset="0"/>
            </a:endParaRPr>
          </a:p>
        </p:txBody>
      </p:sp>
      <p:sp>
        <p:nvSpPr>
          <p:cNvPr id="33" name="梯形 3">
            <a:extLst>
              <a:ext uri="{FF2B5EF4-FFF2-40B4-BE49-F238E27FC236}">
                <a16:creationId xmlns:a16="http://schemas.microsoft.com/office/drawing/2014/main" id="{8C991752-04DA-7849-8DC3-378D12010F4F}"/>
              </a:ext>
            </a:extLst>
          </p:cNvPr>
          <p:cNvSpPr/>
          <p:nvPr/>
        </p:nvSpPr>
        <p:spPr>
          <a:xfrm rot="16200000">
            <a:off x="2644013" y="1199792"/>
            <a:ext cx="1631956" cy="4386216"/>
          </a:xfrm>
          <a:prstGeom prst="trapezoid">
            <a:avLst>
              <a:gd name="adj" fmla="val 33520"/>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4">
            <a:extLst>
              <a:ext uri="{FF2B5EF4-FFF2-40B4-BE49-F238E27FC236}">
                <a16:creationId xmlns:a16="http://schemas.microsoft.com/office/drawing/2014/main" id="{E18812C4-E72E-6D46-852C-8F7D7FD2B602}"/>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Effect>
                      <a14:saturation sat="0"/>
                    </a14:imgEffect>
                  </a14:imgLayer>
                </a14:imgProps>
              </a:ext>
            </a:extLst>
          </a:blip>
          <a:stretch>
            <a:fillRect/>
          </a:stretch>
        </p:blipFill>
        <p:spPr>
          <a:xfrm>
            <a:off x="1293437" y="2962617"/>
            <a:ext cx="3932261" cy="1080110"/>
          </a:xfrm>
          <a:prstGeom prst="rect">
            <a:avLst/>
          </a:prstGeom>
        </p:spPr>
      </p:pic>
      <p:pic>
        <p:nvPicPr>
          <p:cNvPr id="35" name="Graphic 11">
            <a:extLst>
              <a:ext uri="{FF2B5EF4-FFF2-40B4-BE49-F238E27FC236}">
                <a16:creationId xmlns:a16="http://schemas.microsoft.com/office/drawing/2014/main" id="{2266F9BF-D440-7842-B61A-FBEC8155EB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861" y="2480854"/>
            <a:ext cx="378854" cy="378854"/>
          </a:xfrm>
          <a:prstGeom prst="rect">
            <a:avLst/>
          </a:prstGeom>
        </p:spPr>
      </p:pic>
      <p:pic>
        <p:nvPicPr>
          <p:cNvPr id="36" name="Graphic 19">
            <a:extLst>
              <a:ext uri="{FF2B5EF4-FFF2-40B4-BE49-F238E27FC236}">
                <a16:creationId xmlns:a16="http://schemas.microsoft.com/office/drawing/2014/main" id="{5DC99E27-4C19-684F-9CC6-1AB0DB47C5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945357" y="2596239"/>
            <a:ext cx="188723" cy="188723"/>
          </a:xfrm>
          <a:prstGeom prst="rect">
            <a:avLst/>
          </a:prstGeom>
        </p:spPr>
      </p:pic>
      <p:pic>
        <p:nvPicPr>
          <p:cNvPr id="37" name="Graphic 13">
            <a:extLst>
              <a:ext uri="{FF2B5EF4-FFF2-40B4-BE49-F238E27FC236}">
                <a16:creationId xmlns:a16="http://schemas.microsoft.com/office/drawing/2014/main" id="{AD627917-219D-AA48-B957-3F365D7B5FB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3861" y="3818308"/>
            <a:ext cx="378854" cy="378854"/>
          </a:xfrm>
          <a:prstGeom prst="rect">
            <a:avLst/>
          </a:prstGeom>
        </p:spPr>
      </p:pic>
      <p:pic>
        <p:nvPicPr>
          <p:cNvPr id="38" name="图片 13">
            <a:extLst>
              <a:ext uri="{FF2B5EF4-FFF2-40B4-BE49-F238E27FC236}">
                <a16:creationId xmlns:a16="http://schemas.microsoft.com/office/drawing/2014/main" id="{7A2738BE-F19F-B742-A0A9-30D4CE1ED3F2}"/>
              </a:ext>
            </a:extLst>
          </p:cNvPr>
          <p:cNvPicPr>
            <a:picLocks noChangeAspect="1"/>
          </p:cNvPicPr>
          <p:nvPr/>
        </p:nvPicPr>
        <p:blipFill>
          <a:blip r:embed="rId11"/>
          <a:stretch>
            <a:fillRect/>
          </a:stretch>
        </p:blipFill>
        <p:spPr>
          <a:xfrm>
            <a:off x="402282" y="2927989"/>
            <a:ext cx="422013" cy="374904"/>
          </a:xfrm>
          <a:prstGeom prst="rect">
            <a:avLst/>
          </a:prstGeom>
        </p:spPr>
      </p:pic>
      <p:pic>
        <p:nvPicPr>
          <p:cNvPr id="39" name="Graphic 15">
            <a:extLst>
              <a:ext uri="{FF2B5EF4-FFF2-40B4-BE49-F238E27FC236}">
                <a16:creationId xmlns:a16="http://schemas.microsoft.com/office/drawing/2014/main" id="{47930F75-DCF8-8D48-896F-C815E5A11D8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3861" y="3371174"/>
            <a:ext cx="378854" cy="378854"/>
          </a:xfrm>
          <a:prstGeom prst="rect">
            <a:avLst/>
          </a:prstGeom>
        </p:spPr>
      </p:pic>
      <p:grpSp>
        <p:nvGrpSpPr>
          <p:cNvPr id="44" name="组合 43">
            <a:extLst>
              <a:ext uri="{FF2B5EF4-FFF2-40B4-BE49-F238E27FC236}">
                <a16:creationId xmlns:a16="http://schemas.microsoft.com/office/drawing/2014/main" id="{1A493A1B-B013-DA4D-911F-9C5C16A19822}"/>
              </a:ext>
            </a:extLst>
          </p:cNvPr>
          <p:cNvGrpSpPr/>
          <p:nvPr/>
        </p:nvGrpSpPr>
        <p:grpSpPr>
          <a:xfrm>
            <a:off x="5717709" y="2811608"/>
            <a:ext cx="1032141" cy="1024062"/>
            <a:chOff x="1371600" y="4445645"/>
            <a:chExt cx="1032141" cy="1024062"/>
          </a:xfrm>
        </p:grpSpPr>
        <p:sp>
          <p:nvSpPr>
            <p:cNvPr id="45" name="CustomShape 54">
              <a:extLst>
                <a:ext uri="{FF2B5EF4-FFF2-40B4-BE49-F238E27FC236}">
                  <a16:creationId xmlns:a16="http://schemas.microsoft.com/office/drawing/2014/main" id="{C4307FB2-7143-EF4B-8466-CD46DA4F4CCF}"/>
                </a:ext>
              </a:extLst>
            </p:cNvPr>
            <p:cNvSpPr/>
            <p:nvPr/>
          </p:nvSpPr>
          <p:spPr>
            <a:xfrm flipH="1">
              <a:off x="1371600" y="4445645"/>
              <a:ext cx="1032141" cy="1024062"/>
            </a:xfrm>
            <a:prstGeom prst="ellipse">
              <a:avLst/>
            </a:prstGeom>
            <a:solidFill>
              <a:schemeClr val="bg1">
                <a:lumMod val="85000"/>
                <a:alpha val="44000"/>
              </a:schemeClr>
            </a:solidFill>
            <a:ln w="28575">
              <a:noFill/>
            </a:ln>
          </p:spPr>
          <p:style>
            <a:lnRef idx="2">
              <a:schemeClr val="accent1">
                <a:shade val="50000"/>
              </a:schemeClr>
            </a:lnRef>
            <a:fillRef idx="1">
              <a:schemeClr val="accent1"/>
            </a:fillRef>
            <a:effectRef idx="0">
              <a:schemeClr val="accent1"/>
            </a:effectRef>
            <a:fontRef idx="minor"/>
          </p:style>
        </p:sp>
        <p:sp>
          <p:nvSpPr>
            <p:cNvPr id="46" name="文本框 63">
              <a:extLst>
                <a:ext uri="{FF2B5EF4-FFF2-40B4-BE49-F238E27FC236}">
                  <a16:creationId xmlns:a16="http://schemas.microsoft.com/office/drawing/2014/main" id="{6A4A9C4E-82A2-C448-8C44-D45941216BF6}"/>
                </a:ext>
              </a:extLst>
            </p:cNvPr>
            <p:cNvSpPr txBox="1"/>
            <p:nvPr/>
          </p:nvSpPr>
          <p:spPr>
            <a:xfrm>
              <a:off x="1388907" y="4938341"/>
              <a:ext cx="990848" cy="338554"/>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Gateway</a:t>
              </a:r>
              <a:endParaRPr lang="zh-CN" altLang="en-US" sz="1600" b="1">
                <a:latin typeface="Times New Roman" panose="02020603050405020304" pitchFamily="18" charset="0"/>
                <a:cs typeface="Times New Roman" panose="02020603050405020304" pitchFamily="18" charset="0"/>
              </a:endParaRPr>
            </a:p>
          </p:txBody>
        </p:sp>
        <p:sp>
          <p:nvSpPr>
            <p:cNvPr id="47" name="iconfont-11253-5321794">
              <a:extLst>
                <a:ext uri="{FF2B5EF4-FFF2-40B4-BE49-F238E27FC236}">
                  <a16:creationId xmlns:a16="http://schemas.microsoft.com/office/drawing/2014/main" id="{705D518E-BDA2-C64B-92FC-18FC46425F47}"/>
                </a:ext>
              </a:extLst>
            </p:cNvPr>
            <p:cNvSpPr>
              <a:spLocks noChangeAspect="1"/>
            </p:cNvSpPr>
            <p:nvPr/>
          </p:nvSpPr>
          <p:spPr bwMode="auto">
            <a:xfrm>
              <a:off x="1706770" y="472372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grpSp>
      <p:sp>
        <p:nvSpPr>
          <p:cNvPr id="48" name="文本框 63">
            <a:extLst>
              <a:ext uri="{FF2B5EF4-FFF2-40B4-BE49-F238E27FC236}">
                <a16:creationId xmlns:a16="http://schemas.microsoft.com/office/drawing/2014/main" id="{074F8B72-B018-964F-A884-F5608A686DD7}"/>
              </a:ext>
            </a:extLst>
          </p:cNvPr>
          <p:cNvSpPr txBox="1"/>
          <p:nvPr/>
        </p:nvSpPr>
        <p:spPr>
          <a:xfrm>
            <a:off x="1496642" y="4248098"/>
            <a:ext cx="3813967" cy="338554"/>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Temporal SNR of a LoRa link</a:t>
            </a:r>
            <a:endParaRPr lang="zh-CN" altLang="en-US" sz="1600" b="1">
              <a:latin typeface="Times New Roman" panose="02020603050405020304" pitchFamily="18" charset="0"/>
              <a:cs typeface="Times New Roman" panose="02020603050405020304" pitchFamily="18" charset="0"/>
            </a:endParaRPr>
          </a:p>
        </p:txBody>
      </p:sp>
      <p:cxnSp>
        <p:nvCxnSpPr>
          <p:cNvPr id="49" name="直接箭头连接符 22">
            <a:extLst>
              <a:ext uri="{FF2B5EF4-FFF2-40B4-BE49-F238E27FC236}">
                <a16:creationId xmlns:a16="http://schemas.microsoft.com/office/drawing/2014/main" id="{15693467-C877-6F45-8398-58257047F0D5}"/>
              </a:ext>
            </a:extLst>
          </p:cNvPr>
          <p:cNvCxnSpPr>
            <a:cxnSpLocks/>
          </p:cNvCxnSpPr>
          <p:nvPr/>
        </p:nvCxnSpPr>
        <p:spPr>
          <a:xfrm>
            <a:off x="1266881" y="4217212"/>
            <a:ext cx="4814047"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直接箭头连接符 23">
            <a:extLst>
              <a:ext uri="{FF2B5EF4-FFF2-40B4-BE49-F238E27FC236}">
                <a16:creationId xmlns:a16="http://schemas.microsoft.com/office/drawing/2014/main" id="{4E212E4B-D513-FF42-BD9C-A32C20022293}"/>
              </a:ext>
            </a:extLst>
          </p:cNvPr>
          <p:cNvCxnSpPr>
            <a:cxnSpLocks/>
          </p:cNvCxnSpPr>
          <p:nvPr/>
        </p:nvCxnSpPr>
        <p:spPr>
          <a:xfrm flipV="1">
            <a:off x="1266881" y="2271493"/>
            <a:ext cx="0" cy="195355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直接箭头连接符 24">
            <a:extLst>
              <a:ext uri="{FF2B5EF4-FFF2-40B4-BE49-F238E27FC236}">
                <a16:creationId xmlns:a16="http://schemas.microsoft.com/office/drawing/2014/main" id="{39305087-AE2C-4149-830B-D03087062CA1}"/>
              </a:ext>
            </a:extLst>
          </p:cNvPr>
          <p:cNvCxnSpPr>
            <a:cxnSpLocks/>
          </p:cNvCxnSpPr>
          <p:nvPr/>
        </p:nvCxnSpPr>
        <p:spPr>
          <a:xfrm>
            <a:off x="1293776" y="3557189"/>
            <a:ext cx="4380422" cy="0"/>
          </a:xfrm>
          <a:prstGeom prst="straightConnector1">
            <a:avLst/>
          </a:prstGeom>
          <a:ln w="285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grpSp>
        <p:nvGrpSpPr>
          <p:cNvPr id="54" name="组合 25">
            <a:extLst>
              <a:ext uri="{FF2B5EF4-FFF2-40B4-BE49-F238E27FC236}">
                <a16:creationId xmlns:a16="http://schemas.microsoft.com/office/drawing/2014/main" id="{77B9D04D-D554-9344-A78B-632C09E8A4E8}"/>
              </a:ext>
            </a:extLst>
          </p:cNvPr>
          <p:cNvGrpSpPr/>
          <p:nvPr/>
        </p:nvGrpSpPr>
        <p:grpSpPr>
          <a:xfrm>
            <a:off x="2001982" y="2391394"/>
            <a:ext cx="2438402" cy="1833653"/>
            <a:chOff x="3164536" y="2093256"/>
            <a:chExt cx="2438402" cy="853891"/>
          </a:xfrm>
        </p:grpSpPr>
        <p:cxnSp>
          <p:nvCxnSpPr>
            <p:cNvPr id="55" name="直接箭头连接符 26">
              <a:extLst>
                <a:ext uri="{FF2B5EF4-FFF2-40B4-BE49-F238E27FC236}">
                  <a16:creationId xmlns:a16="http://schemas.microsoft.com/office/drawing/2014/main" id="{E770550D-2C05-6748-8521-2BBEDD66B8D1}"/>
                </a:ext>
              </a:extLst>
            </p:cNvPr>
            <p:cNvCxnSpPr>
              <a:cxnSpLocks/>
            </p:cNvCxnSpPr>
            <p:nvPr/>
          </p:nvCxnSpPr>
          <p:spPr>
            <a:xfrm flipV="1">
              <a:off x="3164536" y="2093258"/>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58" name="直接箭头连接符 27">
              <a:extLst>
                <a:ext uri="{FF2B5EF4-FFF2-40B4-BE49-F238E27FC236}">
                  <a16:creationId xmlns:a16="http://schemas.microsoft.com/office/drawing/2014/main" id="{BC18E8EF-13AE-294C-9EAB-03B8CC4FF94F}"/>
                </a:ext>
              </a:extLst>
            </p:cNvPr>
            <p:cNvCxnSpPr>
              <a:cxnSpLocks/>
            </p:cNvCxnSpPr>
            <p:nvPr/>
          </p:nvCxnSpPr>
          <p:spPr>
            <a:xfrm flipV="1">
              <a:off x="3854820" y="2093258"/>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59" name="直接箭头连接符 28">
              <a:extLst>
                <a:ext uri="{FF2B5EF4-FFF2-40B4-BE49-F238E27FC236}">
                  <a16:creationId xmlns:a16="http://schemas.microsoft.com/office/drawing/2014/main" id="{1AC5E26C-AE02-B344-BB57-70DFB90AF40F}"/>
                </a:ext>
              </a:extLst>
            </p:cNvPr>
            <p:cNvCxnSpPr>
              <a:cxnSpLocks/>
            </p:cNvCxnSpPr>
            <p:nvPr/>
          </p:nvCxnSpPr>
          <p:spPr>
            <a:xfrm flipV="1">
              <a:off x="4724397" y="2093257"/>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60" name="直接箭头连接符 29">
              <a:extLst>
                <a:ext uri="{FF2B5EF4-FFF2-40B4-BE49-F238E27FC236}">
                  <a16:creationId xmlns:a16="http://schemas.microsoft.com/office/drawing/2014/main" id="{45D7BCEC-5D12-B04A-9C50-D625E3590806}"/>
                </a:ext>
              </a:extLst>
            </p:cNvPr>
            <p:cNvCxnSpPr>
              <a:cxnSpLocks/>
            </p:cNvCxnSpPr>
            <p:nvPr/>
          </p:nvCxnSpPr>
          <p:spPr>
            <a:xfrm flipV="1">
              <a:off x="5602938" y="2093256"/>
              <a:ext cx="0" cy="853889"/>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grpSp>
      <p:sp>
        <p:nvSpPr>
          <p:cNvPr id="61" name="文本框 30">
            <a:extLst>
              <a:ext uri="{FF2B5EF4-FFF2-40B4-BE49-F238E27FC236}">
                <a16:creationId xmlns:a16="http://schemas.microsoft.com/office/drawing/2014/main" id="{4089FB55-D686-5547-A40D-EE41632B896D}"/>
              </a:ext>
            </a:extLst>
          </p:cNvPr>
          <p:cNvSpPr txBox="1"/>
          <p:nvPr/>
        </p:nvSpPr>
        <p:spPr>
          <a:xfrm>
            <a:off x="5480740" y="4171278"/>
            <a:ext cx="795796" cy="338554"/>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Time</a:t>
            </a:r>
            <a:endParaRPr lang="zh-CN" altLang="en-US" sz="1600" b="1">
              <a:latin typeface="Times New Roman" panose="02020603050405020304" pitchFamily="18" charset="0"/>
              <a:cs typeface="Times New Roman" panose="02020603050405020304" pitchFamily="18" charset="0"/>
            </a:endParaRPr>
          </a:p>
        </p:txBody>
      </p:sp>
      <p:pic>
        <p:nvPicPr>
          <p:cNvPr id="75" name="Graphic 19">
            <a:extLst>
              <a:ext uri="{FF2B5EF4-FFF2-40B4-BE49-F238E27FC236}">
                <a16:creationId xmlns:a16="http://schemas.microsoft.com/office/drawing/2014/main" id="{1B9F1E92-7058-9D44-96E5-3A34F403AA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945357" y="3033345"/>
            <a:ext cx="188723" cy="188723"/>
          </a:xfrm>
          <a:prstGeom prst="rect">
            <a:avLst/>
          </a:prstGeom>
        </p:spPr>
      </p:pic>
      <p:pic>
        <p:nvPicPr>
          <p:cNvPr id="76" name="Graphic 19">
            <a:extLst>
              <a:ext uri="{FF2B5EF4-FFF2-40B4-BE49-F238E27FC236}">
                <a16:creationId xmlns:a16="http://schemas.microsoft.com/office/drawing/2014/main" id="{B0427E82-1B35-B74C-B071-E28A946BB37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945357" y="3470451"/>
            <a:ext cx="188723" cy="188723"/>
          </a:xfrm>
          <a:prstGeom prst="rect">
            <a:avLst/>
          </a:prstGeom>
        </p:spPr>
      </p:pic>
      <p:pic>
        <p:nvPicPr>
          <p:cNvPr id="77" name="Graphic 19">
            <a:extLst>
              <a:ext uri="{FF2B5EF4-FFF2-40B4-BE49-F238E27FC236}">
                <a16:creationId xmlns:a16="http://schemas.microsoft.com/office/drawing/2014/main" id="{C65E79FD-EC9D-684D-8B12-C32931AC799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894167" flipV="1">
            <a:off x="945357" y="3907557"/>
            <a:ext cx="188723" cy="188723"/>
          </a:xfrm>
          <a:prstGeom prst="rect">
            <a:avLst/>
          </a:prstGeom>
        </p:spPr>
      </p:pic>
      <p:grpSp>
        <p:nvGrpSpPr>
          <p:cNvPr id="11" name="Group 10">
            <a:extLst>
              <a:ext uri="{FF2B5EF4-FFF2-40B4-BE49-F238E27FC236}">
                <a16:creationId xmlns:a16="http://schemas.microsoft.com/office/drawing/2014/main" id="{ADC9375A-2F88-3C4C-9D9C-C900179EFF44}"/>
              </a:ext>
            </a:extLst>
          </p:cNvPr>
          <p:cNvGrpSpPr/>
          <p:nvPr/>
        </p:nvGrpSpPr>
        <p:grpSpPr>
          <a:xfrm>
            <a:off x="1298163" y="2466846"/>
            <a:ext cx="5321896" cy="1092158"/>
            <a:chOff x="3674499" y="2556900"/>
            <a:chExt cx="5321896" cy="1092158"/>
          </a:xfrm>
        </p:grpSpPr>
        <p:pic>
          <p:nvPicPr>
            <p:cNvPr id="40" name="图片 4">
              <a:extLst>
                <a:ext uri="{FF2B5EF4-FFF2-40B4-BE49-F238E27FC236}">
                  <a16:creationId xmlns:a16="http://schemas.microsoft.com/office/drawing/2014/main" id="{FA72EE8F-3F0D-F54E-A0CB-1F4AE0145D5E}"/>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Layer>
                  </a14:imgProps>
                </a:ext>
              </a:extLst>
            </a:blip>
            <a:stretch>
              <a:fillRect/>
            </a:stretch>
          </p:blipFill>
          <p:spPr>
            <a:xfrm>
              <a:off x="3674499" y="2568948"/>
              <a:ext cx="3932261" cy="1080110"/>
            </a:xfrm>
            <a:prstGeom prst="rect">
              <a:avLst/>
            </a:prstGeom>
          </p:spPr>
        </p:pic>
        <p:cxnSp>
          <p:nvCxnSpPr>
            <p:cNvPr id="78" name="Straight Arrow Connector 77">
              <a:extLst>
                <a:ext uri="{FF2B5EF4-FFF2-40B4-BE49-F238E27FC236}">
                  <a16:creationId xmlns:a16="http://schemas.microsoft.com/office/drawing/2014/main" id="{8A445515-AF6E-E046-B15F-74800BA2BC6F}"/>
                </a:ext>
              </a:extLst>
            </p:cNvPr>
            <p:cNvCxnSpPr>
              <a:cxnSpLocks/>
            </p:cNvCxnSpPr>
            <p:nvPr/>
          </p:nvCxnSpPr>
          <p:spPr>
            <a:xfrm flipH="1">
              <a:off x="7994440" y="3015604"/>
              <a:ext cx="354932" cy="3847"/>
            </a:xfrm>
            <a:prstGeom prst="straightConnector1">
              <a:avLst/>
            </a:prstGeom>
            <a:ln w="44450">
              <a:solidFill>
                <a:srgbClr val="0102FE"/>
              </a:solidFill>
              <a:tailEnd type="triangle"/>
            </a:ln>
          </p:spPr>
          <p:style>
            <a:lnRef idx="1">
              <a:schemeClr val="accent1"/>
            </a:lnRef>
            <a:fillRef idx="0">
              <a:schemeClr val="accent1"/>
            </a:fillRef>
            <a:effectRef idx="0">
              <a:schemeClr val="accent1"/>
            </a:effectRef>
            <a:fontRef idx="minor">
              <a:schemeClr val="tx1"/>
            </a:fontRef>
          </p:style>
        </p:cxnSp>
        <p:sp>
          <p:nvSpPr>
            <p:cNvPr id="83" name="文本框 63">
              <a:extLst>
                <a:ext uri="{FF2B5EF4-FFF2-40B4-BE49-F238E27FC236}">
                  <a16:creationId xmlns:a16="http://schemas.microsoft.com/office/drawing/2014/main" id="{77309DED-FFFB-3C47-AA36-A57C73F3F773}"/>
                </a:ext>
              </a:extLst>
            </p:cNvPr>
            <p:cNvSpPr txBox="1"/>
            <p:nvPr/>
          </p:nvSpPr>
          <p:spPr>
            <a:xfrm>
              <a:off x="7171653" y="2888646"/>
              <a:ext cx="878542" cy="261610"/>
            </a:xfrm>
            <a:prstGeom prst="rect">
              <a:avLst/>
            </a:prstGeom>
            <a:noFill/>
          </p:spPr>
          <p:txBody>
            <a:bodyPr wrap="square" rtlCol="0">
              <a:spAutoFit/>
            </a:bodyPr>
            <a:lstStyle/>
            <a:p>
              <a:pPr algn="ctr"/>
              <a:r>
                <a:rPr lang="en-US" altLang="zh-CN" sz="1100" b="1" i="1">
                  <a:solidFill>
                    <a:srgbClr val="0102FE"/>
                  </a:solidFill>
                  <a:latin typeface="Times New Roman" panose="02020603050405020304" pitchFamily="18" charset="0"/>
                  <a:cs typeface="Times New Roman" panose="02020603050405020304" pitchFamily="18" charset="0"/>
                </a:rPr>
                <a:t>SNR Gains</a:t>
              </a:r>
              <a:endParaRPr lang="zh-CN" altLang="en-US" sz="1100" b="1" i="1">
                <a:solidFill>
                  <a:srgbClr val="0102FE"/>
                </a:solidFill>
                <a:latin typeface="Times New Roman" panose="02020603050405020304" pitchFamily="18" charset="0"/>
                <a:cs typeface="Times New Roman" panose="02020603050405020304" pitchFamily="18" charset="0"/>
              </a:endParaRPr>
            </a:p>
          </p:txBody>
        </p:sp>
        <p:grpSp>
          <p:nvGrpSpPr>
            <p:cNvPr id="84" name="Group 83">
              <a:extLst>
                <a:ext uri="{FF2B5EF4-FFF2-40B4-BE49-F238E27FC236}">
                  <a16:creationId xmlns:a16="http://schemas.microsoft.com/office/drawing/2014/main" id="{8BA2FE63-7AFA-A94D-B184-32089E80CF9B}"/>
                </a:ext>
              </a:extLst>
            </p:cNvPr>
            <p:cNvGrpSpPr/>
            <p:nvPr/>
          </p:nvGrpSpPr>
          <p:grpSpPr>
            <a:xfrm>
              <a:off x="8223834" y="2556900"/>
              <a:ext cx="772561" cy="299336"/>
              <a:chOff x="7819539" y="3435990"/>
              <a:chExt cx="772561" cy="299336"/>
            </a:xfrm>
          </p:grpSpPr>
          <p:sp>
            <p:nvSpPr>
              <p:cNvPr id="85" name="iconfont-11253-5321794">
                <a:extLst>
                  <a:ext uri="{FF2B5EF4-FFF2-40B4-BE49-F238E27FC236}">
                    <a16:creationId xmlns:a16="http://schemas.microsoft.com/office/drawing/2014/main" id="{C393E9F5-51E3-9342-9F60-21A07A83D182}"/>
                  </a:ext>
                </a:extLst>
              </p:cNvPr>
              <p:cNvSpPr>
                <a:spLocks noChangeAspect="1"/>
              </p:cNvSpPr>
              <p:nvPr/>
            </p:nvSpPr>
            <p:spPr bwMode="auto">
              <a:xfrm>
                <a:off x="7819539" y="343599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sp>
            <p:nvSpPr>
              <p:cNvPr id="86" name="iconfont-11253-5321794">
                <a:extLst>
                  <a:ext uri="{FF2B5EF4-FFF2-40B4-BE49-F238E27FC236}">
                    <a16:creationId xmlns:a16="http://schemas.microsoft.com/office/drawing/2014/main" id="{76F41FB8-58CA-D841-A325-6E41BF318DFB}"/>
                  </a:ext>
                </a:extLst>
              </p:cNvPr>
              <p:cNvSpPr>
                <a:spLocks noChangeAspect="1"/>
              </p:cNvSpPr>
              <p:nvPr/>
            </p:nvSpPr>
            <p:spPr bwMode="auto">
              <a:xfrm>
                <a:off x="8244300" y="3435990"/>
                <a:ext cx="347800" cy="299336"/>
              </a:xfrm>
              <a:custGeom>
                <a:avLst/>
                <a:gdLst>
                  <a:gd name="T0" fmla="*/ 1165 w 10674"/>
                  <a:gd name="T1" fmla="*/ 2551 h 9186"/>
                  <a:gd name="T2" fmla="*/ 1907 w 10674"/>
                  <a:gd name="T3" fmla="*/ 725 h 9186"/>
                  <a:gd name="T4" fmla="*/ 2012 w 10674"/>
                  <a:gd name="T5" fmla="*/ 325 h 9186"/>
                  <a:gd name="T6" fmla="*/ 1716 w 10674"/>
                  <a:gd name="T7" fmla="*/ 36 h 9186"/>
                  <a:gd name="T8" fmla="*/ 1319 w 10674"/>
                  <a:gd name="T9" fmla="*/ 151 h 9186"/>
                  <a:gd name="T10" fmla="*/ 1356 w 10674"/>
                  <a:gd name="T11" fmla="*/ 4990 h 9186"/>
                  <a:gd name="T12" fmla="*/ 1937 w 10674"/>
                  <a:gd name="T13" fmla="*/ 4988 h 9186"/>
                  <a:gd name="T14" fmla="*/ 1936 w 10674"/>
                  <a:gd name="T15" fmla="*/ 4406 h 9186"/>
                  <a:gd name="T16" fmla="*/ 1165 w 10674"/>
                  <a:gd name="T17" fmla="*/ 2551 h 9186"/>
                  <a:gd name="T18" fmla="*/ 7301 w 10674"/>
                  <a:gd name="T19" fmla="*/ 993 h 9186"/>
                  <a:gd name="T20" fmla="*/ 7290 w 10674"/>
                  <a:gd name="T21" fmla="*/ 1574 h 9186"/>
                  <a:gd name="T22" fmla="*/ 7265 w 10674"/>
                  <a:gd name="T23" fmla="*/ 3553 h 9186"/>
                  <a:gd name="T24" fmla="*/ 7150 w 10674"/>
                  <a:gd name="T25" fmla="*/ 3953 h 9186"/>
                  <a:gd name="T26" fmla="*/ 7442 w 10674"/>
                  <a:gd name="T27" fmla="*/ 4250 h 9186"/>
                  <a:gd name="T28" fmla="*/ 7844 w 10674"/>
                  <a:gd name="T29" fmla="*/ 4138 h 9186"/>
                  <a:gd name="T30" fmla="*/ 7884 w 10674"/>
                  <a:gd name="T31" fmla="*/ 1006 h 9186"/>
                  <a:gd name="T32" fmla="*/ 7595 w 10674"/>
                  <a:gd name="T33" fmla="*/ 880 h 9186"/>
                  <a:gd name="T34" fmla="*/ 7301 w 10674"/>
                  <a:gd name="T35" fmla="*/ 993 h 9186"/>
                  <a:gd name="T36" fmla="*/ 7301 w 10674"/>
                  <a:gd name="T37" fmla="*/ 993 h 9186"/>
                  <a:gd name="T38" fmla="*/ 9357 w 10674"/>
                  <a:gd name="T39" fmla="*/ 151 h 9186"/>
                  <a:gd name="T40" fmla="*/ 8960 w 10674"/>
                  <a:gd name="T41" fmla="*/ 36 h 9186"/>
                  <a:gd name="T42" fmla="*/ 8664 w 10674"/>
                  <a:gd name="T43" fmla="*/ 325 h 9186"/>
                  <a:gd name="T44" fmla="*/ 8769 w 10674"/>
                  <a:gd name="T45" fmla="*/ 725 h 9186"/>
                  <a:gd name="T46" fmla="*/ 8740 w 10674"/>
                  <a:gd name="T47" fmla="*/ 4404 h 9186"/>
                  <a:gd name="T48" fmla="*/ 8739 w 10674"/>
                  <a:gd name="T49" fmla="*/ 4986 h 9186"/>
                  <a:gd name="T50" fmla="*/ 9321 w 10674"/>
                  <a:gd name="T51" fmla="*/ 4987 h 9186"/>
                  <a:gd name="T52" fmla="*/ 9357 w 10674"/>
                  <a:gd name="T53" fmla="*/ 151 h 9186"/>
                  <a:gd name="T54" fmla="*/ 3415 w 10674"/>
                  <a:gd name="T55" fmla="*/ 4136 h 9186"/>
                  <a:gd name="T56" fmla="*/ 3412 w 10674"/>
                  <a:gd name="T57" fmla="*/ 3555 h 9186"/>
                  <a:gd name="T58" fmla="*/ 3387 w 10674"/>
                  <a:gd name="T59" fmla="*/ 1576 h 9186"/>
                  <a:gd name="T60" fmla="*/ 3376 w 10674"/>
                  <a:gd name="T61" fmla="*/ 995 h 9186"/>
                  <a:gd name="T62" fmla="*/ 2795 w 10674"/>
                  <a:gd name="T63" fmla="*/ 1006 h 9186"/>
                  <a:gd name="T64" fmla="*/ 2835 w 10674"/>
                  <a:gd name="T65" fmla="*/ 4138 h 9186"/>
                  <a:gd name="T66" fmla="*/ 3415 w 10674"/>
                  <a:gd name="T67" fmla="*/ 4136 h 9186"/>
                  <a:gd name="T68" fmla="*/ 5940 w 10674"/>
                  <a:gd name="T69" fmla="*/ 3511 h 9186"/>
                  <a:gd name="T70" fmla="*/ 6381 w 10674"/>
                  <a:gd name="T71" fmla="*/ 2283 h 9186"/>
                  <a:gd name="T72" fmla="*/ 5336 w 10674"/>
                  <a:gd name="T73" fmla="*/ 1502 h 9186"/>
                  <a:gd name="T74" fmla="*/ 4282 w 10674"/>
                  <a:gd name="T75" fmla="*/ 2272 h 9186"/>
                  <a:gd name="T76" fmla="*/ 4711 w 10674"/>
                  <a:gd name="T77" fmla="*/ 3505 h 9186"/>
                  <a:gd name="T78" fmla="*/ 2864 w 10674"/>
                  <a:gd name="T79" fmla="*/ 8581 h 9186"/>
                  <a:gd name="T80" fmla="*/ 3110 w 10674"/>
                  <a:gd name="T81" fmla="*/ 9108 h 9186"/>
                  <a:gd name="T82" fmla="*/ 3637 w 10674"/>
                  <a:gd name="T83" fmla="*/ 8862 h 9186"/>
                  <a:gd name="T84" fmla="*/ 4029 w 10674"/>
                  <a:gd name="T85" fmla="*/ 7788 h 9186"/>
                  <a:gd name="T86" fmla="*/ 6621 w 10674"/>
                  <a:gd name="T87" fmla="*/ 7788 h 9186"/>
                  <a:gd name="T88" fmla="*/ 7021 w 10674"/>
                  <a:gd name="T89" fmla="*/ 8888 h 9186"/>
                  <a:gd name="T90" fmla="*/ 7497 w 10674"/>
                  <a:gd name="T91" fmla="*/ 9111 h 9186"/>
                  <a:gd name="T92" fmla="*/ 7572 w 10674"/>
                  <a:gd name="T93" fmla="*/ 9083 h 9186"/>
                  <a:gd name="T94" fmla="*/ 7795 w 10674"/>
                  <a:gd name="T95" fmla="*/ 8607 h 9186"/>
                  <a:gd name="T96" fmla="*/ 5940 w 10674"/>
                  <a:gd name="T97" fmla="*/ 3511 h 9186"/>
                  <a:gd name="T98" fmla="*/ 5324 w 10674"/>
                  <a:gd name="T99" fmla="*/ 4226 h 9186"/>
                  <a:gd name="T100" fmla="*/ 5821 w 10674"/>
                  <a:gd name="T101" fmla="*/ 5593 h 9186"/>
                  <a:gd name="T102" fmla="*/ 4826 w 10674"/>
                  <a:gd name="T103" fmla="*/ 5593 h 9186"/>
                  <a:gd name="T104" fmla="*/ 5324 w 10674"/>
                  <a:gd name="T105" fmla="*/ 4226 h 9186"/>
                  <a:gd name="T106" fmla="*/ 4293 w 10674"/>
                  <a:gd name="T107" fmla="*/ 7056 h 9186"/>
                  <a:gd name="T108" fmla="*/ 4560 w 10674"/>
                  <a:gd name="T109" fmla="*/ 6325 h 9186"/>
                  <a:gd name="T110" fmla="*/ 6087 w 10674"/>
                  <a:gd name="T111" fmla="*/ 6325 h 9186"/>
                  <a:gd name="T112" fmla="*/ 6353 w 10674"/>
                  <a:gd name="T113" fmla="*/ 7056 h 9186"/>
                  <a:gd name="T114" fmla="*/ 4293 w 10674"/>
                  <a:gd name="T115" fmla="*/ 7056 h 9186"/>
                  <a:gd name="T116" fmla="*/ 4293 w 10674"/>
                  <a:gd name="T117" fmla="*/ 7056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74" h="9186">
                    <a:moveTo>
                      <a:pt x="1165" y="2551"/>
                    </a:moveTo>
                    <a:cubicBezTo>
                      <a:pt x="1164" y="1868"/>
                      <a:pt x="1430" y="1212"/>
                      <a:pt x="1907" y="725"/>
                    </a:cubicBezTo>
                    <a:cubicBezTo>
                      <a:pt x="2012" y="620"/>
                      <a:pt x="2052" y="467"/>
                      <a:pt x="2012" y="325"/>
                    </a:cubicBezTo>
                    <a:cubicBezTo>
                      <a:pt x="1972" y="182"/>
                      <a:pt x="1860" y="72"/>
                      <a:pt x="1716" y="36"/>
                    </a:cubicBezTo>
                    <a:cubicBezTo>
                      <a:pt x="1572" y="0"/>
                      <a:pt x="1421" y="43"/>
                      <a:pt x="1319" y="151"/>
                    </a:cubicBezTo>
                    <a:cubicBezTo>
                      <a:pt x="0" y="1501"/>
                      <a:pt x="17" y="3661"/>
                      <a:pt x="1356" y="4990"/>
                    </a:cubicBezTo>
                    <a:cubicBezTo>
                      <a:pt x="1517" y="5150"/>
                      <a:pt x="1777" y="5150"/>
                      <a:pt x="1937" y="4988"/>
                    </a:cubicBezTo>
                    <a:cubicBezTo>
                      <a:pt x="2097" y="4827"/>
                      <a:pt x="2097" y="4567"/>
                      <a:pt x="1936" y="4406"/>
                    </a:cubicBezTo>
                    <a:cubicBezTo>
                      <a:pt x="1441" y="3916"/>
                      <a:pt x="1164" y="3248"/>
                      <a:pt x="1165" y="2551"/>
                    </a:cubicBezTo>
                    <a:close/>
                    <a:moveTo>
                      <a:pt x="7301" y="993"/>
                    </a:moveTo>
                    <a:cubicBezTo>
                      <a:pt x="7137" y="1151"/>
                      <a:pt x="7132" y="1411"/>
                      <a:pt x="7290" y="1574"/>
                    </a:cubicBezTo>
                    <a:cubicBezTo>
                      <a:pt x="7824" y="2131"/>
                      <a:pt x="7812" y="3011"/>
                      <a:pt x="7265" y="3553"/>
                    </a:cubicBezTo>
                    <a:cubicBezTo>
                      <a:pt x="7157" y="3656"/>
                      <a:pt x="7112" y="3810"/>
                      <a:pt x="7150" y="3953"/>
                    </a:cubicBezTo>
                    <a:cubicBezTo>
                      <a:pt x="7186" y="4097"/>
                      <a:pt x="7298" y="4211"/>
                      <a:pt x="7442" y="4250"/>
                    </a:cubicBezTo>
                    <a:cubicBezTo>
                      <a:pt x="7586" y="4288"/>
                      <a:pt x="7740" y="4246"/>
                      <a:pt x="7844" y="4138"/>
                    </a:cubicBezTo>
                    <a:cubicBezTo>
                      <a:pt x="8710" y="3281"/>
                      <a:pt x="8728" y="1886"/>
                      <a:pt x="7884" y="1006"/>
                    </a:cubicBezTo>
                    <a:cubicBezTo>
                      <a:pt x="7809" y="927"/>
                      <a:pt x="7705" y="882"/>
                      <a:pt x="7595" y="880"/>
                    </a:cubicBezTo>
                    <a:cubicBezTo>
                      <a:pt x="7486" y="877"/>
                      <a:pt x="7380" y="918"/>
                      <a:pt x="7301" y="993"/>
                    </a:cubicBezTo>
                    <a:close/>
                    <a:moveTo>
                      <a:pt x="7301" y="993"/>
                    </a:moveTo>
                    <a:close/>
                    <a:moveTo>
                      <a:pt x="9357" y="151"/>
                    </a:moveTo>
                    <a:cubicBezTo>
                      <a:pt x="9255" y="43"/>
                      <a:pt x="9104" y="0"/>
                      <a:pt x="8960" y="36"/>
                    </a:cubicBezTo>
                    <a:cubicBezTo>
                      <a:pt x="8816" y="72"/>
                      <a:pt x="8704" y="182"/>
                      <a:pt x="8664" y="325"/>
                    </a:cubicBezTo>
                    <a:cubicBezTo>
                      <a:pt x="8623" y="467"/>
                      <a:pt x="8664" y="620"/>
                      <a:pt x="8769" y="725"/>
                    </a:cubicBezTo>
                    <a:cubicBezTo>
                      <a:pt x="9770" y="1751"/>
                      <a:pt x="9757" y="3393"/>
                      <a:pt x="8740" y="4404"/>
                    </a:cubicBezTo>
                    <a:cubicBezTo>
                      <a:pt x="8579" y="4565"/>
                      <a:pt x="8577" y="4826"/>
                      <a:pt x="8739" y="4986"/>
                    </a:cubicBezTo>
                    <a:cubicBezTo>
                      <a:pt x="8898" y="5147"/>
                      <a:pt x="9160" y="5148"/>
                      <a:pt x="9321" y="4987"/>
                    </a:cubicBezTo>
                    <a:cubicBezTo>
                      <a:pt x="10657" y="3660"/>
                      <a:pt x="10674" y="1501"/>
                      <a:pt x="9357" y="151"/>
                    </a:cubicBezTo>
                    <a:close/>
                    <a:moveTo>
                      <a:pt x="3415" y="4136"/>
                    </a:moveTo>
                    <a:cubicBezTo>
                      <a:pt x="3575" y="3975"/>
                      <a:pt x="3574" y="3713"/>
                      <a:pt x="3412" y="3555"/>
                    </a:cubicBezTo>
                    <a:cubicBezTo>
                      <a:pt x="2865" y="3013"/>
                      <a:pt x="2854" y="2132"/>
                      <a:pt x="3387" y="1576"/>
                    </a:cubicBezTo>
                    <a:cubicBezTo>
                      <a:pt x="3545" y="1412"/>
                      <a:pt x="3540" y="1151"/>
                      <a:pt x="3376" y="995"/>
                    </a:cubicBezTo>
                    <a:cubicBezTo>
                      <a:pt x="3212" y="837"/>
                      <a:pt x="2951" y="842"/>
                      <a:pt x="2795" y="1006"/>
                    </a:cubicBezTo>
                    <a:cubicBezTo>
                      <a:pt x="1950" y="1886"/>
                      <a:pt x="1969" y="3281"/>
                      <a:pt x="2835" y="4138"/>
                    </a:cubicBezTo>
                    <a:cubicBezTo>
                      <a:pt x="2994" y="4298"/>
                      <a:pt x="3255" y="4297"/>
                      <a:pt x="3415" y="4136"/>
                    </a:cubicBezTo>
                    <a:close/>
                    <a:moveTo>
                      <a:pt x="5940" y="3511"/>
                    </a:moveTo>
                    <a:cubicBezTo>
                      <a:pt x="6341" y="3243"/>
                      <a:pt x="6520" y="2745"/>
                      <a:pt x="6381" y="2283"/>
                    </a:cubicBezTo>
                    <a:cubicBezTo>
                      <a:pt x="6242" y="1822"/>
                      <a:pt x="5818" y="1505"/>
                      <a:pt x="5336" y="1502"/>
                    </a:cubicBezTo>
                    <a:cubicBezTo>
                      <a:pt x="4853" y="1500"/>
                      <a:pt x="4426" y="1812"/>
                      <a:pt x="4282" y="2272"/>
                    </a:cubicBezTo>
                    <a:cubicBezTo>
                      <a:pt x="4138" y="2732"/>
                      <a:pt x="4312" y="3232"/>
                      <a:pt x="4711" y="3505"/>
                    </a:cubicBezTo>
                    <a:lnTo>
                      <a:pt x="2864" y="8581"/>
                    </a:lnTo>
                    <a:cubicBezTo>
                      <a:pt x="2786" y="8795"/>
                      <a:pt x="2896" y="9030"/>
                      <a:pt x="3110" y="9108"/>
                    </a:cubicBezTo>
                    <a:cubicBezTo>
                      <a:pt x="3324" y="9186"/>
                      <a:pt x="3559" y="9075"/>
                      <a:pt x="3637" y="8862"/>
                    </a:cubicBezTo>
                    <a:lnTo>
                      <a:pt x="4029" y="7788"/>
                    </a:lnTo>
                    <a:lnTo>
                      <a:pt x="6621" y="7788"/>
                    </a:lnTo>
                    <a:lnTo>
                      <a:pt x="7021" y="8888"/>
                    </a:lnTo>
                    <a:cubicBezTo>
                      <a:pt x="7092" y="9081"/>
                      <a:pt x="7305" y="9181"/>
                      <a:pt x="7497" y="9111"/>
                    </a:cubicBezTo>
                    <a:lnTo>
                      <a:pt x="7572" y="9083"/>
                    </a:lnTo>
                    <a:cubicBezTo>
                      <a:pt x="7765" y="9012"/>
                      <a:pt x="7865" y="8799"/>
                      <a:pt x="7795" y="8607"/>
                    </a:cubicBezTo>
                    <a:lnTo>
                      <a:pt x="5940" y="3511"/>
                    </a:lnTo>
                    <a:close/>
                    <a:moveTo>
                      <a:pt x="5324" y="4226"/>
                    </a:moveTo>
                    <a:lnTo>
                      <a:pt x="5821" y="5593"/>
                    </a:lnTo>
                    <a:lnTo>
                      <a:pt x="4826" y="5593"/>
                    </a:lnTo>
                    <a:lnTo>
                      <a:pt x="5324" y="4226"/>
                    </a:lnTo>
                    <a:close/>
                    <a:moveTo>
                      <a:pt x="4293" y="7056"/>
                    </a:moveTo>
                    <a:lnTo>
                      <a:pt x="4560" y="6325"/>
                    </a:lnTo>
                    <a:lnTo>
                      <a:pt x="6087" y="6325"/>
                    </a:lnTo>
                    <a:lnTo>
                      <a:pt x="6353" y="7056"/>
                    </a:lnTo>
                    <a:lnTo>
                      <a:pt x="4293" y="7056"/>
                    </a:lnTo>
                    <a:close/>
                    <a:moveTo>
                      <a:pt x="4293" y="7056"/>
                    </a:moveTo>
                    <a:close/>
                  </a:path>
                </a:pathLst>
              </a:custGeom>
              <a:solidFill>
                <a:srgbClr val="000000"/>
              </a:solidFill>
              <a:ln>
                <a:noFill/>
              </a:ln>
            </p:spPr>
          </p:sp>
        </p:grpSp>
        <p:sp>
          <p:nvSpPr>
            <p:cNvPr id="93" name="Cross 92">
              <a:extLst>
                <a:ext uri="{FF2B5EF4-FFF2-40B4-BE49-F238E27FC236}">
                  <a16:creationId xmlns:a16="http://schemas.microsoft.com/office/drawing/2014/main" id="{5BDDE2A5-CF95-DE46-B125-17E84D1C6D84}"/>
                </a:ext>
              </a:extLst>
            </p:cNvPr>
            <p:cNvSpPr>
              <a:spLocks noChangeAspect="1"/>
            </p:cNvSpPr>
            <p:nvPr/>
          </p:nvSpPr>
          <p:spPr>
            <a:xfrm>
              <a:off x="8496874" y="2909201"/>
              <a:ext cx="212481" cy="212481"/>
            </a:xfrm>
            <a:prstGeom prst="plus">
              <a:avLst>
                <a:gd name="adj" fmla="val 39286"/>
              </a:avLst>
            </a:prstGeom>
            <a:solidFill>
              <a:srgbClr val="0102FE"/>
            </a:solidFill>
            <a:ln>
              <a:solidFill>
                <a:srgbClr val="010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a:extLst>
                <a:ext uri="{FF2B5EF4-FFF2-40B4-BE49-F238E27FC236}">
                  <a16:creationId xmlns:a16="http://schemas.microsoft.com/office/drawing/2014/main" id="{BC5B122E-7885-0C44-984E-4C0F372B82D4}"/>
                </a:ext>
              </a:extLst>
            </p:cNvPr>
            <p:cNvCxnSpPr>
              <a:cxnSpLocks/>
            </p:cNvCxnSpPr>
            <p:nvPr/>
          </p:nvCxnSpPr>
          <p:spPr>
            <a:xfrm flipV="1">
              <a:off x="7213954" y="2706568"/>
              <a:ext cx="0" cy="346104"/>
            </a:xfrm>
            <a:prstGeom prst="straightConnector1">
              <a:avLst/>
            </a:prstGeom>
            <a:ln w="44450">
              <a:solidFill>
                <a:srgbClr val="0102F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0C49FF1-F18E-3349-854C-765228AC5FD6}"/>
              </a:ext>
            </a:extLst>
          </p:cNvPr>
          <p:cNvGrpSpPr/>
          <p:nvPr/>
        </p:nvGrpSpPr>
        <p:grpSpPr>
          <a:xfrm>
            <a:off x="1272677" y="3587882"/>
            <a:ext cx="5070705" cy="454846"/>
            <a:chOff x="3649013" y="3677936"/>
            <a:chExt cx="5070705" cy="454846"/>
          </a:xfrm>
        </p:grpSpPr>
        <p:cxnSp>
          <p:nvCxnSpPr>
            <p:cNvPr id="65" name="直接箭头连接符 37">
              <a:extLst>
                <a:ext uri="{FF2B5EF4-FFF2-40B4-BE49-F238E27FC236}">
                  <a16:creationId xmlns:a16="http://schemas.microsoft.com/office/drawing/2014/main" id="{BE8C867C-78BE-0B49-9C2C-3DC0B7BE641D}"/>
                </a:ext>
              </a:extLst>
            </p:cNvPr>
            <p:cNvCxnSpPr>
              <a:cxnSpLocks/>
            </p:cNvCxnSpPr>
            <p:nvPr/>
          </p:nvCxnSpPr>
          <p:spPr>
            <a:xfrm>
              <a:off x="3649013" y="4132782"/>
              <a:ext cx="4380422" cy="0"/>
            </a:xfrm>
            <a:prstGeom prst="straightConnector1">
              <a:avLst/>
            </a:prstGeom>
            <a:ln w="28575">
              <a:solidFill>
                <a:srgbClr val="FF0000"/>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87" name="文本框 63">
              <a:extLst>
                <a:ext uri="{FF2B5EF4-FFF2-40B4-BE49-F238E27FC236}">
                  <a16:creationId xmlns:a16="http://schemas.microsoft.com/office/drawing/2014/main" id="{B84DCE9C-C315-5543-82CA-ED0945169CEB}"/>
                </a:ext>
              </a:extLst>
            </p:cNvPr>
            <p:cNvSpPr txBox="1"/>
            <p:nvPr/>
          </p:nvSpPr>
          <p:spPr>
            <a:xfrm>
              <a:off x="7158279" y="3788314"/>
              <a:ext cx="878542" cy="261610"/>
            </a:xfrm>
            <a:prstGeom prst="rect">
              <a:avLst/>
            </a:prstGeom>
            <a:noFill/>
          </p:spPr>
          <p:txBody>
            <a:bodyPr wrap="square" rtlCol="0">
              <a:spAutoFit/>
            </a:bodyPr>
            <a:lstStyle/>
            <a:p>
              <a:pPr algn="ctr"/>
              <a:r>
                <a:rPr lang="en-US" altLang="zh-CN" sz="1100" b="1" i="1">
                  <a:solidFill>
                    <a:srgbClr val="FF0000"/>
                  </a:solidFill>
                  <a:latin typeface="Times New Roman" panose="02020603050405020304" pitchFamily="18" charset="0"/>
                  <a:cs typeface="Times New Roman" panose="02020603050405020304" pitchFamily="18" charset="0"/>
                </a:rPr>
                <a:t>SNR Gains</a:t>
              </a:r>
              <a:endParaRPr lang="zh-CN" altLang="en-US" sz="1100" b="1" i="1">
                <a:solidFill>
                  <a:srgbClr val="FF0000"/>
                </a:solidFill>
                <a:latin typeface="Times New Roman" panose="02020603050405020304" pitchFamily="18" charset="0"/>
                <a:cs typeface="Times New Roman" panose="02020603050405020304" pitchFamily="18" charset="0"/>
              </a:endParaRPr>
            </a:p>
          </p:txBody>
        </p:sp>
        <p:cxnSp>
          <p:nvCxnSpPr>
            <p:cNvPr id="92" name="Straight Arrow Connector 91">
              <a:extLst>
                <a:ext uri="{FF2B5EF4-FFF2-40B4-BE49-F238E27FC236}">
                  <a16:creationId xmlns:a16="http://schemas.microsoft.com/office/drawing/2014/main" id="{429638E6-98AF-F04F-AC9B-F9F30C714380}"/>
                </a:ext>
              </a:extLst>
            </p:cNvPr>
            <p:cNvCxnSpPr>
              <a:cxnSpLocks/>
            </p:cNvCxnSpPr>
            <p:nvPr/>
          </p:nvCxnSpPr>
          <p:spPr>
            <a:xfrm flipH="1" flipV="1">
              <a:off x="7956966" y="3908362"/>
              <a:ext cx="440769" cy="691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6" name="Cross 95">
              <a:extLst>
                <a:ext uri="{FF2B5EF4-FFF2-40B4-BE49-F238E27FC236}">
                  <a16:creationId xmlns:a16="http://schemas.microsoft.com/office/drawing/2014/main" id="{7B4DFE65-0391-EA43-9A78-E303A006B382}"/>
                </a:ext>
              </a:extLst>
            </p:cNvPr>
            <p:cNvSpPr>
              <a:spLocks noChangeAspect="1"/>
            </p:cNvSpPr>
            <p:nvPr/>
          </p:nvSpPr>
          <p:spPr>
            <a:xfrm>
              <a:off x="8507237" y="3677936"/>
              <a:ext cx="212481" cy="212481"/>
            </a:xfrm>
            <a:prstGeom prst="plus">
              <a:avLst>
                <a:gd name="adj" fmla="val 392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Arrow Connector 104">
              <a:extLst>
                <a:ext uri="{FF2B5EF4-FFF2-40B4-BE49-F238E27FC236}">
                  <a16:creationId xmlns:a16="http://schemas.microsoft.com/office/drawing/2014/main" id="{8E0C802E-D332-5F46-8DE3-0AC6CFDB4F48}"/>
                </a:ext>
              </a:extLst>
            </p:cNvPr>
            <p:cNvCxnSpPr>
              <a:cxnSpLocks/>
            </p:cNvCxnSpPr>
            <p:nvPr/>
          </p:nvCxnSpPr>
          <p:spPr>
            <a:xfrm>
              <a:off x="7171653" y="3683288"/>
              <a:ext cx="0" cy="40868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Title 1">
            <a:extLst>
              <a:ext uri="{FF2B5EF4-FFF2-40B4-BE49-F238E27FC236}">
                <a16:creationId xmlns:a16="http://schemas.microsoft.com/office/drawing/2014/main" id="{3DE47FB4-420C-644A-B9FA-1F3BD5E0656B}"/>
              </a:ext>
            </a:extLst>
          </p:cNvPr>
          <p:cNvSpPr txBox="1">
            <a:spLocks/>
          </p:cNvSpPr>
          <p:nvPr/>
        </p:nvSpPr>
        <p:spPr bwMode="auto">
          <a:xfrm>
            <a:off x="233917" y="196301"/>
            <a:ext cx="11774196" cy="79696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09585" rtl="0" fontAlgn="base">
              <a:spcBef>
                <a:spcPct val="0"/>
              </a:spcBef>
              <a:spcAft>
                <a:spcPct val="0"/>
              </a:spcAft>
              <a:defRPr sz="5867" b="1" kern="1200">
                <a:solidFill>
                  <a:srgbClr val="6BBD1B"/>
                </a:solidFill>
                <a:latin typeface="Arial"/>
                <a:ea typeface="ＭＳ Ｐゴシック" charset="0"/>
                <a:cs typeface="Arial"/>
              </a:defRPr>
            </a:lvl1pPr>
            <a:lvl2pPr algn="l" defTabSz="609585" rtl="0" fontAlgn="base">
              <a:spcBef>
                <a:spcPct val="0"/>
              </a:spcBef>
              <a:spcAft>
                <a:spcPct val="0"/>
              </a:spcAft>
              <a:defRPr sz="5867" b="1">
                <a:solidFill>
                  <a:srgbClr val="6BBD1B"/>
                </a:solidFill>
                <a:latin typeface="Arial" charset="0"/>
                <a:ea typeface="ＭＳ Ｐゴシック" charset="0"/>
              </a:defRPr>
            </a:lvl2pPr>
            <a:lvl3pPr algn="l" defTabSz="609585" rtl="0" fontAlgn="base">
              <a:spcBef>
                <a:spcPct val="0"/>
              </a:spcBef>
              <a:spcAft>
                <a:spcPct val="0"/>
              </a:spcAft>
              <a:defRPr sz="5867" b="1">
                <a:solidFill>
                  <a:srgbClr val="6BBD1B"/>
                </a:solidFill>
                <a:latin typeface="Arial" charset="0"/>
                <a:ea typeface="ＭＳ Ｐゴシック" charset="0"/>
              </a:defRPr>
            </a:lvl3pPr>
            <a:lvl4pPr algn="l" defTabSz="609585" rtl="0" fontAlgn="base">
              <a:spcBef>
                <a:spcPct val="0"/>
              </a:spcBef>
              <a:spcAft>
                <a:spcPct val="0"/>
              </a:spcAft>
              <a:defRPr sz="5867" b="1">
                <a:solidFill>
                  <a:srgbClr val="6BBD1B"/>
                </a:solidFill>
                <a:latin typeface="Arial" charset="0"/>
                <a:ea typeface="ＭＳ Ｐゴシック" charset="0"/>
              </a:defRPr>
            </a:lvl4pPr>
            <a:lvl5pPr algn="l" defTabSz="609585" rtl="0" fontAlgn="base">
              <a:spcBef>
                <a:spcPct val="0"/>
              </a:spcBef>
              <a:spcAft>
                <a:spcPct val="0"/>
              </a:spcAft>
              <a:defRPr sz="5867" b="1">
                <a:solidFill>
                  <a:srgbClr val="6BBD1B"/>
                </a:solidFill>
                <a:latin typeface="Arial" charset="0"/>
                <a:ea typeface="ＭＳ Ｐゴシック" charset="0"/>
              </a:defRPr>
            </a:lvl5pPr>
            <a:lvl6pPr marL="609585" algn="l" defTabSz="609585" rtl="0" fontAlgn="base">
              <a:spcBef>
                <a:spcPct val="0"/>
              </a:spcBef>
              <a:spcAft>
                <a:spcPct val="0"/>
              </a:spcAft>
              <a:defRPr sz="5867" b="1">
                <a:solidFill>
                  <a:srgbClr val="6BBD1B"/>
                </a:solidFill>
                <a:latin typeface="Arial" charset="0"/>
                <a:ea typeface="ＭＳ Ｐゴシック" charset="0"/>
              </a:defRPr>
            </a:lvl6pPr>
            <a:lvl7pPr marL="1219170" algn="l" defTabSz="609585" rtl="0" fontAlgn="base">
              <a:spcBef>
                <a:spcPct val="0"/>
              </a:spcBef>
              <a:spcAft>
                <a:spcPct val="0"/>
              </a:spcAft>
              <a:defRPr sz="5867" b="1">
                <a:solidFill>
                  <a:srgbClr val="6BBD1B"/>
                </a:solidFill>
                <a:latin typeface="Arial" charset="0"/>
                <a:ea typeface="ＭＳ Ｐゴシック" charset="0"/>
              </a:defRPr>
            </a:lvl7pPr>
            <a:lvl8pPr marL="1828754" algn="l" defTabSz="609585" rtl="0" fontAlgn="base">
              <a:spcBef>
                <a:spcPct val="0"/>
              </a:spcBef>
              <a:spcAft>
                <a:spcPct val="0"/>
              </a:spcAft>
              <a:defRPr sz="5867" b="1">
                <a:solidFill>
                  <a:srgbClr val="6BBD1B"/>
                </a:solidFill>
                <a:latin typeface="Arial" charset="0"/>
                <a:ea typeface="ＭＳ Ｐゴシック" charset="0"/>
              </a:defRPr>
            </a:lvl8pPr>
            <a:lvl9pPr marL="2438339" algn="l" defTabSz="609585" rtl="0" fontAlgn="base">
              <a:spcBef>
                <a:spcPct val="0"/>
              </a:spcBef>
              <a:spcAft>
                <a:spcPct val="0"/>
              </a:spcAft>
              <a:defRPr sz="5867" b="1">
                <a:solidFill>
                  <a:srgbClr val="6BBD1B"/>
                </a:solidFill>
                <a:latin typeface="Arial" charset="0"/>
                <a:ea typeface="ＭＳ Ｐゴシック" charset="0"/>
              </a:defRPr>
            </a:lvl9pPr>
          </a:lstStyle>
          <a:p>
            <a:pPr algn="ctr"/>
            <a:r>
              <a:rPr lang="en-US" sz="4400">
                <a:solidFill>
                  <a:srgbClr val="1F3A33"/>
                </a:solidFill>
                <a:latin typeface="Century Gothic" panose="020B0502020202020204" pitchFamily="34" charset="0"/>
                <a:cs typeface="Arial" panose="020B0604020202020204" pitchFamily="34" charset="0"/>
              </a:rPr>
              <a:t>Motivation: Weak Signal Decoding</a:t>
            </a:r>
          </a:p>
        </p:txBody>
      </p:sp>
      <p:grpSp>
        <p:nvGrpSpPr>
          <p:cNvPr id="4" name="Group 3">
            <a:extLst>
              <a:ext uri="{FF2B5EF4-FFF2-40B4-BE49-F238E27FC236}">
                <a16:creationId xmlns:a16="http://schemas.microsoft.com/office/drawing/2014/main" id="{2ACB7A1B-3AB8-6A43-8B07-293614AC916D}"/>
              </a:ext>
            </a:extLst>
          </p:cNvPr>
          <p:cNvGrpSpPr/>
          <p:nvPr/>
        </p:nvGrpSpPr>
        <p:grpSpPr>
          <a:xfrm>
            <a:off x="7193756" y="1420776"/>
            <a:ext cx="4877756" cy="3179490"/>
            <a:chOff x="7193756" y="1788759"/>
            <a:chExt cx="4877756" cy="3179490"/>
          </a:xfrm>
        </p:grpSpPr>
        <p:sp>
          <p:nvSpPr>
            <p:cNvPr id="115" name="文本框 63">
              <a:extLst>
                <a:ext uri="{FF2B5EF4-FFF2-40B4-BE49-F238E27FC236}">
                  <a16:creationId xmlns:a16="http://schemas.microsoft.com/office/drawing/2014/main" id="{E6F6A342-13C7-DE48-975D-BD7AB544B1BF}"/>
                </a:ext>
              </a:extLst>
            </p:cNvPr>
            <p:cNvSpPr txBox="1"/>
            <p:nvPr/>
          </p:nvSpPr>
          <p:spPr>
            <a:xfrm>
              <a:off x="7312261" y="1921261"/>
              <a:ext cx="4759251" cy="3046988"/>
            </a:xfrm>
            <a:prstGeom prst="rect">
              <a:avLst/>
            </a:prstGeom>
            <a:noFill/>
          </p:spPr>
          <p:txBody>
            <a:bodyPr wrap="square" rtlCol="0">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        NELoRa: neural-enhanced Demodulator</a:t>
              </a:r>
            </a:p>
            <a:p>
              <a:endParaRPr lang="en-US" altLang="zh-CN" sz="2400" b="1"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Neural-enhanced Decoder</a:t>
              </a:r>
            </a:p>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Extra SNR Gains</a:t>
              </a:r>
            </a:p>
            <a:p>
              <a:endParaRPr lang="en-US" altLang="zh-CN"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Single Pair of LoRa Transceiver</a:t>
              </a:r>
            </a:p>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Orthogonal to existing works</a:t>
              </a:r>
            </a:p>
          </p:txBody>
        </p:sp>
        <p:pic>
          <p:nvPicPr>
            <p:cNvPr id="66" name="Graphic 65" descr="Badge Question Mark with solid fill">
              <a:extLst>
                <a:ext uri="{FF2B5EF4-FFF2-40B4-BE49-F238E27FC236}">
                  <a16:creationId xmlns:a16="http://schemas.microsoft.com/office/drawing/2014/main" id="{AB78A774-9AD5-394C-BB09-EB7DD35D2C6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93756" y="1788759"/>
              <a:ext cx="670317" cy="670317"/>
            </a:xfrm>
            <a:prstGeom prst="rect">
              <a:avLst/>
            </a:prstGeom>
          </p:spPr>
        </p:pic>
      </p:grpSp>
      <p:sp>
        <p:nvSpPr>
          <p:cNvPr id="68" name="TextBox 67">
            <a:extLst>
              <a:ext uri="{FF2B5EF4-FFF2-40B4-BE49-F238E27FC236}">
                <a16:creationId xmlns:a16="http://schemas.microsoft.com/office/drawing/2014/main" id="{57DBA81D-220D-524F-86EF-8892F98CC1C5}"/>
              </a:ext>
            </a:extLst>
          </p:cNvPr>
          <p:cNvSpPr txBox="1"/>
          <p:nvPr/>
        </p:nvSpPr>
        <p:spPr>
          <a:xfrm>
            <a:off x="4586441" y="1191590"/>
            <a:ext cx="1146740" cy="461664"/>
          </a:xfrm>
          <a:prstGeom prst="rect">
            <a:avLst/>
          </a:prstGeom>
          <a:noFill/>
        </p:spPr>
        <p:txBody>
          <a:bodyPr wrap="square">
            <a:spAutoFit/>
          </a:bodyPr>
          <a:lstStyle/>
          <a:p>
            <a:r>
              <a:rPr lang="en-US" altLang="zh-CN" sz="2400" err="1">
                <a:latin typeface="Times New Roman" panose="02020603050405020304" pitchFamily="18" charset="0"/>
                <a:cs typeface="Times New Roman" panose="02020603050405020304" pitchFamily="18" charset="0"/>
              </a:rPr>
              <a:t>SoTAs</a:t>
            </a:r>
            <a:endParaRPr lang="en-US" sz="2400"/>
          </a:p>
        </p:txBody>
      </p:sp>
      <p:pic>
        <p:nvPicPr>
          <p:cNvPr id="73" name="图片 4">
            <a:extLst>
              <a:ext uri="{FF2B5EF4-FFF2-40B4-BE49-F238E27FC236}">
                <a16:creationId xmlns:a16="http://schemas.microsoft.com/office/drawing/2014/main" id="{3AE6B229-88B6-EC43-AFE1-5F5F7E90CDFC}"/>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Layer>
                </a14:imgProps>
              </a:ext>
            </a:extLst>
          </a:blip>
          <a:srcRect l="32229" r="29871"/>
          <a:stretch/>
        </p:blipFill>
        <p:spPr>
          <a:xfrm>
            <a:off x="5666123" y="1206753"/>
            <a:ext cx="691208" cy="359119"/>
          </a:xfrm>
          <a:prstGeom prst="rect">
            <a:avLst/>
          </a:prstGeom>
        </p:spPr>
      </p:pic>
      <p:pic>
        <p:nvPicPr>
          <p:cNvPr id="74" name="Graphic 73" descr="Badge Question Mark with solid fill">
            <a:extLst>
              <a:ext uri="{FF2B5EF4-FFF2-40B4-BE49-F238E27FC236}">
                <a16:creationId xmlns:a16="http://schemas.microsoft.com/office/drawing/2014/main" id="{B8803812-6DF7-AC42-B208-047A5D5A55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97301" y="1641802"/>
            <a:ext cx="547514" cy="547514"/>
          </a:xfrm>
          <a:prstGeom prst="rect">
            <a:avLst/>
          </a:prstGeom>
        </p:spPr>
      </p:pic>
      <p:sp>
        <p:nvSpPr>
          <p:cNvPr id="80" name="Line 60">
            <a:extLst>
              <a:ext uri="{FF2B5EF4-FFF2-40B4-BE49-F238E27FC236}">
                <a16:creationId xmlns:a16="http://schemas.microsoft.com/office/drawing/2014/main" id="{EE4DF114-C387-7142-9F24-AA06684961FA}"/>
              </a:ext>
            </a:extLst>
          </p:cNvPr>
          <p:cNvSpPr/>
          <p:nvPr/>
        </p:nvSpPr>
        <p:spPr>
          <a:xfrm rot="19725202" flipH="1" flipV="1">
            <a:off x="5745901" y="1785951"/>
            <a:ext cx="492688" cy="298930"/>
          </a:xfrm>
          <a:prstGeom prst="line">
            <a:avLst/>
          </a:prstGeom>
          <a:ln w="38160">
            <a:solidFill>
              <a:srgbClr val="FF0000"/>
            </a:solidFill>
            <a:prstDash val="solid"/>
          </a:ln>
        </p:spPr>
        <p:style>
          <a:lnRef idx="1">
            <a:schemeClr val="accent1"/>
          </a:lnRef>
          <a:fillRef idx="0">
            <a:schemeClr val="accent1"/>
          </a:fillRef>
          <a:effectRef idx="0">
            <a:schemeClr val="accent1"/>
          </a:effectRef>
          <a:fontRef idx="minor"/>
        </p:style>
        <p:txBody>
          <a:bodyPr/>
          <a:lstStyle/>
          <a:p>
            <a:endParaRPr lang="zh-CN" altLang="en-US"/>
          </a:p>
        </p:txBody>
      </p:sp>
      <p:sp>
        <p:nvSpPr>
          <p:cNvPr id="81" name="文本框 39">
            <a:extLst>
              <a:ext uri="{FF2B5EF4-FFF2-40B4-BE49-F238E27FC236}">
                <a16:creationId xmlns:a16="http://schemas.microsoft.com/office/drawing/2014/main" id="{A8F59873-1217-FE4C-91C2-961E0C33C46A}"/>
              </a:ext>
            </a:extLst>
          </p:cNvPr>
          <p:cNvSpPr txBox="1"/>
          <p:nvPr/>
        </p:nvSpPr>
        <p:spPr>
          <a:xfrm>
            <a:off x="1315285" y="1218621"/>
            <a:ext cx="3054108" cy="830997"/>
          </a:xfrm>
          <a:prstGeom prst="rect">
            <a:avLst/>
          </a:prstGeom>
          <a:noFill/>
          <a:ln>
            <a:solidFill>
              <a:srgbClr val="000000"/>
            </a:solidFill>
          </a:ln>
        </p:spPr>
        <p:txBody>
          <a:bodyPr wrap="square" rtlCol="0">
            <a:spAutoFit/>
          </a:bodyPr>
          <a:lstStyle/>
          <a:p>
            <a:r>
              <a:rPr lang="en-US" altLang="zh-CN" sz="2400">
                <a:latin typeface="Times New Roman" panose="02020603050405020304" pitchFamily="18" charset="0"/>
                <a:cs typeface="Times New Roman" panose="02020603050405020304" pitchFamily="18" charset="0"/>
              </a:rPr>
              <a:t>Observed SNR:</a:t>
            </a:r>
          </a:p>
          <a:p>
            <a:r>
              <a:rPr lang="en-US" altLang="zh-CN" sz="2400">
                <a:latin typeface="Times New Roman" panose="02020603050405020304" pitchFamily="18" charset="0"/>
                <a:cs typeface="Times New Roman" panose="02020603050405020304" pitchFamily="18" charset="0"/>
              </a:rPr>
              <a:t>SNR Threshold:</a:t>
            </a:r>
          </a:p>
        </p:txBody>
      </p:sp>
      <p:sp>
        <p:nvSpPr>
          <p:cNvPr id="82" name="Line 60">
            <a:extLst>
              <a:ext uri="{FF2B5EF4-FFF2-40B4-BE49-F238E27FC236}">
                <a16:creationId xmlns:a16="http://schemas.microsoft.com/office/drawing/2014/main" id="{1D4F6F5F-C714-6448-AB56-4114ADD2A2C9}"/>
              </a:ext>
            </a:extLst>
          </p:cNvPr>
          <p:cNvSpPr/>
          <p:nvPr/>
        </p:nvSpPr>
        <p:spPr>
          <a:xfrm rot="19725202" flipH="1" flipV="1">
            <a:off x="3545779" y="1729327"/>
            <a:ext cx="477571" cy="290721"/>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p:style>
      </p:sp>
      <p:pic>
        <p:nvPicPr>
          <p:cNvPr id="88" name="图片 4">
            <a:extLst>
              <a:ext uri="{FF2B5EF4-FFF2-40B4-BE49-F238E27FC236}">
                <a16:creationId xmlns:a16="http://schemas.microsoft.com/office/drawing/2014/main" id="{1E9BFE72-9950-B343-AF8E-BF6D478C8942}"/>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backgroundRemoval t="3675" b="91864" l="2519" r="98256">
                        <a14:foregroundMark x1="6783" y1="38058" x2="6783" y2="38058"/>
                        <a14:foregroundMark x1="73062" y1="80315" x2="73062" y2="80315"/>
                        <a14:foregroundMark x1="68798" y1="91864" x2="68798" y2="91864"/>
                        <a14:foregroundMark x1="94574" y1="15486" x2="94574" y2="15486"/>
                        <a14:foregroundMark x1="89729" y1="3937" x2="89729" y2="3937"/>
                        <a14:foregroundMark x1="98256" y1="13123" x2="98256" y2="13123"/>
                        <a14:foregroundMark x1="2519" y1="33071" x2="2519" y2="33071"/>
                      </a14:backgroundRemoval>
                    </a14:imgEffect>
                    <a14:imgEffect>
                      <a14:saturation sat="0"/>
                    </a14:imgEffect>
                  </a14:imgLayer>
                </a14:imgProps>
              </a:ext>
            </a:extLst>
          </a:blip>
          <a:srcRect l="31064" r="29137"/>
          <a:stretch/>
        </p:blipFill>
        <p:spPr>
          <a:xfrm>
            <a:off x="3465693" y="1258611"/>
            <a:ext cx="633395" cy="352687"/>
          </a:xfrm>
          <a:prstGeom prst="rect">
            <a:avLst/>
          </a:prstGeom>
        </p:spPr>
      </p:pic>
      <p:pic>
        <p:nvPicPr>
          <p:cNvPr id="89" name="Graphic 88" descr="Badge Question Mark with solid fill">
            <a:extLst>
              <a:ext uri="{FF2B5EF4-FFF2-40B4-BE49-F238E27FC236}">
                <a16:creationId xmlns:a16="http://schemas.microsoft.com/office/drawing/2014/main" id="{A05699E6-1322-844F-B0BC-1BD5DD151F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56894" y="3815794"/>
            <a:ext cx="375360" cy="375360"/>
          </a:xfrm>
          <a:prstGeom prst="rect">
            <a:avLst/>
          </a:prstGeom>
        </p:spPr>
      </p:pic>
      <p:sp>
        <p:nvSpPr>
          <p:cNvPr id="7" name="Oval 6">
            <a:extLst>
              <a:ext uri="{FF2B5EF4-FFF2-40B4-BE49-F238E27FC236}">
                <a16:creationId xmlns:a16="http://schemas.microsoft.com/office/drawing/2014/main" id="{525EB722-6FDC-9446-BACA-E0ADAB5697DF}"/>
              </a:ext>
            </a:extLst>
          </p:cNvPr>
          <p:cNvSpPr/>
          <p:nvPr/>
        </p:nvSpPr>
        <p:spPr>
          <a:xfrm>
            <a:off x="1405039" y="4870869"/>
            <a:ext cx="1887131" cy="12190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6360A1A7-BE63-D847-8E6E-B6F59D9B68B0}"/>
              </a:ext>
            </a:extLst>
          </p:cNvPr>
          <p:cNvSpPr txBox="1"/>
          <p:nvPr/>
        </p:nvSpPr>
        <p:spPr>
          <a:xfrm>
            <a:off x="1424765" y="5236740"/>
            <a:ext cx="2032106" cy="461665"/>
          </a:xfrm>
          <a:prstGeom prst="rect">
            <a:avLst/>
          </a:prstGeom>
          <a:noFill/>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Observations</a:t>
            </a:r>
            <a:endParaRPr lang="en-US" sz="2400" b="1">
              <a:solidFill>
                <a:schemeClr val="bg1"/>
              </a:solidFill>
            </a:endParaRPr>
          </a:p>
        </p:txBody>
      </p:sp>
      <p:sp>
        <p:nvSpPr>
          <p:cNvPr id="94" name="Oval 93">
            <a:extLst>
              <a:ext uri="{FF2B5EF4-FFF2-40B4-BE49-F238E27FC236}">
                <a16:creationId xmlns:a16="http://schemas.microsoft.com/office/drawing/2014/main" id="{D057FD97-D3DC-1846-85ED-3FD3CA0BDF0B}"/>
              </a:ext>
            </a:extLst>
          </p:cNvPr>
          <p:cNvSpPr/>
          <p:nvPr/>
        </p:nvSpPr>
        <p:spPr>
          <a:xfrm>
            <a:off x="5071931" y="4838035"/>
            <a:ext cx="1887131" cy="12190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6C265BFC-576A-B249-B6BC-33BB26F40187}"/>
              </a:ext>
            </a:extLst>
          </p:cNvPr>
          <p:cNvSpPr txBox="1"/>
          <p:nvPr/>
        </p:nvSpPr>
        <p:spPr>
          <a:xfrm>
            <a:off x="5516285" y="5005192"/>
            <a:ext cx="2032106" cy="830997"/>
          </a:xfrm>
          <a:prstGeom prst="rect">
            <a:avLst/>
          </a:prstGeom>
          <a:noFill/>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System Design</a:t>
            </a:r>
            <a:endParaRPr lang="en-US" sz="2400" b="1">
              <a:solidFill>
                <a:schemeClr val="bg1"/>
              </a:solidFill>
            </a:endParaRPr>
          </a:p>
        </p:txBody>
      </p:sp>
      <p:sp>
        <p:nvSpPr>
          <p:cNvPr id="99" name="Oval 98">
            <a:extLst>
              <a:ext uri="{FF2B5EF4-FFF2-40B4-BE49-F238E27FC236}">
                <a16:creationId xmlns:a16="http://schemas.microsoft.com/office/drawing/2014/main" id="{4CE0D6BE-DF54-D442-A8C4-19CAC35C1DEB}"/>
              </a:ext>
            </a:extLst>
          </p:cNvPr>
          <p:cNvSpPr/>
          <p:nvPr/>
        </p:nvSpPr>
        <p:spPr>
          <a:xfrm>
            <a:off x="8738824" y="4832918"/>
            <a:ext cx="1887131" cy="12190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2D055949-A8AA-3047-B35F-88D2E21A0A05}"/>
              </a:ext>
            </a:extLst>
          </p:cNvPr>
          <p:cNvSpPr txBox="1"/>
          <p:nvPr/>
        </p:nvSpPr>
        <p:spPr>
          <a:xfrm>
            <a:off x="8903525" y="5211632"/>
            <a:ext cx="2032106" cy="461665"/>
          </a:xfrm>
          <a:prstGeom prst="rect">
            <a:avLst/>
          </a:prstGeom>
          <a:noFill/>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Challenges</a:t>
            </a:r>
            <a:endParaRPr lang="en-US" sz="2400" b="1">
              <a:solidFill>
                <a:schemeClr val="bg1"/>
              </a:solidFill>
            </a:endParaRPr>
          </a:p>
        </p:txBody>
      </p:sp>
    </p:spTree>
    <p:extLst>
      <p:ext uri="{BB962C8B-B14F-4D97-AF65-F5344CB8AC3E}">
        <p14:creationId xmlns:p14="http://schemas.microsoft.com/office/powerpoint/2010/main" val="238155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0" grpId="0"/>
      <p:bldP spid="94" grpId="0" animBg="1"/>
      <p:bldP spid="95" grpId="0"/>
      <p:bldP spid="99" grpId="0" animBg="1"/>
      <p:bldP spid="10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EEEEE"/>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F4E64B8C-1504-084D-8E1D-8C02D2DD622A}" vid="{1086960A-9F30-E841-A1FB-3548D8489B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3010</Words>
  <Application>Microsoft Office PowerPoint</Application>
  <PresentationFormat>Widescreen</PresentationFormat>
  <Paragraphs>401</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Custom Design</vt:lpstr>
      <vt:lpstr>NELoRa Towards Ultra-low SNR LoRa Communication with Neural-enhanced Demodulation  </vt:lpstr>
      <vt:lpstr>Low-power Wide-area Networks</vt:lpstr>
      <vt:lpstr>IoT Connectivity via LoRa</vt:lpstr>
      <vt:lpstr>IoT Connectivity via LoRa</vt:lpstr>
      <vt:lpstr>IoT Connectivity via LoRa</vt:lpstr>
      <vt:lpstr>SoTAs: Weak Signal Decoding</vt:lpstr>
      <vt:lpstr>SoTAs: Multi-pair Transceivers</vt:lpstr>
      <vt:lpstr>Problem: Weak Signal Decoding</vt:lpstr>
      <vt:lpstr>PowerPoint Presentation</vt:lpstr>
      <vt:lpstr>Observation-1: Unique Pattern</vt:lpstr>
      <vt:lpstr>Observation-2: 2D Robust Pattern</vt:lpstr>
      <vt:lpstr>Observation-3: Finite Feature Space</vt:lpstr>
      <vt:lpstr>System Design</vt:lpstr>
      <vt:lpstr>PowerPoint Presentation</vt:lpstr>
      <vt:lpstr>Challenge-2: Noise &amp; Interference</vt:lpstr>
      <vt:lpstr>PowerPoint Presentation</vt:lpstr>
      <vt:lpstr>Implementation</vt:lpstr>
      <vt:lpstr>Evaluation： Indoor Performance</vt:lpstr>
      <vt:lpstr>Evaluation： Robustness Analysis</vt:lpstr>
      <vt:lpstr>Evaluation： Outdoor Performance</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RIM: RF-based Inertial Measurements</dc:title>
  <dc:creator>Chenshu Wu</dc:creator>
  <cp:lastModifiedBy>Li, Chenning</cp:lastModifiedBy>
  <cp:revision>2</cp:revision>
  <dcterms:created xsi:type="dcterms:W3CDTF">2019-08-05T13:58:23Z</dcterms:created>
  <dcterms:modified xsi:type="dcterms:W3CDTF">2021-11-16T05:38:20Z</dcterms:modified>
</cp:coreProperties>
</file>