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0" r:id="rId1"/>
  </p:sldMasterIdLst>
  <p:notesMasterIdLst>
    <p:notesMasterId r:id="rId20"/>
  </p:notesMasterIdLst>
  <p:sldIdLst>
    <p:sldId id="290" r:id="rId2"/>
    <p:sldId id="320" r:id="rId3"/>
    <p:sldId id="328" r:id="rId4"/>
    <p:sldId id="292" r:id="rId5"/>
    <p:sldId id="310" r:id="rId6"/>
    <p:sldId id="329" r:id="rId7"/>
    <p:sldId id="312" r:id="rId8"/>
    <p:sldId id="314" r:id="rId9"/>
    <p:sldId id="330" r:id="rId10"/>
    <p:sldId id="331" r:id="rId11"/>
    <p:sldId id="332" r:id="rId12"/>
    <p:sldId id="303" r:id="rId13"/>
    <p:sldId id="304" r:id="rId14"/>
    <p:sldId id="305" r:id="rId15"/>
    <p:sldId id="306" r:id="rId16"/>
    <p:sldId id="307" r:id="rId17"/>
    <p:sldId id="321" r:id="rId18"/>
    <p:sldId id="3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C7C6AC-E068-4C6A-81FC-93834A9DB184}">
          <p14:sldIdLst>
            <p14:sldId id="290"/>
            <p14:sldId id="320"/>
            <p14:sldId id="328"/>
            <p14:sldId id="292"/>
            <p14:sldId id="310"/>
            <p14:sldId id="329"/>
            <p14:sldId id="312"/>
            <p14:sldId id="314"/>
            <p14:sldId id="330"/>
            <p14:sldId id="331"/>
            <p14:sldId id="332"/>
            <p14:sldId id="303"/>
            <p14:sldId id="304"/>
            <p14:sldId id="305"/>
            <p14:sldId id="306"/>
            <p14:sldId id="307"/>
            <p14:sldId id="321"/>
            <p14:sldId id="3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F5FE9"/>
    <a:srgbClr val="7030A0"/>
    <a:srgbClr val="00B050"/>
    <a:srgbClr val="1F3A33"/>
    <a:srgbClr val="8BC641"/>
    <a:srgbClr val="CCCCCC"/>
    <a:srgbClr val="79BFD9"/>
    <a:srgbClr val="FDEDA1"/>
    <a:srgbClr val="78B7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81" autoAdjust="0"/>
    <p:restoredTop sz="84131" autoAdjust="0"/>
  </p:normalViewPr>
  <p:slideViewPr>
    <p:cSldViewPr snapToGrid="0">
      <p:cViewPr varScale="1">
        <p:scale>
          <a:sx n="72" d="100"/>
          <a:sy n="72" d="100"/>
        </p:scale>
        <p:origin x="101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09174-3F43-46F0-9F84-0E54424E33BA}"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7D81C-75C7-4564-9045-5886489EA9E9}" type="slidenum">
              <a:rPr lang="en-US" smtClean="0"/>
              <a:t>‹#›</a:t>
            </a:fld>
            <a:endParaRPr lang="en-US"/>
          </a:p>
        </p:txBody>
      </p:sp>
    </p:spTree>
    <p:extLst>
      <p:ext uri="{BB962C8B-B14F-4D97-AF65-F5344CB8AC3E}">
        <p14:creationId xmlns:p14="http://schemas.microsoft.com/office/powerpoint/2010/main" val="23485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576654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dirty="0">
                <a:latin typeface="Comic Sans MS" panose="030F0702030302020204" pitchFamily="66" charset="0"/>
              </a:rPr>
              <a:t>Resembling light, Wi-Fi radiations propagate as the electromagnetic wave while the electric field oscillates perpendicularly to the direction of propagation.</a:t>
            </a:r>
          </a:p>
          <a:p>
            <a:pPr algn="l"/>
            <a:endParaRPr lang="en-US" altLang="zh-CN" sz="1800" b="0" i="0" u="none" strike="noStrike" baseline="0" dirty="0">
              <a:latin typeface="LinLibertineT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Comic Sans MS" panose="030F0702030302020204" pitchFamily="66" charset="0"/>
              </a:rPr>
              <a:t>Different polarized waves can be produced while bouncing off various surfaces of materials and textures, such as scattering off a smooth non-metallic surface, a smooth metallic surface, and a rough surface</a:t>
            </a:r>
            <a:endParaRPr lang="zh-CN" altLang="en-US" sz="2000" b="1" dirty="0">
              <a:latin typeface="Comic Sans MS" panose="030F0702030302020204" pitchFamily="66" charset="0"/>
            </a:endParaRPr>
          </a:p>
          <a:p>
            <a:pPr algn="l"/>
            <a:endParaRPr lang="en-US" altLang="zh-CN" sz="1800" b="0" i="0" u="none" strike="noStrike" baseline="0" dirty="0">
              <a:latin typeface="LinLibertineTB"/>
            </a:endParaRPr>
          </a:p>
          <a:p>
            <a:pPr algn="l"/>
            <a:endParaRPr lang="en-US" altLang="zh-CN" sz="1800" b="0" i="0" u="none" strike="noStrike" baseline="0" dirty="0">
              <a:latin typeface="LinLibertineTB"/>
            </a:endParaRPr>
          </a:p>
          <a:p>
            <a:pPr algn="l"/>
            <a:r>
              <a:rPr lang="en-US" altLang="zh-CN" sz="1800" b="0" i="0" u="none" strike="noStrike" baseline="0" dirty="0">
                <a:latin typeface="LinLibertineTB"/>
              </a:rPr>
              <a:t>distinguishable 3D</a:t>
            </a:r>
          </a:p>
          <a:p>
            <a:pPr algn="l"/>
            <a:r>
              <a:rPr lang="en-US" altLang="zh-CN" sz="1800" b="0" i="0" u="none" strike="noStrike" baseline="0" dirty="0">
                <a:latin typeface="LinLibertineTB"/>
              </a:rPr>
              <a:t>point cloud in the feature space for (a). the metallic and plywood</a:t>
            </a:r>
          </a:p>
          <a:p>
            <a:pPr algn="l"/>
            <a:r>
              <a:rPr lang="en-US" altLang="zh-CN" sz="1800" b="0" i="0" u="none" strike="noStrike" baseline="0" dirty="0">
                <a:latin typeface="LinLibertineTB"/>
              </a:rPr>
              <a:t>plate of the same size. (b). daily items of the same material</a:t>
            </a:r>
          </a:p>
          <a:p>
            <a:pPr algn="l"/>
            <a:r>
              <a:rPr lang="en-US" altLang="zh-CN" sz="1800" b="0" i="0" u="none" strike="noStrike" baseline="0" dirty="0">
                <a:latin typeface="LinLibertineTB"/>
              </a:rPr>
              <a:t>and textures with various reflected areas.</a:t>
            </a:r>
            <a:endParaRPr lang="en-US" altLang="zh-CN" baseline="0" dirty="0">
              <a:latin typeface="Comic Sans MS" panose="030F0702030302020204" pitchFamily="66"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98078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dirty="0">
                <a:latin typeface="Comic Sans MS" panose="030F0702030302020204" pitchFamily="66" charset="0"/>
              </a:rPr>
              <a:t>Resembling light, Wi-Fi radiations propagate as the electromagnetic wave while the electric field oscillates perpendicularly to the direction of propagation.</a:t>
            </a:r>
          </a:p>
          <a:p>
            <a:pPr algn="l"/>
            <a:endParaRPr lang="en-US" altLang="zh-CN" sz="1800" b="0" i="0" u="none" strike="noStrike" baseline="0" dirty="0">
              <a:latin typeface="LinLibertineT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Comic Sans MS" panose="030F0702030302020204" pitchFamily="66" charset="0"/>
              </a:rPr>
              <a:t>Different polarized waves can be produced while bouncing off various surfaces of materials and textures, such as scattering off a smooth non-metallic surface, a smooth metallic surface, and a rough surface</a:t>
            </a:r>
            <a:endParaRPr lang="zh-CN" altLang="en-US" sz="2000" b="1" dirty="0">
              <a:latin typeface="Comic Sans MS" panose="030F0702030302020204" pitchFamily="66" charset="0"/>
            </a:endParaRPr>
          </a:p>
          <a:p>
            <a:pPr algn="l"/>
            <a:endParaRPr lang="en-US" altLang="zh-CN" sz="1800" b="0" i="0" u="none" strike="noStrike" baseline="0" dirty="0">
              <a:latin typeface="LinLibertineTB"/>
            </a:endParaRPr>
          </a:p>
          <a:p>
            <a:pPr algn="l"/>
            <a:endParaRPr lang="en-US" altLang="zh-CN" sz="1800" b="0" i="0" u="none" strike="noStrike" baseline="0" dirty="0">
              <a:latin typeface="LinLibertineTB"/>
            </a:endParaRPr>
          </a:p>
          <a:p>
            <a:pPr algn="l"/>
            <a:r>
              <a:rPr lang="en-US" altLang="zh-CN" sz="1800" b="0" i="0" u="none" strike="noStrike" baseline="0" dirty="0">
                <a:latin typeface="LinLibertineTB"/>
              </a:rPr>
              <a:t>distinguishable 3D</a:t>
            </a:r>
          </a:p>
          <a:p>
            <a:pPr algn="l"/>
            <a:r>
              <a:rPr lang="en-US" altLang="zh-CN" sz="1800" b="0" i="0" u="none" strike="noStrike" baseline="0" dirty="0">
                <a:latin typeface="LinLibertineTB"/>
              </a:rPr>
              <a:t>point cloud in the feature space for (a). the metallic and plywood</a:t>
            </a:r>
          </a:p>
          <a:p>
            <a:pPr algn="l"/>
            <a:r>
              <a:rPr lang="en-US" altLang="zh-CN" sz="1800" b="0" i="0" u="none" strike="noStrike" baseline="0" dirty="0">
                <a:latin typeface="LinLibertineTB"/>
              </a:rPr>
              <a:t>plate of the same size. (b). daily items of the same material</a:t>
            </a:r>
          </a:p>
          <a:p>
            <a:pPr algn="l"/>
            <a:r>
              <a:rPr lang="en-US" altLang="zh-CN" sz="1800" b="0" i="0" u="none" strike="noStrike" baseline="0" dirty="0">
                <a:latin typeface="LinLibertineTB"/>
              </a:rPr>
              <a:t>and textures with various reflected areas.</a:t>
            </a:r>
            <a:endParaRPr lang="en-US" altLang="zh-CN" baseline="0" dirty="0">
              <a:latin typeface="Comic Sans MS" panose="030F0702030302020204" pitchFamily="66"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93055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validate the effectiveness of our</a:t>
            </a:r>
            <a:r>
              <a:rPr lang="en-US" altLang="zh-CN" baseline="0" dirty="0"/>
              <a:t> system, we do the evaluation on the public </a:t>
            </a:r>
            <a:r>
              <a:rPr lang="en-US" altLang="zh-CN" baseline="0" dirty="0" err="1"/>
              <a:t>dateset</a:t>
            </a:r>
            <a:r>
              <a:rPr lang="en-US" altLang="zh-CN" baseline="0" dirty="0"/>
              <a:t> published by widar3.0.</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4417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742950" lvl="1" indent="-285750">
              <a:buFont typeface="Arial" panose="020B0604020202020204" pitchFamily="34" charset="0"/>
              <a:buChar char="•"/>
            </a:pPr>
            <a:endParaRPr lang="en-US" altLang="zh-CN" sz="1200" kern="1200" spc="-35" dirty="0">
              <a:solidFill>
                <a:prstClr val="black"/>
              </a:solidFill>
              <a:latin typeface="Comic Sans MS" panose="030F0702030302020204" pitchFamily="66" charset="0"/>
              <a:ea typeface="+mn-ea"/>
              <a:cs typeface="Verdana"/>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01317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683344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1" dirty="0">
                <a:latin typeface="Comic Sans MS" panose="030F0702030302020204" pitchFamily="66" charset="0"/>
              </a:rPr>
              <a:t>using the same dataset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1" dirty="0">
                <a:latin typeface="Comic Sans MS" panose="030F0702030302020204" pitchFamily="66" charset="0"/>
              </a:rPr>
              <a:t>The performance is consistent with the observation on the power based feature and the motion change pattern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i="1"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i="1" dirty="0">
                <a:latin typeface="Comic Sans MS" panose="030F0702030302020204" pitchFamily="66" charset="0"/>
              </a:rPr>
              <a:t>The cross-domain ability of designed feature.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99963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i="1" dirty="0">
                <a:latin typeface="Comic Sans MS" panose="030F0702030302020204" pitchFamily="66" charset="0"/>
              </a:rPr>
              <a:t>WiHF demonstrates accessible performance when the number of users or gestures is up to 9</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5936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To design </a:t>
            </a:r>
            <a:r>
              <a:rPr lang="en-US" altLang="zh-CN" sz="1800" b="0" i="0" u="none" strike="noStrike" baseline="0" dirty="0" err="1">
                <a:latin typeface="LinLibertineT"/>
              </a:rPr>
              <a:t>WiSIA,We</a:t>
            </a:r>
            <a:r>
              <a:rPr lang="en-US" altLang="zh-CN" sz="1800" b="0" i="0" u="none" strike="noStrike" baseline="0" dirty="0">
                <a:latin typeface="LinLibertineT"/>
              </a:rPr>
              <a:t> have developed novel techniques related to</a:t>
            </a:r>
          </a:p>
          <a:p>
            <a:pPr algn="l"/>
            <a:r>
              <a:rPr lang="en-US" altLang="zh-CN" sz="1800" b="0" i="0" u="none" strike="noStrike" baseline="0" dirty="0">
                <a:latin typeface="LinLibertineT"/>
              </a:rPr>
              <a:t>ray tracing, wave polarization and deep learning to enable </a:t>
            </a:r>
            <a:r>
              <a:rPr lang="en-US" altLang="zh-CN" sz="1800" b="0" i="0" u="none" strike="noStrike" baseline="0" dirty="0" err="1">
                <a:latin typeface="LinLibertineT"/>
              </a:rPr>
              <a:t>realtime</a:t>
            </a:r>
            <a:endParaRPr lang="en-US" altLang="zh-CN" sz="1800" b="0" i="0" u="none" strike="noStrike" baseline="0" dirty="0">
              <a:latin typeface="LinLibertineT"/>
            </a:endParaRPr>
          </a:p>
          <a:p>
            <a:pPr algn="l"/>
            <a:r>
              <a:rPr lang="en-US" altLang="zh-CN" sz="1800" b="0" i="0" u="none" strike="noStrike" baseline="0" dirty="0">
                <a:latin typeface="LinLibertineT"/>
              </a:rPr>
              <a:t>Wi-Fi imaging, multi-object detection and identification,</a:t>
            </a:r>
          </a:p>
          <a:p>
            <a:pPr algn="l"/>
            <a:r>
              <a:rPr lang="en-US" altLang="zh-CN" sz="1800" b="0" i="0" u="none" strike="noStrike" baseline="0" dirty="0">
                <a:latin typeface="LinLibertineT"/>
              </a:rPr>
              <a:t>and fine-grained segmentation enhancement.</a:t>
            </a:r>
          </a:p>
          <a:p>
            <a:pPr algn="l"/>
            <a:endParaRPr lang="en-US" altLang="zh-CN" sz="1800" b="0" i="0" u="none" strike="noStrike" baseline="0" dirty="0">
              <a:latin typeface="txsys"/>
            </a:endParaRPr>
          </a:p>
          <a:p>
            <a:pPr algn="l"/>
            <a:r>
              <a:rPr lang="en-US" altLang="zh-CN" sz="1800" b="0" i="0" u="none" strike="noStrike" baseline="0" dirty="0">
                <a:latin typeface="LinLibertineT"/>
              </a:rPr>
              <a:t>We implemented a prototype of </a:t>
            </a:r>
            <a:r>
              <a:rPr lang="en-US" altLang="zh-CN" sz="1800" b="0" i="0" u="none" strike="noStrike" baseline="0" dirty="0" err="1">
                <a:latin typeface="LinLibertineT"/>
              </a:rPr>
              <a:t>WiSIA</a:t>
            </a:r>
            <a:r>
              <a:rPr lang="en-US" altLang="zh-CN" sz="1800" b="0" i="0" u="none" strike="noStrike" baseline="0" dirty="0">
                <a:latin typeface="LinLibertineT"/>
              </a:rPr>
              <a:t> using COTS Wi-Fi devices,</a:t>
            </a:r>
          </a:p>
          <a:p>
            <a:pPr algn="l"/>
            <a:r>
              <a:rPr lang="en-US" altLang="zh-CN" sz="1800" b="0" i="0" u="none" strike="noStrike" baseline="0" dirty="0">
                <a:latin typeface="LinLibertineT"/>
              </a:rPr>
              <a:t>and evaluated its performance in various scenarios. The experimental</a:t>
            </a:r>
          </a:p>
          <a:p>
            <a:pPr algn="l"/>
            <a:r>
              <a:rPr lang="en-US" altLang="zh-CN" sz="1800" b="0" i="0" u="none" strike="noStrike" baseline="0" dirty="0">
                <a:latin typeface="LinLibertineT"/>
              </a:rPr>
              <a:t>results demonstrate the efficacy of </a:t>
            </a:r>
            <a:r>
              <a:rPr lang="en-US" altLang="zh-CN" sz="1800" b="0" i="0" u="none" strike="noStrike" baseline="0" dirty="0" err="1">
                <a:latin typeface="LinLibertineT"/>
              </a:rPr>
              <a:t>WiSIA</a:t>
            </a:r>
            <a:r>
              <a:rPr lang="en-US" altLang="zh-CN" sz="1800" b="0" i="0" u="none" strike="noStrike" baseline="0" dirty="0">
                <a:latin typeface="LinLibertineT"/>
              </a:rPr>
              <a:t> in comparison</a:t>
            </a:r>
          </a:p>
          <a:p>
            <a:pPr algn="l"/>
            <a:r>
              <a:rPr lang="en-US" altLang="zh-CN" sz="1800" b="0" i="0" u="none" strike="noStrike" baseline="0" dirty="0">
                <a:latin typeface="LinLibertineT"/>
              </a:rPr>
              <a:t>with vision-based approaches</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56267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742950" lvl="1" indent="-285750">
              <a:buFont typeface="Arial" panose="020B0604020202020204" pitchFamily="34" charset="0"/>
              <a:buChar char="•"/>
            </a:pPr>
            <a:r>
              <a:rPr lang="en-US" altLang="zh-CN" dirty="0">
                <a:solidFill>
                  <a:srgbClr val="1F3A33"/>
                </a:solidFill>
                <a:latin typeface="Comic Sans MS" panose="030F0702030302020204" pitchFamily="66" charset="0"/>
              </a:rPr>
              <a:t>WiHF suffers severely for some orientations in the cross-domain testing due to the shadow effect : </a:t>
            </a:r>
          </a:p>
          <a:p>
            <a:pPr marL="1200150" lvl="2" indent="-285750">
              <a:buFont typeface="Arial" panose="020B0604020202020204" pitchFamily="34" charset="0"/>
              <a:buChar char="•"/>
            </a:pPr>
            <a:r>
              <a:rPr lang="en-US" altLang="zh-CN" dirty="0">
                <a:solidFill>
                  <a:srgbClr val="FF0000"/>
                </a:solidFill>
                <a:latin typeface="Comic Sans MS" panose="030F0702030302020204" pitchFamily="66" charset="0"/>
              </a:rPr>
              <a:t>The complexity and duration of </a:t>
            </a:r>
            <a:r>
              <a:rPr lang="en-US" altLang="zh-CN" dirty="0">
                <a:latin typeface="Comic Sans MS" panose="030F0702030302020204" pitchFamily="66" charset="0"/>
              </a:rPr>
              <a:t>for motion change pattern to capture the personalized performing style (Drawing the rectangle vs. Clapping).</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67446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prstClr val="black"/>
                </a:solidFill>
                <a:latin typeface="Comic Sans MS" panose="030F0702030302020204" pitchFamily="66" charset="0"/>
                <a:ea typeface="+mn-ea"/>
                <a:cs typeface="Verdana"/>
              </a:rPr>
              <a:t>We human beings always want to talk, especially during the quarantine. And Interacting with machines is an interesting thing for social distancing. For example, gesture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baseline="0" dirty="0">
              <a:solidFill>
                <a:prstClr val="black"/>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prstClr val="black"/>
                </a:solidFill>
                <a:latin typeface="Comic Sans MS" panose="030F0702030302020204" pitchFamily="66" charset="0"/>
                <a:ea typeface="+mn-ea"/>
                <a:cs typeface="Verdana"/>
              </a:rPr>
              <a:t>It sparks an easy way to interact with the machines, the gesture recognition, which </a:t>
            </a:r>
            <a:r>
              <a:rPr lang="en-US" altLang="zh-CN" sz="1200" kern="1200" dirty="0">
                <a:solidFill>
                  <a:schemeClr val="tx1"/>
                </a:solidFill>
                <a:latin typeface="+mn-lt"/>
                <a:ea typeface="+mn-ea"/>
                <a:cs typeface="+mn-cs"/>
              </a:rPr>
              <a:t>is the core enabler for a wide range of applications,</a:t>
            </a:r>
            <a:r>
              <a:rPr lang="en-US" altLang="zh-CN" sz="1200" kern="1200" baseline="0" dirty="0">
                <a:solidFill>
                  <a:schemeClr val="tx1"/>
                </a:solidFill>
                <a:latin typeface="+mn-lt"/>
                <a:ea typeface="+mn-ea"/>
                <a:cs typeface="+mn-cs"/>
              </a:rPr>
              <a:t> such as the smart home, the VR, and security surveillance</a:t>
            </a:r>
            <a:r>
              <a:rPr lang="en-US" altLang="zh-CN" sz="1200"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baseline="0" dirty="0">
              <a:solidFill>
                <a:prstClr val="black"/>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prstClr val="black"/>
                </a:solidFill>
                <a:latin typeface="Comic Sans MS" panose="030F0702030302020204" pitchFamily="66" charset="0"/>
                <a:ea typeface="+mn-ea"/>
                <a:cs typeface="Verdana"/>
              </a:rPr>
              <a:t>Actually, such a scenario has been already dictated in 1983. A famous science fiction, the robots of Dawn, written by Isaac Asimov.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solidFill>
                <a:prstClr val="black"/>
              </a:solidFill>
              <a:latin typeface="Comic Sans MS" panose="030F0702030302020204" pitchFamily="66" charset="0"/>
              <a:ea typeface="+mn-ea"/>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prstClr val="black"/>
                </a:solidFill>
                <a:latin typeface="Comic Sans MS" panose="030F0702030302020204" pitchFamily="66" charset="0"/>
                <a:ea typeface="+mn-ea"/>
                <a:cs typeface="Verdana"/>
              </a:rPr>
              <a:t>As it mentions, the introduced distortions on the electromagnetic waves by the arm motion can be sensed by the machines. </a:t>
            </a: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However,</a:t>
            </a:r>
            <a:r>
              <a:rPr lang="en-US" altLang="zh-CN" sz="1200" kern="1200" baseline="0" dirty="0">
                <a:solidFill>
                  <a:schemeClr val="tx1"/>
                </a:solidFill>
                <a:latin typeface="+mn-lt"/>
                <a:ea typeface="+mn-ea"/>
                <a:cs typeface="+mn-cs"/>
              </a:rPr>
              <a:t> </a:t>
            </a:r>
            <a:r>
              <a:rPr lang="en-US" altLang="zh-CN" b="1" dirty="0">
                <a:latin typeface="Comic Sans MS" panose="030F0702030302020204" pitchFamily="66" charset="0"/>
              </a:rPr>
              <a:t>What if the machine doesn’t know who</a:t>
            </a:r>
            <a:r>
              <a:rPr lang="en-US" altLang="zh-CN" b="1" baseline="0" dirty="0">
                <a:latin typeface="Comic Sans MS" panose="030F0702030302020204" pitchFamily="66" charset="0"/>
              </a:rPr>
              <a:t> he serves for? That means he cares for your home and serves for anyone that performs the predefined gestures.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56847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prstClr val="black"/>
                </a:solidFill>
                <a:latin typeface="Comic Sans MS" panose="030F0702030302020204" pitchFamily="66" charset="0"/>
                <a:ea typeface="+mn-ea"/>
                <a:cs typeface="Verdana"/>
              </a:rPr>
              <a:t>We human beings always want to talk, especially during the quarantine. And Interacting with machines is an interesting thing for social distancing. For example, gesture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baseline="0" dirty="0">
              <a:solidFill>
                <a:prstClr val="black"/>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prstClr val="black"/>
                </a:solidFill>
                <a:latin typeface="Comic Sans MS" panose="030F0702030302020204" pitchFamily="66" charset="0"/>
                <a:ea typeface="+mn-ea"/>
                <a:cs typeface="Verdana"/>
              </a:rPr>
              <a:t>It sparks an easy way to interact with the machines, the gesture recognition, which </a:t>
            </a:r>
            <a:r>
              <a:rPr lang="en-US" altLang="zh-CN" sz="1200" kern="1200" dirty="0">
                <a:solidFill>
                  <a:schemeClr val="tx1"/>
                </a:solidFill>
                <a:latin typeface="+mn-lt"/>
                <a:ea typeface="+mn-ea"/>
                <a:cs typeface="+mn-cs"/>
              </a:rPr>
              <a:t>is the core enabler for a wide range of applications,</a:t>
            </a:r>
            <a:r>
              <a:rPr lang="en-US" altLang="zh-CN" sz="1200" kern="1200" baseline="0" dirty="0">
                <a:solidFill>
                  <a:schemeClr val="tx1"/>
                </a:solidFill>
                <a:latin typeface="+mn-lt"/>
                <a:ea typeface="+mn-ea"/>
                <a:cs typeface="+mn-cs"/>
              </a:rPr>
              <a:t> such as the smart home, the VR, and security surveillance</a:t>
            </a:r>
            <a:r>
              <a:rPr lang="en-US" altLang="zh-CN" sz="1200"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baseline="0" dirty="0">
              <a:solidFill>
                <a:prstClr val="black"/>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prstClr val="black"/>
                </a:solidFill>
                <a:latin typeface="Comic Sans MS" panose="030F0702030302020204" pitchFamily="66" charset="0"/>
                <a:ea typeface="+mn-ea"/>
                <a:cs typeface="Verdana"/>
              </a:rPr>
              <a:t>Actually, such a scenario has been already dictated in 1983. A famous science fiction, the robots of Dawn, written by Isaac Asimov.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solidFill>
                <a:prstClr val="black"/>
              </a:solidFill>
              <a:latin typeface="Comic Sans MS" panose="030F0702030302020204" pitchFamily="66" charset="0"/>
              <a:ea typeface="+mn-ea"/>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prstClr val="black"/>
                </a:solidFill>
                <a:latin typeface="Comic Sans MS" panose="030F0702030302020204" pitchFamily="66" charset="0"/>
                <a:ea typeface="+mn-ea"/>
                <a:cs typeface="Verdana"/>
              </a:rPr>
              <a:t>As it mentions, the introduced distortions on the electromagnetic waves by the arm motion can be sensed by the machines. </a:t>
            </a: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However,</a:t>
            </a:r>
            <a:r>
              <a:rPr lang="en-US" altLang="zh-CN" sz="1200" kern="1200" baseline="0" dirty="0">
                <a:solidFill>
                  <a:schemeClr val="tx1"/>
                </a:solidFill>
                <a:latin typeface="+mn-lt"/>
                <a:ea typeface="+mn-ea"/>
                <a:cs typeface="+mn-cs"/>
              </a:rPr>
              <a:t> </a:t>
            </a:r>
            <a:r>
              <a:rPr lang="en-US" altLang="zh-CN" b="1" dirty="0">
                <a:latin typeface="Comic Sans MS" panose="030F0702030302020204" pitchFamily="66" charset="0"/>
              </a:rPr>
              <a:t>What if the machine doesn’t know who</a:t>
            </a:r>
            <a:r>
              <a:rPr lang="en-US" altLang="zh-CN" b="1" baseline="0" dirty="0">
                <a:latin typeface="Comic Sans MS" panose="030F0702030302020204" pitchFamily="66" charset="0"/>
              </a:rPr>
              <a:t> he serves for? That means he cares for your home and serves for anyone that performs the predefined gestures.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90921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pc="-35" dirty="0">
                <a:solidFill>
                  <a:prstClr val="black"/>
                </a:solidFill>
                <a:latin typeface="Comic Sans MS" panose="030F0702030302020204" pitchFamily="66" charset="0"/>
                <a:ea typeface="+mn-ea"/>
                <a:cs typeface="Verdana"/>
              </a:rPr>
              <a:t>Generally</a:t>
            </a:r>
            <a:r>
              <a:rPr lang="en-US" altLang="zh-CN" spc="-35" baseline="0" dirty="0">
                <a:solidFill>
                  <a:prstClr val="black"/>
                </a:solidFill>
                <a:latin typeface="Comic Sans MS" panose="030F0702030302020204" pitchFamily="66" charset="0"/>
                <a:ea typeface="+mn-ea"/>
                <a:cs typeface="Verdana"/>
              </a:rPr>
              <a:t>, it’s always a hot topic to identify users.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pc="-35" baseline="0" dirty="0">
              <a:solidFill>
                <a:prstClr val="black"/>
              </a:solidFill>
              <a:latin typeface="Comic Sans MS" panose="030F0702030302020204" pitchFamily="66" charset="0"/>
              <a:ea typeface="+mn-ea"/>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pc="-35" baseline="0" dirty="0">
                <a:solidFill>
                  <a:prstClr val="black"/>
                </a:solidFill>
                <a:latin typeface="Comic Sans MS" panose="030F0702030302020204" pitchFamily="66" charset="0"/>
                <a:ea typeface="+mn-ea"/>
                <a:cs typeface="Verdana"/>
              </a:rPr>
              <a:t>For example,, inspired by the CV, which proves the gait can be utilized as a biometry feature. Some researches verify the feasibility of user identification with gait while maximizing the advantages of the wireless signals, such as through the wall and no requirements for the light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pc="-35" baseline="0" dirty="0">
              <a:solidFill>
                <a:prstClr val="black"/>
              </a:solidFill>
              <a:latin typeface="Comic Sans MS" panose="030F0702030302020204" pitchFamily="66" charset="0"/>
              <a:ea typeface="+mn-ea"/>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pc="-35" baseline="0" dirty="0">
                <a:solidFill>
                  <a:prstClr val="black"/>
                </a:solidFill>
                <a:latin typeface="Comic Sans MS" panose="030F0702030302020204" pitchFamily="66" charset="0"/>
                <a:ea typeface="+mn-ea"/>
                <a:cs typeface="Verdana"/>
              </a:rPr>
              <a:t>Besides,  the </a:t>
            </a:r>
            <a:r>
              <a:rPr lang="en-US" altLang="zh-CN" sz="1200" b="0" kern="1200" dirty="0">
                <a:solidFill>
                  <a:schemeClr val="tx1"/>
                </a:solidFill>
                <a:effectLst/>
                <a:latin typeface="+mn-lt"/>
                <a:ea typeface="+mn-ea"/>
                <a:cs typeface="+mn-cs"/>
              </a:rPr>
              <a:t>location-oriented activities</a:t>
            </a:r>
            <a:r>
              <a:rPr lang="en-US" altLang="zh-CN" sz="1200" b="0" kern="1200" baseline="0" dirty="0">
                <a:solidFill>
                  <a:schemeClr val="tx1"/>
                </a:solidFill>
                <a:effectLst/>
                <a:latin typeface="+mn-lt"/>
                <a:ea typeface="+mn-ea"/>
                <a:cs typeface="+mn-cs"/>
              </a:rPr>
              <a:t> can also be used for user identification.</a:t>
            </a:r>
            <a:r>
              <a:rPr lang="en-US" altLang="zh-CN" spc="-35" baseline="0" dirty="0">
                <a:solidFill>
                  <a:prstClr val="black"/>
                </a:solidFill>
                <a:latin typeface="Comic Sans MS" panose="030F0702030302020204" pitchFamily="66" charset="0"/>
                <a:ea typeface="+mn-ea"/>
                <a:cs typeface="Verdana"/>
              </a:rPr>
              <a:t> However, both cannot convey the extra semantic meaning like diverse gestures.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pc="-35" baseline="0" dirty="0">
              <a:solidFill>
                <a:prstClr val="black"/>
              </a:solidFill>
              <a:latin typeface="Comic Sans MS" panose="030F0702030302020204" pitchFamily="66"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mn-lt"/>
                <a:ea typeface="+mn-ea"/>
                <a:cs typeface="+mn-cs"/>
              </a:rPr>
              <a:t>Of course, someone</a:t>
            </a:r>
            <a:r>
              <a:rPr lang="en-US" altLang="zh-CN" sz="1200" b="0" kern="1200" baseline="0" dirty="0">
                <a:solidFill>
                  <a:schemeClr val="tx1"/>
                </a:solidFill>
                <a:effectLst/>
                <a:latin typeface="+mn-lt"/>
                <a:ea typeface="+mn-ea"/>
                <a:cs typeface="+mn-cs"/>
              </a:rPr>
              <a:t> tried to do the user identified gesture recognition, like </a:t>
            </a:r>
            <a:r>
              <a:rPr lang="en-US" altLang="zh-CN" sz="1200" b="0" kern="1200" baseline="0" dirty="0" err="1">
                <a:solidFill>
                  <a:schemeClr val="tx1"/>
                </a:solidFill>
                <a:effectLst/>
                <a:latin typeface="+mn-lt"/>
                <a:ea typeface="+mn-ea"/>
                <a:cs typeface="+mn-cs"/>
              </a:rPr>
              <a:t>WiID</a:t>
            </a:r>
            <a:r>
              <a:rPr lang="en-US" altLang="zh-CN" sz="1200" b="0" kern="1200" baseline="0" dirty="0">
                <a:solidFill>
                  <a:schemeClr val="tx1"/>
                </a:solidFill>
                <a:effectLst/>
                <a:latin typeface="+mn-lt"/>
                <a:ea typeface="+mn-ea"/>
                <a:cs typeface="+mn-cs"/>
              </a:rPr>
              <a:t> publish in </a:t>
            </a:r>
            <a:r>
              <a:rPr lang="en-US" altLang="zh-CN" sz="1200" b="0" kern="1200" baseline="0" dirty="0" err="1">
                <a:solidFill>
                  <a:schemeClr val="tx1"/>
                </a:solidFill>
                <a:effectLst/>
                <a:latin typeface="+mn-lt"/>
                <a:ea typeface="+mn-ea"/>
                <a:cs typeface="+mn-cs"/>
              </a:rPr>
              <a:t>UbiComp</a:t>
            </a:r>
            <a:r>
              <a:rPr lang="en-US" altLang="zh-CN" sz="1200" b="0" kern="1200" baseline="0" dirty="0">
                <a:solidFill>
                  <a:schemeClr val="tx1"/>
                </a:solidFill>
                <a:effectLst/>
                <a:latin typeface="+mn-lt"/>
                <a:ea typeface="+mn-ea"/>
                <a:cs typeface="+mn-cs"/>
              </a:rPr>
              <a:t> ’18, </a:t>
            </a:r>
            <a:r>
              <a:rPr lang="en-US" altLang="zh-CN" sz="1200" b="0" kern="1200" dirty="0">
                <a:solidFill>
                  <a:schemeClr val="tx1"/>
                </a:solidFill>
                <a:effectLst/>
                <a:latin typeface="+mn-lt"/>
                <a:ea typeface="+mn-ea"/>
                <a:cs typeface="+mn-cs"/>
              </a:rPr>
              <a:t>However, it has two drawbacks:</a:t>
            </a:r>
            <a:r>
              <a:rPr lang="en-US" altLang="zh-CN" sz="1200" b="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baseline="0" dirty="0">
                <a:solidFill>
                  <a:schemeClr val="tx1"/>
                </a:solidFill>
                <a:effectLst/>
                <a:latin typeface="+mn-lt"/>
                <a:ea typeface="+mn-ea"/>
                <a:cs typeface="+mn-cs"/>
              </a:rPr>
              <a:t>First it </a:t>
            </a:r>
            <a:r>
              <a:rPr lang="en-US" altLang="zh-CN" sz="1200" b="0" kern="1200" dirty="0">
                <a:solidFill>
                  <a:schemeClr val="tx1"/>
                </a:solidFill>
                <a:effectLst/>
                <a:latin typeface="+mn-lt"/>
                <a:ea typeface="+mn-ea"/>
                <a:cs typeface="+mn-cs"/>
              </a:rPr>
              <a:t>only functions with the WiFi based gesture recognition system as an add-on module and requires the known gesture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mn-lt"/>
                <a:ea typeface="+mn-ea"/>
                <a:cs typeface="+mn-cs"/>
              </a:rPr>
              <a:t>Moreover, it suffers</a:t>
            </a:r>
            <a:r>
              <a:rPr lang="en-US" altLang="zh-CN" sz="1200" b="0" kern="1200" baseline="0" dirty="0">
                <a:solidFill>
                  <a:schemeClr val="tx1"/>
                </a:solidFill>
                <a:effectLst/>
                <a:latin typeface="+mn-lt"/>
                <a:ea typeface="+mn-ea"/>
                <a:cs typeface="+mn-cs"/>
              </a:rPr>
              <a:t> when we leverages it in a new domains, including the location, orientation and environments, due to the variance of the domains</a:t>
            </a:r>
            <a:r>
              <a:rPr lang="en-US" altLang="zh-CN" sz="1200" b="0" kern="1200" dirty="0">
                <a:solidFill>
                  <a:schemeClr val="tx1"/>
                </a:solidFill>
                <a:effectLst/>
                <a:latin typeface="+mn-lt"/>
                <a:ea typeface="+mn-ea"/>
                <a:cs typeface="+mn-cs"/>
              </a:rPr>
              <a:t>. </a:t>
            </a:r>
            <a:endParaRPr lang="en-US" altLang="zh-CN" sz="1200" dirty="0">
              <a:solidFill>
                <a:srgbClr val="FF000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mn-lt"/>
                <a:ea typeface="+mn-ea"/>
                <a:cs typeface="+mn-cs"/>
              </a:rPr>
              <a:t>To</a:t>
            </a:r>
            <a:r>
              <a:rPr lang="en-US" altLang="zh-CN" sz="1200" b="0" kern="1200" baseline="0" dirty="0">
                <a:solidFill>
                  <a:schemeClr val="tx1"/>
                </a:solidFill>
                <a:effectLst/>
                <a:latin typeface="+mn-lt"/>
                <a:ea typeface="+mn-ea"/>
                <a:cs typeface="+mn-cs"/>
              </a:rPr>
              <a:t> the best of our knowledge, none of the existing works can do the user identified gesture recognition in real time while considering the cross-domain scenarios.</a:t>
            </a:r>
            <a:endParaRPr lang="en-US" altLang="zh-CN"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57560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latin typeface="Comic Sans MS" panose="030F0702030302020204" pitchFamily="66" charset="0"/>
              </a:rPr>
              <a:t>Just imaging you perform some gestures, with the reflected WiFi signals,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latin typeface="Comic Sans MS" panose="030F0702030302020204" pitchFamily="66" charset="0"/>
              </a:rPr>
              <a:t>our system can recognize the gesture as well as your identity simultaneously, rendering t</a:t>
            </a:r>
            <a:r>
              <a:rPr lang="en-US" altLang="zh-CN" dirty="0">
                <a:latin typeface="Comic Sans MS" panose="030F0702030302020204" pitchFamily="66" charset="0"/>
              </a:rPr>
              <a:t>he true potential of WiFi based gesture recognition.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latin typeface="Comic Sans MS" panose="030F0702030302020204" pitchFamily="66" charset="0"/>
              </a:rPr>
              <a:t>since </a:t>
            </a:r>
            <a:r>
              <a:rPr lang="en-US" altLang="zh-CN" spc="-35" baseline="0" dirty="0">
                <a:solidFill>
                  <a:prstClr val="black"/>
                </a:solidFill>
                <a:latin typeface="Comic Sans MS" panose="030F0702030302020204" pitchFamily="66" charset="0"/>
                <a:ea typeface="+mn-ea"/>
              </a:rPr>
              <a:t>m</a:t>
            </a:r>
            <a:r>
              <a:rPr lang="en-US" altLang="zh-CN" spc="-35" dirty="0">
                <a:solidFill>
                  <a:prstClr val="black"/>
                </a:solidFill>
                <a:latin typeface="Comic Sans MS" panose="030F0702030302020204" pitchFamily="66" charset="0"/>
                <a:ea typeface="+mn-ea"/>
                <a:cs typeface="Verdana"/>
              </a:rPr>
              <a:t>any applications usually require user identities for access control and content customization, </a:t>
            </a:r>
            <a:r>
              <a:rPr lang="en-US" altLang="zh-CN" sz="1200" dirty="0">
                <a:latin typeface="Comic Sans MS" panose="030F0702030302020204" pitchFamily="66" charset="0"/>
              </a:rPr>
              <a:t>VR customization</a:t>
            </a:r>
            <a:r>
              <a:rPr lang="en-US" altLang="zh-CN" spc="-35" dirty="0">
                <a:solidFill>
                  <a:prstClr val="black"/>
                </a:solidFill>
                <a:latin typeface="Comic Sans MS" panose="030F0702030302020204" pitchFamily="66" charset="0"/>
                <a:ea typeface="+mn-ea"/>
                <a:cs typeface="Verdana"/>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pc="-35" dirty="0">
              <a:solidFill>
                <a:prstClr val="black"/>
              </a:solidFill>
              <a:latin typeface="Comic Sans MS" panose="030F0702030302020204" pitchFamily="66" charset="0"/>
              <a:ea typeface="+mn-ea"/>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pc="-35" dirty="0">
                <a:solidFill>
                  <a:prstClr val="black"/>
                </a:solidFill>
                <a:latin typeface="Comic Sans MS" panose="030F0702030302020204" pitchFamily="66" charset="0"/>
                <a:ea typeface="+mn-ea"/>
                <a:cs typeface="Verdana"/>
              </a:rPr>
              <a:t>For example, smart home devices can only be controlled by family members but the guests or strangers. Moreover, when the identity of children or parents can be known, it can recommend different contents when they are watching TV or listening to music.</a:t>
            </a: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18851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omic Sans MS" panose="030F0702030302020204" pitchFamily="66" charset="0"/>
              </a:rPr>
              <a:t>Thus we propose</a:t>
            </a:r>
            <a:r>
              <a:rPr lang="en-US" altLang="zh-CN" baseline="0" dirty="0">
                <a:latin typeface="Comic Sans MS" panose="030F0702030302020204" pitchFamily="66" charset="0"/>
              </a:rPr>
              <a:t> the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solidFill>
                <a:srgbClr val="FF000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srgbClr val="FF0000"/>
                </a:solidFill>
                <a:latin typeface="Comic Sans MS" panose="030F0702030302020204" pitchFamily="66" charset="0"/>
              </a:rPr>
              <a:t>And the first challenges is </a:t>
            </a:r>
            <a:endParaRPr lang="en-US" altLang="zh-CN" dirty="0">
              <a:solidFill>
                <a:srgbClr val="FF000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90657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omic Sans MS" panose="030F0702030302020204" pitchFamily="66" charset="0"/>
              </a:rPr>
              <a:t>Thus we propose</a:t>
            </a:r>
            <a:r>
              <a:rPr lang="en-US" altLang="zh-CN" baseline="0" dirty="0">
                <a:latin typeface="Comic Sans MS" panose="030F0702030302020204" pitchFamily="66" charset="0"/>
              </a:rPr>
              <a:t> the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solidFill>
                <a:srgbClr val="FF000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srgbClr val="FF0000"/>
                </a:solidFill>
                <a:latin typeface="Comic Sans MS" panose="030F0702030302020204" pitchFamily="66" charset="0"/>
              </a:rPr>
              <a:t>And the first challenges is </a:t>
            </a:r>
            <a:endParaRPr lang="en-US" altLang="zh-CN" dirty="0">
              <a:solidFill>
                <a:srgbClr val="FF000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03877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omic Sans MS" panose="030F0702030302020204" pitchFamily="66" charset="0"/>
              </a:rPr>
              <a:t>First, we</a:t>
            </a:r>
            <a:r>
              <a:rPr lang="en-US" altLang="zh-CN" baseline="0" dirty="0">
                <a:latin typeface="Comic Sans MS" panose="030F0702030302020204" pitchFamily="66" charset="0"/>
              </a:rPr>
              <a:t> do a survey and has some theories.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latin typeface="Comic Sans MS" panose="030F0702030302020204" pitchFamily="66" charset="0"/>
              </a:rPr>
              <a:t>To verify the feasibility of the feature design, we do some observation using the public Widar3.0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latin typeface="Comic Sans MS" panose="030F0702030302020204" pitchFamily="66" charset="0"/>
              </a:rPr>
              <a:t>With the spectrogram of the collected WiFi signals, as shown in the three top sub-figures, we plot three carving paths of three different users while performing the same gesture (e.g., drawing the rectangle).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latin typeface="Comic Sans MS" panose="030F0702030302020204" pitchFamily="66" charset="0"/>
              </a:rPr>
              <a:t>Specifically, the black and red dashed lines denote the carving paths of dominant power and power bound.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latin typeface="Comic Sans MS" panose="030F0702030302020204" pitchFamily="66" charset="0"/>
              </a:rPr>
              <a:t>The pink dashed lines which are distributed along the axis of frequency shift indicate the motion changes. With the visualization of all carving paths, we can observe both power based features and the motion change pattern varies among different users. Intuitively, different users perform the same gesture with the personalized action understanding and performing style.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latin typeface="Comic Sans MS" panose="030F0702030302020204" pitchFamily="66" charset="0"/>
              </a:rPr>
              <a:t>Further, we collect three instances of the same gesture from all three users and superpose their carving paths for each user in the bottom three sub-figures.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latin typeface="Comic Sans MS" panose="030F0702030302020204" pitchFamily="66" charset="0"/>
              </a:rPr>
              <a:t>We can see the power based carving paths of different instances may shift along the time axis, especially for the third user.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latin typeface="Comic Sans MS" panose="030F0702030302020204" pitchFamily="66" charset="0"/>
              </a:rPr>
              <a:t>In contrast, for all users, their motion changes can be grouped into three clusters which correspond to the three pauses during drawing the rectangle.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latin typeface="Comic Sans MS" panose="030F0702030302020204" pitchFamily="66" charset="0"/>
              </a:rPr>
              <a:t>In all clusters, the largest period between two motion changes across different instances is less than 70ms (the first cluster of the third user appeared at about 500ms), which demonstrates its consistency of the motion change pattern for each user across instances. The reason behind this is the inevitable noise (e.g. multi-path, body motion) has a significant influence on the power based carving paths, but motion changes are less affected.</a:t>
            </a: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68493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dirty="0">
                <a:latin typeface="Comic Sans MS" panose="030F0702030302020204" pitchFamily="66" charset="0"/>
              </a:rPr>
              <a:t>Resembling light, Wi-Fi radiations propagate as the electromagnetic wave while the electric field oscillates perpendicularly to the direction of propagation.</a:t>
            </a:r>
          </a:p>
          <a:p>
            <a:pPr algn="l"/>
            <a:endParaRPr lang="en-US" altLang="zh-CN" sz="1800" b="0" i="0" u="none" strike="noStrike" baseline="0" dirty="0">
              <a:latin typeface="LinLibertineT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Comic Sans MS" panose="030F0702030302020204" pitchFamily="66" charset="0"/>
              </a:rPr>
              <a:t>Different polarized waves can be produced while bouncing off various surfaces of materials and textures, such as scattering off a smooth non-metallic surface, a smooth metallic surface, and a rough surface</a:t>
            </a:r>
            <a:endParaRPr lang="zh-CN" altLang="en-US" sz="2000" b="1" dirty="0">
              <a:latin typeface="Comic Sans MS" panose="030F0702030302020204" pitchFamily="66" charset="0"/>
            </a:endParaRPr>
          </a:p>
          <a:p>
            <a:pPr algn="l"/>
            <a:endParaRPr lang="en-US" altLang="zh-CN" sz="1800" b="0" i="0" u="none" strike="noStrike" baseline="0" dirty="0">
              <a:latin typeface="LinLibertineTB"/>
            </a:endParaRPr>
          </a:p>
          <a:p>
            <a:pPr algn="l"/>
            <a:endParaRPr lang="en-US" altLang="zh-CN" sz="1800" b="0" i="0" u="none" strike="noStrike" baseline="0" dirty="0">
              <a:latin typeface="LinLibertineTB"/>
            </a:endParaRPr>
          </a:p>
          <a:p>
            <a:pPr algn="l"/>
            <a:r>
              <a:rPr lang="en-US" altLang="zh-CN" sz="1800" b="0" i="0" u="none" strike="noStrike" baseline="0" dirty="0">
                <a:latin typeface="LinLibertineTB"/>
              </a:rPr>
              <a:t>distinguishable 3D</a:t>
            </a:r>
          </a:p>
          <a:p>
            <a:pPr algn="l"/>
            <a:r>
              <a:rPr lang="en-US" altLang="zh-CN" sz="1800" b="0" i="0" u="none" strike="noStrike" baseline="0" dirty="0">
                <a:latin typeface="LinLibertineTB"/>
              </a:rPr>
              <a:t>point cloud in the feature space for (a). the metallic and plywood</a:t>
            </a:r>
          </a:p>
          <a:p>
            <a:pPr algn="l"/>
            <a:r>
              <a:rPr lang="en-US" altLang="zh-CN" sz="1800" b="0" i="0" u="none" strike="noStrike" baseline="0" dirty="0">
                <a:latin typeface="LinLibertineTB"/>
              </a:rPr>
              <a:t>plate of the same size. (b). daily items of the same material</a:t>
            </a:r>
          </a:p>
          <a:p>
            <a:pPr algn="l"/>
            <a:r>
              <a:rPr lang="en-US" altLang="zh-CN" sz="1800" b="0" i="0" u="none" strike="noStrike" baseline="0" dirty="0">
                <a:latin typeface="LinLibertineTB"/>
              </a:rPr>
              <a:t>and textures with various reflected areas.</a:t>
            </a:r>
            <a:endParaRPr lang="en-US" altLang="zh-CN" baseline="0" dirty="0">
              <a:latin typeface="Comic Sans MS" panose="030F0702030302020204" pitchFamily="66"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90297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7955" y="1272082"/>
            <a:ext cx="9587771" cy="1171575"/>
          </a:xfrm>
        </p:spPr>
        <p:txBody>
          <a:bodyPr/>
          <a:lstStyle/>
          <a:p>
            <a:r>
              <a:rPr lang="en-US"/>
              <a:t>Click to edit Master title style</a:t>
            </a:r>
            <a:endParaRPr lang="en-US" dirty="0"/>
          </a:p>
        </p:txBody>
      </p:sp>
      <p:sp>
        <p:nvSpPr>
          <p:cNvPr id="3" name="Subtitle 2"/>
          <p:cNvSpPr>
            <a:spLocks noGrp="1"/>
          </p:cNvSpPr>
          <p:nvPr>
            <p:ph type="subTitle" idx="1"/>
          </p:nvPr>
        </p:nvSpPr>
        <p:spPr>
          <a:xfrm>
            <a:off x="1307955" y="2808451"/>
            <a:ext cx="9587771"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2143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3733">
                <a:solidFill>
                  <a:schemeClr val="tx1"/>
                </a:solidFill>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600201"/>
            <a:ext cx="5384800" cy="4525963"/>
          </a:xfrm>
        </p:spPr>
        <p:txBody>
          <a:bodyPr/>
          <a:lstStyle>
            <a:lvl1pPr>
              <a:defRPr sz="3733">
                <a:solidFill>
                  <a:schemeClr val="tx1"/>
                </a:solidFill>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7573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184217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9"/>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TEXT</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4CB75C6D-E901-C54E-9186-D0138DDB86B3}"/>
              </a:ext>
            </a:extLst>
          </p:cNvPr>
          <p:cNvPicPr>
            <a:picLocks noChangeAspect="1"/>
          </p:cNvPicPr>
          <p:nvPr userDrawn="1"/>
        </p:nvPicPr>
        <p:blipFill>
          <a:blip r:embed="rId5"/>
          <a:stretch>
            <a:fillRect/>
          </a:stretch>
        </p:blipFill>
        <p:spPr>
          <a:xfrm>
            <a:off x="4857751" y="6524894"/>
            <a:ext cx="2478616" cy="209233"/>
          </a:xfrm>
          <a:prstGeom prst="rect">
            <a:avLst/>
          </a:prstGeom>
        </p:spPr>
      </p:pic>
    </p:spTree>
    <p:extLst>
      <p:ext uri="{BB962C8B-B14F-4D97-AF65-F5344CB8AC3E}">
        <p14:creationId xmlns:p14="http://schemas.microsoft.com/office/powerpoint/2010/main" val="68597892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Lst>
  <p:txStyles>
    <p:titleStyle>
      <a:lvl1pPr algn="l" defTabSz="609585" rtl="0" fontAlgn="base">
        <a:spcBef>
          <a:spcPct val="0"/>
        </a:spcBef>
        <a:spcAft>
          <a:spcPct val="0"/>
        </a:spcAft>
        <a:defRPr sz="5867" b="1" kern="1200">
          <a:solidFill>
            <a:srgbClr val="6BBD1B"/>
          </a:solidFill>
          <a:latin typeface="Arial"/>
          <a:ea typeface="ＭＳ Ｐゴシック" charset="0"/>
          <a:cs typeface="Arial"/>
        </a:defRPr>
      </a:lvl1pPr>
      <a:lvl2pPr algn="l" defTabSz="609585" rtl="0" fontAlgn="base">
        <a:spcBef>
          <a:spcPct val="0"/>
        </a:spcBef>
        <a:spcAft>
          <a:spcPct val="0"/>
        </a:spcAft>
        <a:defRPr sz="5867" b="1">
          <a:solidFill>
            <a:srgbClr val="6BBD1B"/>
          </a:solidFill>
          <a:latin typeface="Arial" charset="0"/>
          <a:ea typeface="ＭＳ Ｐゴシック" charset="0"/>
        </a:defRPr>
      </a:lvl2pPr>
      <a:lvl3pPr algn="l" defTabSz="609585" rtl="0" fontAlgn="base">
        <a:spcBef>
          <a:spcPct val="0"/>
        </a:spcBef>
        <a:spcAft>
          <a:spcPct val="0"/>
        </a:spcAft>
        <a:defRPr sz="5867" b="1">
          <a:solidFill>
            <a:srgbClr val="6BBD1B"/>
          </a:solidFill>
          <a:latin typeface="Arial" charset="0"/>
          <a:ea typeface="ＭＳ Ｐゴシック" charset="0"/>
        </a:defRPr>
      </a:lvl3pPr>
      <a:lvl4pPr algn="l" defTabSz="609585" rtl="0" fontAlgn="base">
        <a:spcBef>
          <a:spcPct val="0"/>
        </a:spcBef>
        <a:spcAft>
          <a:spcPct val="0"/>
        </a:spcAft>
        <a:defRPr sz="5867" b="1">
          <a:solidFill>
            <a:srgbClr val="6BBD1B"/>
          </a:solidFill>
          <a:latin typeface="Arial" charset="0"/>
          <a:ea typeface="ＭＳ Ｐゴシック" charset="0"/>
        </a:defRPr>
      </a:lvl4pPr>
      <a:lvl5pPr algn="l" defTabSz="609585" rtl="0" fontAlgn="base">
        <a:spcBef>
          <a:spcPct val="0"/>
        </a:spcBef>
        <a:spcAft>
          <a:spcPct val="0"/>
        </a:spcAft>
        <a:defRPr sz="5867" b="1">
          <a:solidFill>
            <a:srgbClr val="6BBD1B"/>
          </a:solidFill>
          <a:latin typeface="Arial" charset="0"/>
          <a:ea typeface="ＭＳ Ｐゴシック" charset="0"/>
        </a:defRPr>
      </a:lvl5pPr>
      <a:lvl6pPr marL="609585" algn="l" defTabSz="609585" rtl="0" fontAlgn="base">
        <a:spcBef>
          <a:spcPct val="0"/>
        </a:spcBef>
        <a:spcAft>
          <a:spcPct val="0"/>
        </a:spcAft>
        <a:defRPr sz="5867" b="1">
          <a:solidFill>
            <a:srgbClr val="6BBD1B"/>
          </a:solidFill>
          <a:latin typeface="Arial" charset="0"/>
          <a:ea typeface="ＭＳ Ｐゴシック" charset="0"/>
        </a:defRPr>
      </a:lvl6pPr>
      <a:lvl7pPr marL="1219170" algn="l" defTabSz="609585" rtl="0" fontAlgn="base">
        <a:spcBef>
          <a:spcPct val="0"/>
        </a:spcBef>
        <a:spcAft>
          <a:spcPct val="0"/>
        </a:spcAft>
        <a:defRPr sz="5867" b="1">
          <a:solidFill>
            <a:srgbClr val="6BBD1B"/>
          </a:solidFill>
          <a:latin typeface="Arial" charset="0"/>
          <a:ea typeface="ＭＳ Ｐゴシック" charset="0"/>
        </a:defRPr>
      </a:lvl7pPr>
      <a:lvl8pPr marL="1828754" algn="l" defTabSz="609585" rtl="0" fontAlgn="base">
        <a:spcBef>
          <a:spcPct val="0"/>
        </a:spcBef>
        <a:spcAft>
          <a:spcPct val="0"/>
        </a:spcAft>
        <a:defRPr sz="5867" b="1">
          <a:solidFill>
            <a:srgbClr val="6BBD1B"/>
          </a:solidFill>
          <a:latin typeface="Arial" charset="0"/>
          <a:ea typeface="ＭＳ Ｐゴシック" charset="0"/>
        </a:defRPr>
      </a:lvl8pPr>
      <a:lvl9pPr marL="2438339" algn="l" defTabSz="609585" rtl="0" fontAlgn="base">
        <a:spcBef>
          <a:spcPct val="0"/>
        </a:spcBef>
        <a:spcAft>
          <a:spcPct val="0"/>
        </a:spcAft>
        <a:defRPr sz="5867" b="1">
          <a:solidFill>
            <a:srgbClr val="6BBD1B"/>
          </a:solidFill>
          <a:latin typeface="Arial" charset="0"/>
          <a:ea typeface="ＭＳ Ｐゴシック" charset="0"/>
        </a:defRPr>
      </a:lvl9pPr>
    </p:titleStyle>
    <p:bodyStyle>
      <a:lvl1pPr marL="457189" indent="-457189" algn="l" defTabSz="609585" rtl="0" fontAlgn="base">
        <a:spcBef>
          <a:spcPct val="20000"/>
        </a:spcBef>
        <a:spcAft>
          <a:spcPct val="0"/>
        </a:spcAft>
        <a:buFont typeface="Arial" charset="0"/>
        <a:buChar char="•"/>
        <a:defRPr sz="4267" kern="1200">
          <a:solidFill>
            <a:srgbClr val="7F7F7F"/>
          </a:solidFill>
          <a:latin typeface="Arial"/>
          <a:ea typeface="ＭＳ Ｐゴシック" charset="0"/>
          <a:cs typeface="Arial"/>
        </a:defRPr>
      </a:lvl1pPr>
      <a:lvl2pPr marL="990575" indent="-380990" algn="l" defTabSz="609585" rtl="0" fontAlgn="base">
        <a:spcBef>
          <a:spcPct val="20000"/>
        </a:spcBef>
        <a:spcAft>
          <a:spcPct val="0"/>
        </a:spcAft>
        <a:buFont typeface="Arial" charset="0"/>
        <a:buChar char="–"/>
        <a:defRPr sz="3733" kern="1200">
          <a:solidFill>
            <a:srgbClr val="7F7F7F"/>
          </a:solidFill>
          <a:latin typeface="Arial"/>
          <a:ea typeface="ＭＳ Ｐゴシック" charset="0"/>
          <a:cs typeface="Arial"/>
        </a:defRPr>
      </a:lvl2pPr>
      <a:lvl3pPr marL="1523962" indent="-304792" algn="l" defTabSz="609585" rtl="0" fontAlgn="base">
        <a:spcBef>
          <a:spcPct val="20000"/>
        </a:spcBef>
        <a:spcAft>
          <a:spcPct val="0"/>
        </a:spcAft>
        <a:buFont typeface="Arial" charset="0"/>
        <a:buChar char="•"/>
        <a:defRPr sz="3200" kern="1200">
          <a:solidFill>
            <a:srgbClr val="7F7F7F"/>
          </a:solidFill>
          <a:latin typeface="Arial"/>
          <a:ea typeface="ＭＳ Ｐゴシック" charset="0"/>
          <a:cs typeface="Arial"/>
        </a:defRPr>
      </a:lvl3pPr>
      <a:lvl4pPr marL="2133547" indent="-304792" algn="l" defTabSz="609585" rtl="0" fontAlgn="base">
        <a:spcBef>
          <a:spcPct val="20000"/>
        </a:spcBef>
        <a:spcAft>
          <a:spcPct val="0"/>
        </a:spcAft>
        <a:buFont typeface="Arial" charset="0"/>
        <a:buChar char="–"/>
        <a:defRPr sz="2667" kern="1200">
          <a:solidFill>
            <a:schemeClr val="tx1"/>
          </a:solidFill>
          <a:latin typeface="Arial"/>
          <a:ea typeface="ＭＳ Ｐゴシック" charset="0"/>
          <a:cs typeface="Arial"/>
        </a:defRPr>
      </a:lvl4pPr>
      <a:lvl5pPr marL="2743131" indent="-304792" algn="l" defTabSz="609585" rtl="0" fontAlgn="base">
        <a:spcBef>
          <a:spcPct val="20000"/>
        </a:spcBef>
        <a:spcAft>
          <a:spcPct val="0"/>
        </a:spcAft>
        <a:buFont typeface="Arial" charset="0"/>
        <a:buChar char="»"/>
        <a:defRPr sz="2667" kern="1200">
          <a:solidFill>
            <a:schemeClr val="tx1"/>
          </a:solidFill>
          <a:latin typeface="Arial"/>
          <a:ea typeface="ＭＳ Ｐゴシック"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33.jpe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2.png"/><Relationship Id="rId3" Type="http://schemas.openxmlformats.org/officeDocument/2006/relationships/image" Target="../media/image56.png"/><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40.png"/><Relationship Id="rId5" Type="http://schemas.openxmlformats.org/officeDocument/2006/relationships/image" Target="../media/image38.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png"/><Relationship Id="rId1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B1531665-A4D9-49AE-97F2-D00C2BF48E8E}"/>
              </a:ext>
            </a:extLst>
          </p:cNvPr>
          <p:cNvSpPr>
            <a:spLocks noGrp="1"/>
          </p:cNvSpPr>
          <p:nvPr>
            <p:ph type="ctrTitle"/>
          </p:nvPr>
        </p:nvSpPr>
        <p:spPr>
          <a:xfrm>
            <a:off x="893136" y="1065471"/>
            <a:ext cx="10737206" cy="3183467"/>
          </a:xfrm>
        </p:spPr>
        <p:txBody>
          <a:bodyPr>
            <a:normAutofit/>
          </a:bodyPr>
          <a:lstStyle/>
          <a:p>
            <a:r>
              <a:rPr lang="en-US" sz="3600" b="1" dirty="0">
                <a:solidFill>
                  <a:srgbClr val="1F3A33"/>
                </a:solidFill>
                <a:latin typeface="Century Gothic" panose="020B0502020202020204" pitchFamily="34" charset="0"/>
                <a:cs typeface="Arial" panose="020B0604020202020204" pitchFamily="34" charset="0"/>
              </a:rPr>
              <a:t>W</a:t>
            </a:r>
            <a:r>
              <a:rPr lang="en-US" altLang="zh-CN" sz="3600" b="1" dirty="0">
                <a:solidFill>
                  <a:srgbClr val="1F3A33"/>
                </a:solidFill>
                <a:latin typeface="Century Gothic" panose="020B0502020202020204" pitchFamily="34" charset="0"/>
                <a:cs typeface="Arial" panose="020B0604020202020204" pitchFamily="34" charset="0"/>
              </a:rPr>
              <a:t>i-Fi See It All</a:t>
            </a:r>
            <a:r>
              <a:rPr lang="en-US" sz="3600" b="1" dirty="0">
                <a:solidFill>
                  <a:srgbClr val="1F3A33"/>
                </a:solidFill>
                <a:latin typeface="Century Gothic" panose="020B0502020202020204" pitchFamily="34" charset="0"/>
                <a:cs typeface="Arial" panose="020B0604020202020204" pitchFamily="34" charset="0"/>
              </a:rPr>
              <a:t>: G</a:t>
            </a:r>
            <a:r>
              <a:rPr lang="en-US" altLang="zh-CN" sz="3600" b="1" dirty="0">
                <a:solidFill>
                  <a:srgbClr val="1F3A33"/>
                </a:solidFill>
                <a:latin typeface="Century Gothic" panose="020B0502020202020204" pitchFamily="34" charset="0"/>
                <a:cs typeface="Arial" panose="020B0604020202020204" pitchFamily="34" charset="0"/>
              </a:rPr>
              <a:t>enerative Adversarial network-augmented Versatile Wi-Fi Imaging</a:t>
            </a:r>
            <a:endParaRPr lang="en-US" sz="3600" b="1" dirty="0">
              <a:solidFill>
                <a:srgbClr val="1F3A33"/>
              </a:solidFill>
              <a:latin typeface="Century Gothic" panose="020B0502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C26C7826-30EA-4B55-823C-D0AB2BCFB938}"/>
              </a:ext>
            </a:extLst>
          </p:cNvPr>
          <p:cNvSpPr txBox="1">
            <a:spLocks/>
          </p:cNvSpPr>
          <p:nvPr/>
        </p:nvSpPr>
        <p:spPr>
          <a:xfrm>
            <a:off x="414671" y="4136557"/>
            <a:ext cx="11245900" cy="2207683"/>
          </a:xfrm>
          <a:prstGeom prst="rect">
            <a:avLst/>
          </a:prstGeom>
        </p:spPr>
        <p:txBody>
          <a:bodyPr vert="horz" lIns="121920" tIns="60960" rIns="121920" bIns="609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219170">
              <a:spcBef>
                <a:spcPts val="1333"/>
              </a:spcBef>
            </a:pPr>
            <a:r>
              <a:rPr lang="en-US" dirty="0">
                <a:solidFill>
                  <a:prstClr val="black"/>
                </a:solidFill>
                <a:latin typeface="Arial" panose="020B0604020202020204" pitchFamily="34" charset="0"/>
                <a:cs typeface="Arial" panose="020B0604020202020204" pitchFamily="34" charset="0"/>
              </a:rPr>
              <a:t>Chenning Li</a:t>
            </a:r>
            <a:r>
              <a:rPr lang="en-US" baseline="30000" dirty="0">
                <a:solidFill>
                  <a:prstClr val="black"/>
                </a:solidFill>
                <a:latin typeface="Arial" panose="020B0604020202020204" pitchFamily="34" charset="0"/>
                <a:cs typeface="Arial" panose="020B0604020202020204" pitchFamily="34" charset="0"/>
              </a:rPr>
              <a:t>1</a:t>
            </a:r>
            <a:r>
              <a:rPr lang="en-US" dirty="0">
                <a:solidFill>
                  <a:prstClr val="black"/>
                </a:solidFill>
                <a:latin typeface="Arial" panose="020B0604020202020204" pitchFamily="34" charset="0"/>
                <a:cs typeface="Arial" panose="020B0604020202020204" pitchFamily="34" charset="0"/>
              </a:rPr>
              <a:t>, Zheng Liu</a:t>
            </a:r>
            <a:r>
              <a:rPr lang="en-US" altLang="zh-CN" baseline="30000" dirty="0">
                <a:solidFill>
                  <a:prstClr val="black"/>
                </a:solidFill>
                <a:latin typeface="Arial" panose="020B0604020202020204" pitchFamily="34" charset="0"/>
                <a:cs typeface="Arial" panose="020B0604020202020204" pitchFamily="34" charset="0"/>
              </a:rPr>
              <a:t>1</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Yuguang</a:t>
            </a:r>
            <a:r>
              <a:rPr lang="en-US" dirty="0">
                <a:solidFill>
                  <a:prstClr val="black"/>
                </a:solidFill>
                <a:latin typeface="Arial" panose="020B0604020202020204" pitchFamily="34" charset="0"/>
                <a:cs typeface="Arial" panose="020B0604020202020204" pitchFamily="34" charset="0"/>
              </a:rPr>
              <a:t> Yao</a:t>
            </a:r>
            <a:r>
              <a:rPr lang="en-US" altLang="zh-CN" baseline="30000" dirty="0">
                <a:solidFill>
                  <a:prstClr val="black"/>
                </a:solidFill>
                <a:latin typeface="Arial" panose="020B0604020202020204" pitchFamily="34" charset="0"/>
                <a:cs typeface="Arial" panose="020B0604020202020204" pitchFamily="34" charset="0"/>
              </a:rPr>
              <a:t>1</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Zhichao</a:t>
            </a:r>
            <a:r>
              <a:rPr lang="en-US" dirty="0">
                <a:solidFill>
                  <a:prstClr val="black"/>
                </a:solidFill>
                <a:latin typeface="Arial" panose="020B0604020202020204" pitchFamily="34" charset="0"/>
                <a:cs typeface="Arial" panose="020B0604020202020204" pitchFamily="34" charset="0"/>
              </a:rPr>
              <a:t> Cao</a:t>
            </a:r>
            <a:r>
              <a:rPr lang="en-US" altLang="zh-CN" baseline="30000" dirty="0">
                <a:solidFill>
                  <a:prstClr val="black"/>
                </a:solidFill>
                <a:latin typeface="Arial" panose="020B0604020202020204" pitchFamily="34" charset="0"/>
                <a:cs typeface="Arial" panose="020B0604020202020204" pitchFamily="34" charset="0"/>
              </a:rPr>
              <a:t>1</a:t>
            </a:r>
            <a:r>
              <a:rPr lang="en-US" dirty="0">
                <a:solidFill>
                  <a:prstClr val="black"/>
                </a:solidFill>
                <a:latin typeface="Arial" panose="020B0604020202020204" pitchFamily="34" charset="0"/>
                <a:cs typeface="Arial" panose="020B0604020202020204" pitchFamily="34" charset="0"/>
              </a:rPr>
              <a:t>, Mi Zhang</a:t>
            </a:r>
            <a:r>
              <a:rPr lang="en-US" altLang="zh-CN" baseline="30000" dirty="0">
                <a:solidFill>
                  <a:prstClr val="black"/>
                </a:solidFill>
                <a:latin typeface="Arial" panose="020B0604020202020204" pitchFamily="34" charset="0"/>
                <a:cs typeface="Arial" panose="020B0604020202020204" pitchFamily="34" charset="0"/>
              </a:rPr>
              <a:t>1</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Yunhao</a:t>
            </a:r>
            <a:r>
              <a:rPr lang="en-US" dirty="0">
                <a:solidFill>
                  <a:prstClr val="black"/>
                </a:solidFill>
                <a:latin typeface="Arial" panose="020B0604020202020204" pitchFamily="34" charset="0"/>
                <a:cs typeface="Arial" panose="020B0604020202020204" pitchFamily="34" charset="0"/>
              </a:rPr>
              <a:t> Liu</a:t>
            </a:r>
            <a:r>
              <a:rPr lang="en-US" altLang="zh-CN" baseline="30000" dirty="0">
                <a:solidFill>
                  <a:prstClr val="black"/>
                </a:solidFill>
                <a:latin typeface="Arial" panose="020B0604020202020204" pitchFamily="34" charset="0"/>
                <a:cs typeface="Arial" panose="020B0604020202020204" pitchFamily="34" charset="0"/>
              </a:rPr>
              <a:t>1,2</a:t>
            </a:r>
            <a:endParaRPr lang="en-US" dirty="0">
              <a:solidFill>
                <a:prstClr val="black"/>
              </a:solidFill>
              <a:latin typeface="Arial" panose="020B0604020202020204" pitchFamily="34" charset="0"/>
              <a:cs typeface="Arial" panose="020B0604020202020204" pitchFamily="34" charset="0"/>
            </a:endParaRPr>
          </a:p>
          <a:p>
            <a:pPr defTabSz="1219170">
              <a:spcBef>
                <a:spcPts val="1333"/>
              </a:spcBef>
            </a:pPr>
            <a:r>
              <a:rPr lang="en-US" altLang="zh-CN" baseline="30000" dirty="0">
                <a:solidFill>
                  <a:prstClr val="black"/>
                </a:solidFill>
                <a:latin typeface="Arial" panose="020B0604020202020204" pitchFamily="34" charset="0"/>
                <a:cs typeface="Arial" panose="020B0604020202020204" pitchFamily="34" charset="0"/>
              </a:rPr>
              <a:t>1</a:t>
            </a:r>
            <a:r>
              <a:rPr lang="en-US" altLang="zh-CN" sz="2000" baseline="30000"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Michigan State University  </a:t>
            </a:r>
            <a:r>
              <a:rPr lang="en-US" baseline="30000" dirty="0">
                <a:solidFill>
                  <a:prstClr val="black"/>
                </a:solidFill>
                <a:latin typeface="Arial" panose="020B0604020202020204" pitchFamily="34" charset="0"/>
                <a:cs typeface="Arial" panose="020B0604020202020204" pitchFamily="34" charset="0"/>
              </a:rPr>
              <a:t>2 </a:t>
            </a:r>
            <a:r>
              <a:rPr lang="en-US" altLang="zh-CN" sz="2000" dirty="0">
                <a:solidFill>
                  <a:prstClr val="black"/>
                </a:solidFill>
                <a:latin typeface="Arial" panose="020B0604020202020204" pitchFamily="34" charset="0"/>
                <a:cs typeface="Arial" panose="020B0604020202020204" pitchFamily="34" charset="0"/>
              </a:rPr>
              <a:t>Tsinghua University </a:t>
            </a:r>
          </a:p>
          <a:p>
            <a:pPr defTabSz="1219170">
              <a:spcBef>
                <a:spcPts val="1333"/>
              </a:spcBef>
            </a:pPr>
            <a:endParaRPr lang="en-US" sz="2000" dirty="0">
              <a:solidFill>
                <a:prstClr val="black"/>
              </a:solidFill>
              <a:latin typeface="Arial" panose="020B0604020202020204" pitchFamily="34" charset="0"/>
              <a:cs typeface="Arial" panose="020B0604020202020204" pitchFamily="34" charset="0"/>
            </a:endParaRPr>
          </a:p>
          <a:p>
            <a:pPr defTabSz="1219170">
              <a:spcBef>
                <a:spcPts val="1333"/>
              </a:spcBef>
            </a:pPr>
            <a:r>
              <a:rPr lang="en-US" sz="2000" dirty="0">
                <a:solidFill>
                  <a:prstClr val="black"/>
                </a:solidFill>
                <a:latin typeface="Arial" panose="020B0604020202020204" pitchFamily="34" charset="0"/>
                <a:cs typeface="Arial" panose="020B0604020202020204" pitchFamily="34" charset="0"/>
              </a:rPr>
              <a:t>November 18 @ ACM SenSys’20</a:t>
            </a:r>
          </a:p>
        </p:txBody>
      </p:sp>
    </p:spTree>
    <p:extLst>
      <p:ext uri="{BB962C8B-B14F-4D97-AF65-F5344CB8AC3E}">
        <p14:creationId xmlns:p14="http://schemas.microsoft.com/office/powerpoint/2010/main" val="75164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914402" y="215153"/>
            <a:ext cx="8363196" cy="796965"/>
          </a:xfrm>
        </p:spPr>
        <p:txBody>
          <a:bodyPr>
            <a:noAutofit/>
          </a:bodyPr>
          <a:lstStyle/>
          <a:p>
            <a:pPr algn="ctr"/>
            <a:r>
              <a:rPr lang="en-US" sz="4400" dirty="0">
                <a:solidFill>
                  <a:srgbClr val="5F5FE9"/>
                </a:solidFill>
                <a:latin typeface="Century Gothic" panose="020B0502020202020204" pitchFamily="34" charset="0"/>
                <a:cs typeface="Arial" panose="020B0604020202020204" pitchFamily="34" charset="0"/>
              </a:rPr>
              <a:t>Segmentation Refinement</a:t>
            </a: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2" name="矩形 31">
            <a:extLst>
              <a:ext uri="{FF2B5EF4-FFF2-40B4-BE49-F238E27FC236}">
                <a16:creationId xmlns:a16="http://schemas.microsoft.com/office/drawing/2014/main" id="{EAC16BB5-A6EF-4819-B80F-20B87C50E65D}"/>
              </a:ext>
            </a:extLst>
          </p:cNvPr>
          <p:cNvSpPr/>
          <p:nvPr/>
        </p:nvSpPr>
        <p:spPr>
          <a:xfrm>
            <a:off x="246476" y="2240364"/>
            <a:ext cx="4883511" cy="3170099"/>
          </a:xfrm>
          <a:prstGeom prst="rect">
            <a:avLst/>
          </a:prstGeom>
        </p:spPr>
        <p:txBody>
          <a:bodyPr wrap="square">
            <a:spAutoFit/>
          </a:bodyPr>
          <a:lstStyle/>
          <a:p>
            <a:pPr marL="457200" indent="-457200">
              <a:buFont typeface="Arial" panose="020B0604020202020204" pitchFamily="34" charset="0"/>
              <a:buChar char="•"/>
            </a:pPr>
            <a:r>
              <a:rPr lang="en-US" altLang="zh-CN" sz="2000" b="1" dirty="0" err="1">
                <a:solidFill>
                  <a:srgbClr val="5F5FE9"/>
                </a:solidFill>
                <a:latin typeface="Times New Roman" panose="02020603050405020304" pitchFamily="18" charset="0"/>
                <a:cs typeface="Times New Roman" panose="02020603050405020304" pitchFamily="18" charset="0"/>
              </a:rPr>
              <a:t>L</a:t>
            </a:r>
            <a:r>
              <a:rPr lang="en-US" altLang="zh-CN" sz="2000" b="1" baseline="-25000" dirty="0" err="1">
                <a:solidFill>
                  <a:srgbClr val="5F5FE9"/>
                </a:solidFill>
                <a:latin typeface="Times New Roman" panose="02020603050405020304" pitchFamily="18" charset="0"/>
                <a:cs typeface="Times New Roman" panose="02020603050405020304" pitchFamily="18" charset="0"/>
              </a:rPr>
              <a:t>cGAN</a:t>
            </a:r>
            <a:r>
              <a:rPr lang="en-US" altLang="zh-CN" sz="2000" b="1" baseline="-25000" dirty="0">
                <a:solidFill>
                  <a:srgbClr val="5F5FE9"/>
                </a:solidFill>
                <a:latin typeface="Times New Roman" panose="02020603050405020304" pitchFamily="18" charset="0"/>
                <a:cs typeface="Times New Roman" panose="02020603050405020304" pitchFamily="18" charset="0"/>
              </a:rPr>
              <a:t> </a:t>
            </a:r>
            <a:r>
              <a:rPr lang="en-US" altLang="zh-CN" sz="2000" b="1" dirty="0">
                <a:solidFill>
                  <a:srgbClr val="5F5FE9"/>
                </a:solidFill>
                <a:latin typeface="Times New Roman" panose="02020603050405020304" pitchFamily="18" charset="0"/>
                <a:cs typeface="Times New Roman" panose="02020603050405020304" pitchFamily="18" charset="0"/>
              </a:rPr>
              <a:t>(G, D</a:t>
            </a:r>
            <a:r>
              <a:rPr lang="en-US" altLang="zh-CN" sz="2000" b="1" baseline="-25000" dirty="0">
                <a:solidFill>
                  <a:srgbClr val="5F5FE9"/>
                </a:solidFill>
                <a:latin typeface="Times New Roman" panose="02020603050405020304" pitchFamily="18" charset="0"/>
                <a:cs typeface="Times New Roman" panose="02020603050405020304" pitchFamily="18" charset="0"/>
              </a:rPr>
              <a:t>Y</a:t>
            </a:r>
            <a:r>
              <a:rPr lang="en-US" altLang="zh-CN" sz="2000" b="1" dirty="0">
                <a:solidFill>
                  <a:srgbClr val="5F5FE9"/>
                </a:solidFill>
                <a:latin typeface="Times New Roman" panose="02020603050405020304" pitchFamily="18" charset="0"/>
                <a:cs typeface="Times New Roman" panose="02020603050405020304" pitchFamily="18" charset="0"/>
              </a:rPr>
              <a:t>): </a:t>
            </a:r>
            <a:r>
              <a:rPr lang="en-US" altLang="zh-CN" sz="2000" dirty="0">
                <a:latin typeface="Comic Sans MS" panose="030F0702030302020204" pitchFamily="66" charset="0"/>
              </a:rPr>
              <a:t>adversarial learning to make the fake image undistinguishable with real one</a:t>
            </a:r>
          </a:p>
          <a:p>
            <a:endParaRPr lang="en-US" altLang="zh-CN" sz="2000" dirty="0">
              <a:latin typeface="Comic Sans MS" panose="030F0702030302020204" pitchFamily="66" charset="0"/>
            </a:endParaRPr>
          </a:p>
          <a:p>
            <a:pPr marL="457200" indent="-457200">
              <a:buFont typeface="Arial" panose="020B0604020202020204" pitchFamily="34" charset="0"/>
              <a:buChar char="•"/>
            </a:pPr>
            <a:r>
              <a:rPr lang="en-US" altLang="zh-CN" sz="2000" b="1" dirty="0" err="1">
                <a:solidFill>
                  <a:srgbClr val="5F5FE9"/>
                </a:solidFill>
                <a:latin typeface="Times New Roman" panose="02020603050405020304" pitchFamily="18" charset="0"/>
                <a:cs typeface="Times New Roman" panose="02020603050405020304" pitchFamily="18" charset="0"/>
              </a:rPr>
              <a:t>L</a:t>
            </a:r>
            <a:r>
              <a:rPr lang="en-US" altLang="zh-CN" sz="2000" b="1" baseline="-25000" dirty="0" err="1">
                <a:solidFill>
                  <a:srgbClr val="5F5FE9"/>
                </a:solidFill>
                <a:latin typeface="Times New Roman" panose="02020603050405020304" pitchFamily="18" charset="0"/>
                <a:cs typeface="Times New Roman" panose="02020603050405020304" pitchFamily="18" charset="0"/>
              </a:rPr>
              <a:t>pixel</a:t>
            </a:r>
            <a:r>
              <a:rPr lang="en-US" altLang="zh-CN" sz="2000" b="1" baseline="-25000" dirty="0">
                <a:solidFill>
                  <a:srgbClr val="5F5FE9"/>
                </a:solidFill>
                <a:latin typeface="Times New Roman" panose="02020603050405020304" pitchFamily="18" charset="0"/>
                <a:cs typeface="Times New Roman" panose="02020603050405020304" pitchFamily="18" charset="0"/>
              </a:rPr>
              <a:t> </a:t>
            </a:r>
            <a:r>
              <a:rPr lang="en-US" altLang="zh-CN" sz="2000" b="1" dirty="0">
                <a:solidFill>
                  <a:srgbClr val="5F5FE9"/>
                </a:solidFill>
                <a:latin typeface="Times New Roman" panose="02020603050405020304" pitchFamily="18" charset="0"/>
                <a:cs typeface="Times New Roman" panose="02020603050405020304" pitchFamily="18" charset="0"/>
              </a:rPr>
              <a:t>(G): </a:t>
            </a:r>
            <a:r>
              <a:rPr lang="en-US" altLang="zh-CN" sz="2000" dirty="0">
                <a:latin typeface="Comic Sans MS" panose="030F0702030302020204" pitchFamily="66" charset="0"/>
              </a:rPr>
              <a:t>explicitly make the fake image close to the real one</a:t>
            </a:r>
          </a:p>
          <a:p>
            <a:pPr marL="457200" indent="-457200">
              <a:buFont typeface="Arial" panose="020B0604020202020204" pitchFamily="34" charset="0"/>
              <a:buChar char="•"/>
            </a:pPr>
            <a:endParaRPr lang="en-US" altLang="zh-CN" sz="2000" dirty="0">
              <a:latin typeface="Comic Sans MS" panose="030F0702030302020204" pitchFamily="66" charset="0"/>
            </a:endParaRPr>
          </a:p>
          <a:p>
            <a:pPr marL="457200" indent="-457200">
              <a:buFont typeface="Arial" panose="020B0604020202020204" pitchFamily="34" charset="0"/>
              <a:buChar char="•"/>
            </a:pPr>
            <a:r>
              <a:rPr lang="en-US" altLang="zh-CN" sz="2000" b="1" dirty="0" err="1">
                <a:solidFill>
                  <a:srgbClr val="5F5FE9"/>
                </a:solidFill>
                <a:latin typeface="Times New Roman" panose="02020603050405020304" pitchFamily="18" charset="0"/>
                <a:cs typeface="Times New Roman" panose="02020603050405020304" pitchFamily="18" charset="0"/>
              </a:rPr>
              <a:t>L</a:t>
            </a:r>
            <a:r>
              <a:rPr lang="en-US" altLang="zh-CN" sz="2000" b="1" baseline="-25000" dirty="0" err="1">
                <a:solidFill>
                  <a:srgbClr val="5F5FE9"/>
                </a:solidFill>
                <a:latin typeface="Times New Roman" panose="02020603050405020304" pitchFamily="18" charset="0"/>
                <a:cs typeface="Times New Roman" panose="02020603050405020304" pitchFamily="18" charset="0"/>
              </a:rPr>
              <a:t>cycle</a:t>
            </a:r>
            <a:r>
              <a:rPr lang="en-US" altLang="zh-CN" sz="2000" b="1" baseline="-25000" dirty="0">
                <a:solidFill>
                  <a:srgbClr val="5F5FE9"/>
                </a:solidFill>
                <a:latin typeface="Times New Roman" panose="02020603050405020304" pitchFamily="18" charset="0"/>
                <a:cs typeface="Times New Roman" panose="02020603050405020304" pitchFamily="18" charset="0"/>
              </a:rPr>
              <a:t> </a:t>
            </a:r>
            <a:r>
              <a:rPr lang="en-US" altLang="zh-CN" sz="2000" b="1" dirty="0">
                <a:solidFill>
                  <a:srgbClr val="5F5FE9"/>
                </a:solidFill>
                <a:latin typeface="Times New Roman" panose="02020603050405020304" pitchFamily="18" charset="0"/>
                <a:cs typeface="Times New Roman" panose="02020603050405020304" pitchFamily="18" charset="0"/>
              </a:rPr>
              <a:t>(G</a:t>
            </a:r>
            <a:r>
              <a:rPr lang="zh-CN" altLang="en-US" sz="2000" b="1" dirty="0">
                <a:solidFill>
                  <a:srgbClr val="5F5FE9"/>
                </a:solidFill>
                <a:latin typeface="Times New Roman" panose="02020603050405020304" pitchFamily="18" charset="0"/>
                <a:cs typeface="Times New Roman" panose="02020603050405020304" pitchFamily="18" charset="0"/>
              </a:rPr>
              <a:t>，</a:t>
            </a:r>
            <a:r>
              <a:rPr lang="en-US" altLang="zh-CN" sz="2000" b="1" dirty="0">
                <a:solidFill>
                  <a:srgbClr val="5F5FE9"/>
                </a:solidFill>
                <a:latin typeface="Times New Roman" panose="02020603050405020304" pitchFamily="18" charset="0"/>
                <a:cs typeface="Times New Roman" panose="02020603050405020304" pitchFamily="18" charset="0"/>
              </a:rPr>
              <a:t>F): </a:t>
            </a:r>
            <a:r>
              <a:rPr lang="en-US" altLang="zh-CN" sz="2000" dirty="0">
                <a:latin typeface="Comic Sans MS" panose="030F0702030302020204" pitchFamily="66" charset="0"/>
              </a:rPr>
              <a:t>enable the bijection between wave front and real image</a:t>
            </a:r>
          </a:p>
          <a:p>
            <a:pPr marL="457200" indent="-457200">
              <a:buFont typeface="Arial" panose="020B0604020202020204" pitchFamily="34" charset="0"/>
              <a:buChar char="•"/>
            </a:pPr>
            <a:endParaRPr lang="en-US" altLang="zh-CN" sz="2000" dirty="0">
              <a:latin typeface="Comic Sans MS" panose="030F0702030302020204" pitchFamily="66" charset="0"/>
            </a:endParaRPr>
          </a:p>
        </p:txBody>
      </p:sp>
      <p:sp>
        <p:nvSpPr>
          <p:cNvPr id="8" name="文本框 7">
            <a:extLst>
              <a:ext uri="{FF2B5EF4-FFF2-40B4-BE49-F238E27FC236}">
                <a16:creationId xmlns:a16="http://schemas.microsoft.com/office/drawing/2014/main" id="{21E52E07-2B04-452F-8A75-D15D31109514}"/>
              </a:ext>
            </a:extLst>
          </p:cNvPr>
          <p:cNvSpPr txBox="1"/>
          <p:nvPr/>
        </p:nvSpPr>
        <p:spPr>
          <a:xfrm>
            <a:off x="818227" y="1176992"/>
            <a:ext cx="10555546" cy="523220"/>
          </a:xfrm>
          <a:prstGeom prst="rect">
            <a:avLst/>
          </a:prstGeom>
          <a:noFill/>
        </p:spPr>
        <p:txBody>
          <a:bodyPr wrap="square" rtlCol="0">
            <a:spAutoFit/>
          </a:bodyPr>
          <a:lstStyle/>
          <a:p>
            <a:pPr algn="ctr"/>
            <a:r>
              <a:rPr lang="en-US" altLang="zh-CN" sz="2800" i="1" dirty="0">
                <a:latin typeface="Comic Sans MS" panose="030F0702030302020204" pitchFamily="66" charset="0"/>
                <a:ea typeface="宋体" panose="02010600030101010101" pitchFamily="2" charset="-122"/>
              </a:rPr>
              <a:t>Translate the illuminated wave front to visual image.</a:t>
            </a:r>
            <a:endParaRPr lang="zh-CN" altLang="en-US" sz="2800" dirty="0">
              <a:solidFill>
                <a:srgbClr val="FF0000"/>
              </a:solidFill>
              <a:latin typeface="Comic Sans MS" panose="030F0702030302020204" pitchFamily="66" charset="0"/>
            </a:endParaRPr>
          </a:p>
        </p:txBody>
      </p:sp>
      <p:grpSp>
        <p:nvGrpSpPr>
          <p:cNvPr id="10" name="组合 9">
            <a:extLst>
              <a:ext uri="{FF2B5EF4-FFF2-40B4-BE49-F238E27FC236}">
                <a16:creationId xmlns:a16="http://schemas.microsoft.com/office/drawing/2014/main" id="{B2BC6EA3-6652-413D-B3D9-20AAD98DFD42}"/>
              </a:ext>
            </a:extLst>
          </p:cNvPr>
          <p:cNvGrpSpPr/>
          <p:nvPr/>
        </p:nvGrpSpPr>
        <p:grpSpPr>
          <a:xfrm>
            <a:off x="5193813" y="2030991"/>
            <a:ext cx="6710467" cy="3432164"/>
            <a:chOff x="4837821" y="1074477"/>
            <a:chExt cx="6710467" cy="3432164"/>
          </a:xfrm>
        </p:grpSpPr>
        <p:pic>
          <p:nvPicPr>
            <p:cNvPr id="11" name="图片 10">
              <a:extLst>
                <a:ext uri="{FF2B5EF4-FFF2-40B4-BE49-F238E27FC236}">
                  <a16:creationId xmlns:a16="http://schemas.microsoft.com/office/drawing/2014/main" id="{EA609484-2051-45AB-B0D3-B1AD62609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0326" y="2372124"/>
              <a:ext cx="793338" cy="929742"/>
            </a:xfrm>
            <a:prstGeom prst="rect">
              <a:avLst/>
            </a:prstGeom>
          </p:spPr>
        </p:pic>
        <p:sp>
          <p:nvSpPr>
            <p:cNvPr id="12" name="梯形 11">
              <a:extLst>
                <a:ext uri="{FF2B5EF4-FFF2-40B4-BE49-F238E27FC236}">
                  <a16:creationId xmlns:a16="http://schemas.microsoft.com/office/drawing/2014/main" id="{A53067ED-64A7-4AD8-A3F8-6381FEAEB193}"/>
                </a:ext>
              </a:extLst>
            </p:cNvPr>
            <p:cNvSpPr/>
            <p:nvPr/>
          </p:nvSpPr>
          <p:spPr>
            <a:xfrm rot="5400000">
              <a:off x="6985093" y="2248409"/>
              <a:ext cx="839772" cy="663079"/>
            </a:xfrm>
            <a:prstGeom prst="trapezoid">
              <a:avLst>
                <a:gd name="adj" fmla="val 35986"/>
              </a:avLst>
            </a:prstGeom>
            <a:solidFill>
              <a:srgbClr val="CC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梯形 12">
              <a:extLst>
                <a:ext uri="{FF2B5EF4-FFF2-40B4-BE49-F238E27FC236}">
                  <a16:creationId xmlns:a16="http://schemas.microsoft.com/office/drawing/2014/main" id="{B264CC7D-CA7D-471C-A0AE-12DF48836642}"/>
                </a:ext>
              </a:extLst>
            </p:cNvPr>
            <p:cNvSpPr/>
            <p:nvPr/>
          </p:nvSpPr>
          <p:spPr>
            <a:xfrm rot="16200000" flipH="1">
              <a:off x="7700328" y="2248409"/>
              <a:ext cx="839772" cy="663079"/>
            </a:xfrm>
            <a:prstGeom prst="trapezoid">
              <a:avLst>
                <a:gd name="adj" fmla="val 35986"/>
              </a:avLst>
            </a:prstGeom>
            <a:solidFill>
              <a:srgbClr val="CC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D1B5FFE0-FDF9-46A7-93C6-905720ACF3D9}"/>
                </a:ext>
              </a:extLst>
            </p:cNvPr>
            <p:cNvSpPr txBox="1"/>
            <p:nvPr/>
          </p:nvSpPr>
          <p:spPr>
            <a:xfrm>
              <a:off x="6948072" y="1969280"/>
              <a:ext cx="1553361" cy="338554"/>
            </a:xfrm>
            <a:prstGeom prst="rect">
              <a:avLst/>
            </a:prstGeom>
            <a:noFill/>
          </p:spPr>
          <p:txBody>
            <a:bodyPr wrap="square" rtlCol="0">
              <a:spAutoFit/>
            </a:bodyPr>
            <a:lstStyle/>
            <a:p>
              <a:pPr algn="ctr"/>
              <a:r>
                <a:rPr lang="en-US" altLang="zh-CN" sz="1600" b="1" dirty="0">
                  <a:latin typeface="Times New Roman" panose="02020603050405020304" pitchFamily="18" charset="0"/>
                  <a:cs typeface="Times New Roman" panose="02020603050405020304" pitchFamily="18" charset="0"/>
                </a:rPr>
                <a:t>G</a:t>
              </a:r>
              <a:r>
                <a:rPr lang="zh-CN" altLang="en-US" sz="1600" b="1" dirty="0">
                  <a:latin typeface="Times New Roman" panose="02020603050405020304" pitchFamily="18" charset="0"/>
                  <a:cs typeface="Times New Roman" panose="02020603050405020304" pitchFamily="18" charset="0"/>
                </a:rPr>
                <a:t>：</a:t>
              </a:r>
              <a:r>
                <a:rPr lang="en-US" altLang="zh-CN" sz="1600" b="1" dirty="0">
                  <a:latin typeface="Times New Roman" panose="02020603050405020304" pitchFamily="18" charset="0"/>
                  <a:cs typeface="Times New Roman" panose="02020603050405020304" pitchFamily="18" charset="0"/>
                </a:rPr>
                <a:t>X    Y</a:t>
              </a:r>
              <a:endParaRPr lang="zh-CN" altLang="en-US" sz="1600" b="1" dirty="0">
                <a:latin typeface="Times New Roman" panose="02020603050405020304" pitchFamily="18" charset="0"/>
                <a:cs typeface="Times New Roman" panose="02020603050405020304" pitchFamily="18" charset="0"/>
              </a:endParaRPr>
            </a:p>
          </p:txBody>
        </p:sp>
        <p:cxnSp>
          <p:nvCxnSpPr>
            <p:cNvPr id="17" name="Straight Arrow Connector 31">
              <a:extLst>
                <a:ext uri="{FF2B5EF4-FFF2-40B4-BE49-F238E27FC236}">
                  <a16:creationId xmlns:a16="http://schemas.microsoft.com/office/drawing/2014/main" id="{C34FF67C-9BF7-43BD-B2C5-D890F5DF5DC8}"/>
                </a:ext>
              </a:extLst>
            </p:cNvPr>
            <p:cNvCxnSpPr>
              <a:cxnSpLocks/>
            </p:cNvCxnSpPr>
            <p:nvPr/>
          </p:nvCxnSpPr>
          <p:spPr>
            <a:xfrm>
              <a:off x="7801052" y="2148132"/>
              <a:ext cx="210792"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8" name="directional-left-arrow-symbol_56911">
              <a:extLst>
                <a:ext uri="{FF2B5EF4-FFF2-40B4-BE49-F238E27FC236}">
                  <a16:creationId xmlns:a16="http://schemas.microsoft.com/office/drawing/2014/main" id="{D2940F59-2CB0-4D5B-8A45-1B85E1B1F1DD}"/>
                </a:ext>
              </a:extLst>
            </p:cNvPr>
            <p:cNvSpPr>
              <a:spLocks noChangeAspect="1"/>
            </p:cNvSpPr>
            <p:nvPr/>
          </p:nvSpPr>
          <p:spPr bwMode="auto">
            <a:xfrm flipH="1" flipV="1">
              <a:off x="6305487" y="2442346"/>
              <a:ext cx="721402" cy="260044"/>
            </a:xfrm>
            <a:custGeom>
              <a:avLst/>
              <a:gdLst>
                <a:gd name="T0" fmla="*/ 4220 w 4420"/>
                <a:gd name="T1" fmla="*/ 1020 h 2420"/>
                <a:gd name="T2" fmla="*/ 703 w 4420"/>
                <a:gd name="T3" fmla="*/ 1020 h 2420"/>
                <a:gd name="T4" fmla="*/ 1361 w 4420"/>
                <a:gd name="T5" fmla="*/ 361 h 2420"/>
                <a:gd name="T6" fmla="*/ 1361 w 4420"/>
                <a:gd name="T7" fmla="*/ 79 h 2420"/>
                <a:gd name="T8" fmla="*/ 1079 w 4420"/>
                <a:gd name="T9" fmla="*/ 79 h 2420"/>
                <a:gd name="T10" fmla="*/ 79 w 4420"/>
                <a:gd name="T11" fmla="*/ 1079 h 2420"/>
                <a:gd name="T12" fmla="*/ 79 w 4420"/>
                <a:gd name="T13" fmla="*/ 1361 h 2420"/>
                <a:gd name="T14" fmla="*/ 1079 w 4420"/>
                <a:gd name="T15" fmla="*/ 2361 h 2420"/>
                <a:gd name="T16" fmla="*/ 1220 w 4420"/>
                <a:gd name="T17" fmla="*/ 2420 h 2420"/>
                <a:gd name="T18" fmla="*/ 1361 w 4420"/>
                <a:gd name="T19" fmla="*/ 2361 h 2420"/>
                <a:gd name="T20" fmla="*/ 1361 w 4420"/>
                <a:gd name="T21" fmla="*/ 2079 h 2420"/>
                <a:gd name="T22" fmla="*/ 703 w 4420"/>
                <a:gd name="T23" fmla="*/ 1420 h 2420"/>
                <a:gd name="T24" fmla="*/ 4220 w 4420"/>
                <a:gd name="T25" fmla="*/ 1420 h 2420"/>
                <a:gd name="T26" fmla="*/ 4420 w 4420"/>
                <a:gd name="T27" fmla="*/ 1220 h 2420"/>
                <a:gd name="T28" fmla="*/ 4220 w 4420"/>
                <a:gd name="T29" fmla="*/ 10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0" h="2420">
                  <a:moveTo>
                    <a:pt x="4220" y="1020"/>
                  </a:moveTo>
                  <a:lnTo>
                    <a:pt x="703" y="1020"/>
                  </a:lnTo>
                  <a:lnTo>
                    <a:pt x="1361" y="361"/>
                  </a:lnTo>
                  <a:cubicBezTo>
                    <a:pt x="1440" y="283"/>
                    <a:pt x="1440" y="157"/>
                    <a:pt x="1361" y="79"/>
                  </a:cubicBezTo>
                  <a:cubicBezTo>
                    <a:pt x="1283" y="0"/>
                    <a:pt x="1157" y="0"/>
                    <a:pt x="1079" y="79"/>
                  </a:cubicBezTo>
                  <a:lnTo>
                    <a:pt x="79" y="1079"/>
                  </a:lnTo>
                  <a:cubicBezTo>
                    <a:pt x="0" y="1157"/>
                    <a:pt x="0" y="1283"/>
                    <a:pt x="79" y="1361"/>
                  </a:cubicBezTo>
                  <a:lnTo>
                    <a:pt x="1079" y="2361"/>
                  </a:lnTo>
                  <a:cubicBezTo>
                    <a:pt x="1118" y="2400"/>
                    <a:pt x="1169" y="2420"/>
                    <a:pt x="1220" y="2420"/>
                  </a:cubicBezTo>
                  <a:cubicBezTo>
                    <a:pt x="1271" y="2420"/>
                    <a:pt x="1322" y="2400"/>
                    <a:pt x="1361" y="2361"/>
                  </a:cubicBezTo>
                  <a:cubicBezTo>
                    <a:pt x="1440" y="2283"/>
                    <a:pt x="1440" y="2157"/>
                    <a:pt x="1361" y="2079"/>
                  </a:cubicBezTo>
                  <a:lnTo>
                    <a:pt x="703" y="1420"/>
                  </a:lnTo>
                  <a:lnTo>
                    <a:pt x="4220" y="1420"/>
                  </a:lnTo>
                  <a:cubicBezTo>
                    <a:pt x="4330" y="1420"/>
                    <a:pt x="4420" y="1330"/>
                    <a:pt x="4420" y="1220"/>
                  </a:cubicBezTo>
                  <a:cubicBezTo>
                    <a:pt x="4420" y="1110"/>
                    <a:pt x="4330" y="1020"/>
                    <a:pt x="4220" y="1020"/>
                  </a:cubicBezTo>
                  <a:close/>
                </a:path>
              </a:pathLst>
            </a:custGeom>
            <a:solidFill>
              <a:schemeClr val="tx1"/>
            </a:solidFill>
            <a:ln>
              <a:solidFill>
                <a:schemeClr val="tx1"/>
              </a:solidFill>
            </a:ln>
          </p:spPr>
          <p:txBody>
            <a:bodyPr/>
            <a:lstStyle/>
            <a:p>
              <a:endParaRPr lang="zh-CN" altLang="en-US">
                <a:solidFill>
                  <a:srgbClr val="002060"/>
                </a:solidFill>
              </a:endParaRPr>
            </a:p>
          </p:txBody>
        </p:sp>
        <p:sp>
          <p:nvSpPr>
            <p:cNvPr id="19" name="directional-left-arrow-symbol_56911">
              <a:extLst>
                <a:ext uri="{FF2B5EF4-FFF2-40B4-BE49-F238E27FC236}">
                  <a16:creationId xmlns:a16="http://schemas.microsoft.com/office/drawing/2014/main" id="{B69729E6-1799-4698-93E4-9168657F7FC1}"/>
                </a:ext>
              </a:extLst>
            </p:cNvPr>
            <p:cNvSpPr>
              <a:spLocks noChangeAspect="1"/>
            </p:cNvSpPr>
            <p:nvPr/>
          </p:nvSpPr>
          <p:spPr bwMode="auto">
            <a:xfrm flipH="1" flipV="1">
              <a:off x="8510682" y="2435545"/>
              <a:ext cx="721402" cy="260044"/>
            </a:xfrm>
            <a:custGeom>
              <a:avLst/>
              <a:gdLst>
                <a:gd name="T0" fmla="*/ 4220 w 4420"/>
                <a:gd name="T1" fmla="*/ 1020 h 2420"/>
                <a:gd name="T2" fmla="*/ 703 w 4420"/>
                <a:gd name="T3" fmla="*/ 1020 h 2420"/>
                <a:gd name="T4" fmla="*/ 1361 w 4420"/>
                <a:gd name="T5" fmla="*/ 361 h 2420"/>
                <a:gd name="T6" fmla="*/ 1361 w 4420"/>
                <a:gd name="T7" fmla="*/ 79 h 2420"/>
                <a:gd name="T8" fmla="*/ 1079 w 4420"/>
                <a:gd name="T9" fmla="*/ 79 h 2420"/>
                <a:gd name="T10" fmla="*/ 79 w 4420"/>
                <a:gd name="T11" fmla="*/ 1079 h 2420"/>
                <a:gd name="T12" fmla="*/ 79 w 4420"/>
                <a:gd name="T13" fmla="*/ 1361 h 2420"/>
                <a:gd name="T14" fmla="*/ 1079 w 4420"/>
                <a:gd name="T15" fmla="*/ 2361 h 2420"/>
                <a:gd name="T16" fmla="*/ 1220 w 4420"/>
                <a:gd name="T17" fmla="*/ 2420 h 2420"/>
                <a:gd name="T18" fmla="*/ 1361 w 4420"/>
                <a:gd name="T19" fmla="*/ 2361 h 2420"/>
                <a:gd name="T20" fmla="*/ 1361 w 4420"/>
                <a:gd name="T21" fmla="*/ 2079 h 2420"/>
                <a:gd name="T22" fmla="*/ 703 w 4420"/>
                <a:gd name="T23" fmla="*/ 1420 h 2420"/>
                <a:gd name="T24" fmla="*/ 4220 w 4420"/>
                <a:gd name="T25" fmla="*/ 1420 h 2420"/>
                <a:gd name="T26" fmla="*/ 4420 w 4420"/>
                <a:gd name="T27" fmla="*/ 1220 h 2420"/>
                <a:gd name="T28" fmla="*/ 4220 w 4420"/>
                <a:gd name="T29" fmla="*/ 10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0" h="2420">
                  <a:moveTo>
                    <a:pt x="4220" y="1020"/>
                  </a:moveTo>
                  <a:lnTo>
                    <a:pt x="703" y="1020"/>
                  </a:lnTo>
                  <a:lnTo>
                    <a:pt x="1361" y="361"/>
                  </a:lnTo>
                  <a:cubicBezTo>
                    <a:pt x="1440" y="283"/>
                    <a:pt x="1440" y="157"/>
                    <a:pt x="1361" y="79"/>
                  </a:cubicBezTo>
                  <a:cubicBezTo>
                    <a:pt x="1283" y="0"/>
                    <a:pt x="1157" y="0"/>
                    <a:pt x="1079" y="79"/>
                  </a:cubicBezTo>
                  <a:lnTo>
                    <a:pt x="79" y="1079"/>
                  </a:lnTo>
                  <a:cubicBezTo>
                    <a:pt x="0" y="1157"/>
                    <a:pt x="0" y="1283"/>
                    <a:pt x="79" y="1361"/>
                  </a:cubicBezTo>
                  <a:lnTo>
                    <a:pt x="1079" y="2361"/>
                  </a:lnTo>
                  <a:cubicBezTo>
                    <a:pt x="1118" y="2400"/>
                    <a:pt x="1169" y="2420"/>
                    <a:pt x="1220" y="2420"/>
                  </a:cubicBezTo>
                  <a:cubicBezTo>
                    <a:pt x="1271" y="2420"/>
                    <a:pt x="1322" y="2400"/>
                    <a:pt x="1361" y="2361"/>
                  </a:cubicBezTo>
                  <a:cubicBezTo>
                    <a:pt x="1440" y="2283"/>
                    <a:pt x="1440" y="2157"/>
                    <a:pt x="1361" y="2079"/>
                  </a:cubicBezTo>
                  <a:lnTo>
                    <a:pt x="703" y="1420"/>
                  </a:lnTo>
                  <a:lnTo>
                    <a:pt x="4220" y="1420"/>
                  </a:lnTo>
                  <a:cubicBezTo>
                    <a:pt x="4330" y="1420"/>
                    <a:pt x="4420" y="1330"/>
                    <a:pt x="4420" y="1220"/>
                  </a:cubicBezTo>
                  <a:cubicBezTo>
                    <a:pt x="4420" y="1110"/>
                    <a:pt x="4330" y="1020"/>
                    <a:pt x="4220" y="1020"/>
                  </a:cubicBezTo>
                  <a:close/>
                </a:path>
              </a:pathLst>
            </a:custGeom>
            <a:solidFill>
              <a:schemeClr val="tx1"/>
            </a:solidFill>
            <a:ln>
              <a:solidFill>
                <a:schemeClr val="tx1"/>
              </a:solidFill>
            </a:ln>
          </p:spPr>
          <p:txBody>
            <a:bodyPr/>
            <a:lstStyle/>
            <a:p>
              <a:endParaRPr lang="zh-CN" altLang="en-US" dirty="0">
                <a:solidFill>
                  <a:srgbClr val="002060"/>
                </a:solidFill>
              </a:endParaRPr>
            </a:p>
          </p:txBody>
        </p:sp>
        <p:pic>
          <p:nvPicPr>
            <p:cNvPr id="20" name="图片 19" descr="图片包含 游戏机, 轮廓, 衬衫&#10;&#10;描述已自动生成">
              <a:extLst>
                <a:ext uri="{FF2B5EF4-FFF2-40B4-BE49-F238E27FC236}">
                  <a16:creationId xmlns:a16="http://schemas.microsoft.com/office/drawing/2014/main" id="{6C9A03A7-4088-4989-BC3F-B26AA3EC89BC}"/>
                </a:ext>
              </a:extLst>
            </p:cNvPr>
            <p:cNvPicPr>
              <a:picLocks/>
            </p:cNvPicPr>
            <p:nvPr/>
          </p:nvPicPr>
          <p:blipFill>
            <a:blip r:embed="rId4"/>
            <a:stretch>
              <a:fillRect/>
            </a:stretch>
          </p:blipFill>
          <p:spPr>
            <a:xfrm>
              <a:off x="10364426" y="1391467"/>
              <a:ext cx="795528" cy="932688"/>
            </a:xfrm>
            <a:prstGeom prst="rect">
              <a:avLst/>
            </a:prstGeom>
          </p:spPr>
        </p:pic>
        <p:sp>
          <p:nvSpPr>
            <p:cNvPr id="21" name="梯形 20">
              <a:extLst>
                <a:ext uri="{FF2B5EF4-FFF2-40B4-BE49-F238E27FC236}">
                  <a16:creationId xmlns:a16="http://schemas.microsoft.com/office/drawing/2014/main" id="{CE537794-E5D5-426F-9F8B-34889B75D36C}"/>
                </a:ext>
              </a:extLst>
            </p:cNvPr>
            <p:cNvSpPr/>
            <p:nvPr/>
          </p:nvSpPr>
          <p:spPr>
            <a:xfrm rot="16200000" flipH="1">
              <a:off x="7700328" y="1236549"/>
              <a:ext cx="839772" cy="663079"/>
            </a:xfrm>
            <a:prstGeom prst="trapezoid">
              <a:avLst>
                <a:gd name="adj" fmla="val 35986"/>
              </a:avLst>
            </a:prstGeom>
            <a:solidFill>
              <a:srgbClr val="FFCC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55233D1D-958A-4EF0-A60A-2F3343F0D485}"/>
                </a:ext>
              </a:extLst>
            </p:cNvPr>
            <p:cNvGrpSpPr/>
            <p:nvPr/>
          </p:nvGrpSpPr>
          <p:grpSpPr>
            <a:xfrm>
              <a:off x="8598454" y="1667052"/>
              <a:ext cx="1157523" cy="380239"/>
              <a:chOff x="8473325" y="1469709"/>
              <a:chExt cx="1157523" cy="380239"/>
            </a:xfrm>
          </p:grpSpPr>
          <p:cxnSp>
            <p:nvCxnSpPr>
              <p:cNvPr id="54" name="直接连接符 53">
                <a:extLst>
                  <a:ext uri="{FF2B5EF4-FFF2-40B4-BE49-F238E27FC236}">
                    <a16:creationId xmlns:a16="http://schemas.microsoft.com/office/drawing/2014/main" id="{01D4DEED-7C2B-4DC3-BE6B-1A81222685FE}"/>
                  </a:ext>
                </a:extLst>
              </p:cNvPr>
              <p:cNvCxnSpPr>
                <a:cxnSpLocks/>
              </p:cNvCxnSpPr>
              <p:nvPr/>
            </p:nvCxnSpPr>
            <p:spPr>
              <a:xfrm flipV="1">
                <a:off x="9630848" y="1532216"/>
                <a:ext cx="0" cy="317732"/>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5" name="is-greater-than-mathematical-sign_43478">
                <a:extLst>
                  <a:ext uri="{FF2B5EF4-FFF2-40B4-BE49-F238E27FC236}">
                    <a16:creationId xmlns:a16="http://schemas.microsoft.com/office/drawing/2014/main" id="{E7157EB9-EA0C-4C81-B6D1-13469395E627}"/>
                  </a:ext>
                </a:extLst>
              </p:cNvPr>
              <p:cNvSpPr>
                <a:spLocks noChangeAspect="1"/>
              </p:cNvSpPr>
              <p:nvPr/>
            </p:nvSpPr>
            <p:spPr bwMode="auto">
              <a:xfrm rot="10800000">
                <a:off x="8473325" y="1469709"/>
                <a:ext cx="200446" cy="171886"/>
              </a:xfrm>
              <a:custGeom>
                <a:avLst/>
                <a:gdLst>
                  <a:gd name="T0" fmla="*/ 22 w 1395"/>
                  <a:gd name="T1" fmla="*/ 1141 h 1198"/>
                  <a:gd name="T2" fmla="*/ 111 w 1395"/>
                  <a:gd name="T3" fmla="*/ 1198 h 1198"/>
                  <a:gd name="T4" fmla="*/ 151 w 1395"/>
                  <a:gd name="T5" fmla="*/ 1189 h 1198"/>
                  <a:gd name="T6" fmla="*/ 1336 w 1395"/>
                  <a:gd name="T7" fmla="*/ 653 h 1198"/>
                  <a:gd name="T8" fmla="*/ 1393 w 1395"/>
                  <a:gd name="T9" fmla="*/ 562 h 1198"/>
                  <a:gd name="T10" fmla="*/ 1331 w 1395"/>
                  <a:gd name="T11" fmla="*/ 474 h 1198"/>
                  <a:gd name="T12" fmla="*/ 145 w 1395"/>
                  <a:gd name="T13" fmla="*/ 19 h 1198"/>
                  <a:gd name="T14" fmla="*/ 20 w 1395"/>
                  <a:gd name="T15" fmla="*/ 75 h 1198"/>
                  <a:gd name="T16" fmla="*/ 76 w 1395"/>
                  <a:gd name="T17" fmla="*/ 201 h 1198"/>
                  <a:gd name="T18" fmla="*/ 1043 w 1395"/>
                  <a:gd name="T19" fmla="*/ 572 h 1198"/>
                  <a:gd name="T20" fmla="*/ 70 w 1395"/>
                  <a:gd name="T21" fmla="*/ 1012 h 1198"/>
                  <a:gd name="T22" fmla="*/ 22 w 1395"/>
                  <a:gd name="T23" fmla="*/ 1141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5" h="1198">
                    <a:moveTo>
                      <a:pt x="22" y="1141"/>
                    </a:moveTo>
                    <a:cubicBezTo>
                      <a:pt x="38" y="1177"/>
                      <a:pt x="73" y="1198"/>
                      <a:pt x="111" y="1198"/>
                    </a:cubicBezTo>
                    <a:cubicBezTo>
                      <a:pt x="124" y="1198"/>
                      <a:pt x="138" y="1195"/>
                      <a:pt x="151" y="1189"/>
                    </a:cubicBezTo>
                    <a:lnTo>
                      <a:pt x="1336" y="653"/>
                    </a:lnTo>
                    <a:cubicBezTo>
                      <a:pt x="1372" y="637"/>
                      <a:pt x="1395" y="601"/>
                      <a:pt x="1393" y="562"/>
                    </a:cubicBezTo>
                    <a:cubicBezTo>
                      <a:pt x="1392" y="522"/>
                      <a:pt x="1368" y="488"/>
                      <a:pt x="1331" y="474"/>
                    </a:cubicBezTo>
                    <a:lnTo>
                      <a:pt x="145" y="19"/>
                    </a:lnTo>
                    <a:cubicBezTo>
                      <a:pt x="95" y="0"/>
                      <a:pt x="39" y="25"/>
                      <a:pt x="20" y="75"/>
                    </a:cubicBezTo>
                    <a:cubicBezTo>
                      <a:pt x="0" y="125"/>
                      <a:pt x="25" y="182"/>
                      <a:pt x="76" y="201"/>
                    </a:cubicBezTo>
                    <a:lnTo>
                      <a:pt x="1043" y="572"/>
                    </a:lnTo>
                    <a:lnTo>
                      <a:pt x="70" y="1012"/>
                    </a:lnTo>
                    <a:cubicBezTo>
                      <a:pt x="21" y="1034"/>
                      <a:pt x="0" y="1092"/>
                      <a:pt x="22" y="1141"/>
                    </a:cubicBezTo>
                    <a:close/>
                  </a:path>
                </a:pathLst>
              </a:custGeom>
              <a:solidFill>
                <a:srgbClr val="FF0000"/>
              </a:solidFill>
              <a:ln w="57150">
                <a:noFill/>
                <a:prstDash val="dash"/>
              </a:ln>
            </p:spPr>
          </p:sp>
          <p:cxnSp>
            <p:nvCxnSpPr>
              <p:cNvPr id="56" name="直接连接符 55">
                <a:extLst>
                  <a:ext uri="{FF2B5EF4-FFF2-40B4-BE49-F238E27FC236}">
                    <a16:creationId xmlns:a16="http://schemas.microsoft.com/office/drawing/2014/main" id="{B56A87B5-1763-42A7-A8E3-92B753C69F41}"/>
                  </a:ext>
                </a:extLst>
              </p:cNvPr>
              <p:cNvCxnSpPr>
                <a:cxnSpLocks/>
              </p:cNvCxnSpPr>
              <p:nvPr/>
            </p:nvCxnSpPr>
            <p:spPr>
              <a:xfrm flipH="1">
                <a:off x="8525075" y="1556824"/>
                <a:ext cx="1105773" cy="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3" name="文本框 22">
              <a:extLst>
                <a:ext uri="{FF2B5EF4-FFF2-40B4-BE49-F238E27FC236}">
                  <a16:creationId xmlns:a16="http://schemas.microsoft.com/office/drawing/2014/main" id="{B41BC872-063D-4B2C-BEAD-359345746051}"/>
                </a:ext>
              </a:extLst>
            </p:cNvPr>
            <p:cNvSpPr txBox="1"/>
            <p:nvPr/>
          </p:nvSpPr>
          <p:spPr>
            <a:xfrm>
              <a:off x="7706822" y="1375023"/>
              <a:ext cx="911372" cy="338554"/>
            </a:xfrm>
            <a:prstGeom prst="rect">
              <a:avLst/>
            </a:prstGeom>
            <a:noFill/>
          </p:spPr>
          <p:txBody>
            <a:bodyPr wrap="square" rtlCol="0">
              <a:spAutoFit/>
            </a:bodyPr>
            <a:lstStyle/>
            <a:p>
              <a:pPr algn="ctr"/>
              <a:r>
                <a:rPr lang="en-US" altLang="zh-CN" sz="1600" b="1" dirty="0">
                  <a:latin typeface="Times New Roman" panose="02020603050405020304" pitchFamily="18" charset="0"/>
                  <a:cs typeface="Times New Roman" panose="02020603050405020304" pitchFamily="18" charset="0"/>
                </a:rPr>
                <a:t>D</a:t>
              </a:r>
              <a:r>
                <a:rPr lang="en-US" altLang="zh-CN" sz="1600" b="1" baseline="-25000" dirty="0">
                  <a:latin typeface="Times New Roman" panose="02020603050405020304" pitchFamily="18" charset="0"/>
                  <a:cs typeface="Times New Roman" panose="02020603050405020304" pitchFamily="18" charset="0"/>
                </a:rPr>
                <a:t>Y</a:t>
              </a:r>
              <a:endParaRPr lang="zh-CN" altLang="en-US" sz="1600" b="1" dirty="0">
                <a:latin typeface="Times New Roman" panose="02020603050405020304" pitchFamily="18" charset="0"/>
                <a:cs typeface="Times New Roman" panose="02020603050405020304" pitchFamily="18" charset="0"/>
              </a:endParaRPr>
            </a:p>
          </p:txBody>
        </p:sp>
        <p:grpSp>
          <p:nvGrpSpPr>
            <p:cNvPr id="24" name="组合 23">
              <a:extLst>
                <a:ext uri="{FF2B5EF4-FFF2-40B4-BE49-F238E27FC236}">
                  <a16:creationId xmlns:a16="http://schemas.microsoft.com/office/drawing/2014/main" id="{D630078D-96CE-4118-93EF-459AF6C4345D}"/>
                </a:ext>
              </a:extLst>
            </p:cNvPr>
            <p:cNvGrpSpPr/>
            <p:nvPr/>
          </p:nvGrpSpPr>
          <p:grpSpPr>
            <a:xfrm>
              <a:off x="8578713" y="1329676"/>
              <a:ext cx="1578843" cy="171886"/>
              <a:chOff x="8473325" y="1469709"/>
              <a:chExt cx="1578843" cy="171886"/>
            </a:xfrm>
          </p:grpSpPr>
          <p:sp>
            <p:nvSpPr>
              <p:cNvPr id="52" name="is-greater-than-mathematical-sign_43478">
                <a:extLst>
                  <a:ext uri="{FF2B5EF4-FFF2-40B4-BE49-F238E27FC236}">
                    <a16:creationId xmlns:a16="http://schemas.microsoft.com/office/drawing/2014/main" id="{025919BF-E4D2-412B-A8DB-07D6E790CDBA}"/>
                  </a:ext>
                </a:extLst>
              </p:cNvPr>
              <p:cNvSpPr>
                <a:spLocks noChangeAspect="1"/>
              </p:cNvSpPr>
              <p:nvPr/>
            </p:nvSpPr>
            <p:spPr bwMode="auto">
              <a:xfrm rot="10800000">
                <a:off x="8473325" y="1469709"/>
                <a:ext cx="200446" cy="171886"/>
              </a:xfrm>
              <a:custGeom>
                <a:avLst/>
                <a:gdLst>
                  <a:gd name="T0" fmla="*/ 22 w 1395"/>
                  <a:gd name="T1" fmla="*/ 1141 h 1198"/>
                  <a:gd name="T2" fmla="*/ 111 w 1395"/>
                  <a:gd name="T3" fmla="*/ 1198 h 1198"/>
                  <a:gd name="T4" fmla="*/ 151 w 1395"/>
                  <a:gd name="T5" fmla="*/ 1189 h 1198"/>
                  <a:gd name="T6" fmla="*/ 1336 w 1395"/>
                  <a:gd name="T7" fmla="*/ 653 h 1198"/>
                  <a:gd name="T8" fmla="*/ 1393 w 1395"/>
                  <a:gd name="T9" fmla="*/ 562 h 1198"/>
                  <a:gd name="T10" fmla="*/ 1331 w 1395"/>
                  <a:gd name="T11" fmla="*/ 474 h 1198"/>
                  <a:gd name="T12" fmla="*/ 145 w 1395"/>
                  <a:gd name="T13" fmla="*/ 19 h 1198"/>
                  <a:gd name="T14" fmla="*/ 20 w 1395"/>
                  <a:gd name="T15" fmla="*/ 75 h 1198"/>
                  <a:gd name="T16" fmla="*/ 76 w 1395"/>
                  <a:gd name="T17" fmla="*/ 201 h 1198"/>
                  <a:gd name="T18" fmla="*/ 1043 w 1395"/>
                  <a:gd name="T19" fmla="*/ 572 h 1198"/>
                  <a:gd name="T20" fmla="*/ 70 w 1395"/>
                  <a:gd name="T21" fmla="*/ 1012 h 1198"/>
                  <a:gd name="T22" fmla="*/ 22 w 1395"/>
                  <a:gd name="T23" fmla="*/ 1141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5" h="1198">
                    <a:moveTo>
                      <a:pt x="22" y="1141"/>
                    </a:moveTo>
                    <a:cubicBezTo>
                      <a:pt x="38" y="1177"/>
                      <a:pt x="73" y="1198"/>
                      <a:pt x="111" y="1198"/>
                    </a:cubicBezTo>
                    <a:cubicBezTo>
                      <a:pt x="124" y="1198"/>
                      <a:pt x="138" y="1195"/>
                      <a:pt x="151" y="1189"/>
                    </a:cubicBezTo>
                    <a:lnTo>
                      <a:pt x="1336" y="653"/>
                    </a:lnTo>
                    <a:cubicBezTo>
                      <a:pt x="1372" y="637"/>
                      <a:pt x="1395" y="601"/>
                      <a:pt x="1393" y="562"/>
                    </a:cubicBezTo>
                    <a:cubicBezTo>
                      <a:pt x="1392" y="522"/>
                      <a:pt x="1368" y="488"/>
                      <a:pt x="1331" y="474"/>
                    </a:cubicBezTo>
                    <a:lnTo>
                      <a:pt x="145" y="19"/>
                    </a:lnTo>
                    <a:cubicBezTo>
                      <a:pt x="95" y="0"/>
                      <a:pt x="39" y="25"/>
                      <a:pt x="20" y="75"/>
                    </a:cubicBezTo>
                    <a:cubicBezTo>
                      <a:pt x="0" y="125"/>
                      <a:pt x="25" y="182"/>
                      <a:pt x="76" y="201"/>
                    </a:cubicBezTo>
                    <a:lnTo>
                      <a:pt x="1043" y="572"/>
                    </a:lnTo>
                    <a:lnTo>
                      <a:pt x="70" y="1012"/>
                    </a:lnTo>
                    <a:cubicBezTo>
                      <a:pt x="21" y="1034"/>
                      <a:pt x="0" y="1092"/>
                      <a:pt x="22" y="1141"/>
                    </a:cubicBezTo>
                    <a:close/>
                  </a:path>
                </a:pathLst>
              </a:custGeom>
              <a:solidFill>
                <a:srgbClr val="FF0000"/>
              </a:solidFill>
              <a:ln w="57150">
                <a:noFill/>
                <a:prstDash val="dash"/>
              </a:ln>
            </p:spPr>
          </p:sp>
          <p:cxnSp>
            <p:nvCxnSpPr>
              <p:cNvPr id="53" name="直接连接符 52">
                <a:extLst>
                  <a:ext uri="{FF2B5EF4-FFF2-40B4-BE49-F238E27FC236}">
                    <a16:creationId xmlns:a16="http://schemas.microsoft.com/office/drawing/2014/main" id="{3A7D4089-A1AA-4BF3-B1ED-E11A3800B154}"/>
                  </a:ext>
                </a:extLst>
              </p:cNvPr>
              <p:cNvCxnSpPr>
                <a:cxnSpLocks/>
              </p:cNvCxnSpPr>
              <p:nvPr/>
            </p:nvCxnSpPr>
            <p:spPr>
              <a:xfrm flipH="1">
                <a:off x="8525075" y="1556824"/>
                <a:ext cx="1527093" cy="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EDAFF374-1791-4837-AC3C-EC63E902B4F4}"/>
                </a:ext>
              </a:extLst>
            </p:cNvPr>
            <p:cNvGrpSpPr/>
            <p:nvPr/>
          </p:nvGrpSpPr>
          <p:grpSpPr>
            <a:xfrm>
              <a:off x="4942198" y="1786874"/>
              <a:ext cx="1669702" cy="1197909"/>
              <a:chOff x="4889096" y="1634150"/>
              <a:chExt cx="1669702" cy="1197909"/>
            </a:xfrm>
          </p:grpSpPr>
          <p:pic>
            <p:nvPicPr>
              <p:cNvPr id="50" name="图片 49">
                <a:extLst>
                  <a:ext uri="{FF2B5EF4-FFF2-40B4-BE49-F238E27FC236}">
                    <a16:creationId xmlns:a16="http://schemas.microsoft.com/office/drawing/2014/main" id="{82712461-091D-4F02-823E-AC1EE0CD25B4}"/>
                  </a:ext>
                </a:extLst>
              </p:cNvPr>
              <p:cNvPicPr>
                <a:picLocks noChangeAspect="1"/>
              </p:cNvPicPr>
              <p:nvPr/>
            </p:nvPicPr>
            <p:blipFill rotWithShape="1">
              <a:blip r:embed="rId5"/>
              <a:srcRect l="27773" t="8763" r="12488" b="31602"/>
              <a:stretch/>
            </p:blipFill>
            <p:spPr>
              <a:xfrm>
                <a:off x="5362648" y="1925403"/>
                <a:ext cx="803084" cy="906656"/>
              </a:xfrm>
              <a:prstGeom prst="rect">
                <a:avLst/>
              </a:prstGeom>
            </p:spPr>
          </p:pic>
          <p:sp>
            <p:nvSpPr>
              <p:cNvPr id="51" name="文本框 50">
                <a:extLst>
                  <a:ext uri="{FF2B5EF4-FFF2-40B4-BE49-F238E27FC236}">
                    <a16:creationId xmlns:a16="http://schemas.microsoft.com/office/drawing/2014/main" id="{68F761F8-1C70-40C3-B5DA-6D7201762339}"/>
                  </a:ext>
                </a:extLst>
              </p:cNvPr>
              <p:cNvSpPr txBox="1"/>
              <p:nvPr/>
            </p:nvSpPr>
            <p:spPr>
              <a:xfrm>
                <a:off x="4889096" y="1634150"/>
                <a:ext cx="1669702" cy="338554"/>
              </a:xfrm>
              <a:prstGeom prst="rect">
                <a:avLst/>
              </a:prstGeom>
              <a:noFill/>
            </p:spPr>
            <p:txBody>
              <a:bodyPr wrap="square" rtlCol="0">
                <a:spAutoFit/>
              </a:bodyPr>
              <a:lstStyle/>
              <a:p>
                <a:pPr algn="ctr"/>
                <a:r>
                  <a:rPr lang="en-US" altLang="zh-CN" sz="1600" b="1" dirty="0">
                    <a:latin typeface="Times New Roman" panose="02020603050405020304" pitchFamily="18" charset="0"/>
                    <a:cs typeface="Times New Roman" panose="02020603050405020304" pitchFamily="18" charset="0"/>
                  </a:rPr>
                  <a:t>Real Wave Front</a:t>
                </a:r>
                <a:endParaRPr lang="zh-CN" altLang="en-US" sz="1600" b="1" dirty="0">
                  <a:latin typeface="Times New Roman" panose="02020603050405020304" pitchFamily="18" charset="0"/>
                  <a:cs typeface="Times New Roman" panose="02020603050405020304" pitchFamily="18" charset="0"/>
                </a:endParaRPr>
              </a:p>
            </p:txBody>
          </p:sp>
        </p:grpSp>
        <p:sp>
          <p:nvSpPr>
            <p:cNvPr id="26" name="文本框 25">
              <a:extLst>
                <a:ext uri="{FF2B5EF4-FFF2-40B4-BE49-F238E27FC236}">
                  <a16:creationId xmlns:a16="http://schemas.microsoft.com/office/drawing/2014/main" id="{1D12A010-50E7-46BE-BDD5-1958B09CD587}"/>
                </a:ext>
              </a:extLst>
            </p:cNvPr>
            <p:cNvSpPr txBox="1"/>
            <p:nvPr/>
          </p:nvSpPr>
          <p:spPr>
            <a:xfrm>
              <a:off x="9194055" y="3359004"/>
              <a:ext cx="1553361" cy="338554"/>
            </a:xfrm>
            <a:prstGeom prst="rect">
              <a:avLst/>
            </a:prstGeom>
            <a:noFill/>
          </p:spPr>
          <p:txBody>
            <a:bodyPr wrap="square" rtlCol="0">
              <a:spAutoFit/>
            </a:bodyPr>
            <a:lstStyle/>
            <a:p>
              <a:pPr algn="ctr"/>
              <a:r>
                <a:rPr lang="en-US" altLang="zh-CN" sz="1600" b="1" dirty="0">
                  <a:latin typeface="Times New Roman" panose="02020603050405020304" pitchFamily="18" charset="0"/>
                  <a:cs typeface="Times New Roman" panose="02020603050405020304" pitchFamily="18" charset="0"/>
                </a:rPr>
                <a:t>Y: Fake image</a:t>
              </a:r>
              <a:endParaRPr lang="zh-CN" altLang="en-US" sz="1600" b="1"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17C410A4-4A7D-4C1C-A236-F2909D89636D}"/>
                </a:ext>
              </a:extLst>
            </p:cNvPr>
            <p:cNvSpPr txBox="1"/>
            <p:nvPr/>
          </p:nvSpPr>
          <p:spPr>
            <a:xfrm>
              <a:off x="9994927" y="1074477"/>
              <a:ext cx="1553361" cy="338554"/>
            </a:xfrm>
            <a:prstGeom prst="rect">
              <a:avLst/>
            </a:prstGeom>
            <a:noFill/>
          </p:spPr>
          <p:txBody>
            <a:bodyPr wrap="square" rtlCol="0">
              <a:spAutoFit/>
            </a:bodyPr>
            <a:lstStyle/>
            <a:p>
              <a:pPr algn="ctr"/>
              <a:r>
                <a:rPr lang="en-US" altLang="zh-CN" sz="1600" b="1" dirty="0">
                  <a:latin typeface="Times New Roman" panose="02020603050405020304" pitchFamily="18" charset="0"/>
                  <a:cs typeface="Times New Roman" panose="02020603050405020304" pitchFamily="18" charset="0"/>
                </a:rPr>
                <a:t>Real image</a:t>
              </a:r>
              <a:endParaRPr lang="zh-CN" altLang="en-US" sz="1600" b="1"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A2ED0F9E-3713-4293-A912-9E260C12FDB4}"/>
                </a:ext>
              </a:extLst>
            </p:cNvPr>
            <p:cNvSpPr txBox="1"/>
            <p:nvPr/>
          </p:nvSpPr>
          <p:spPr>
            <a:xfrm>
              <a:off x="6450031" y="1377410"/>
              <a:ext cx="1765713" cy="338554"/>
            </a:xfrm>
            <a:prstGeom prst="rect">
              <a:avLst/>
            </a:prstGeom>
            <a:noFill/>
          </p:spPr>
          <p:txBody>
            <a:bodyPr wrap="square" rtlCol="0">
              <a:spAutoFit/>
            </a:bodyPr>
            <a:lstStyle/>
            <a:p>
              <a:r>
                <a:rPr lang="en-US" altLang="zh-CN" sz="1600" b="1" dirty="0" err="1">
                  <a:latin typeface="Times New Roman" panose="02020603050405020304" pitchFamily="18" charset="0"/>
                  <a:cs typeface="Times New Roman" panose="02020603050405020304" pitchFamily="18" charset="0"/>
                </a:rPr>
                <a:t>L</a:t>
              </a:r>
              <a:r>
                <a:rPr lang="en-US" altLang="zh-CN" sz="1600" b="1" baseline="-25000" dirty="0" err="1">
                  <a:latin typeface="Times New Roman" panose="02020603050405020304" pitchFamily="18" charset="0"/>
                  <a:cs typeface="Times New Roman" panose="02020603050405020304" pitchFamily="18" charset="0"/>
                </a:rPr>
                <a:t>cGAN</a:t>
              </a:r>
              <a:r>
                <a:rPr lang="en-US" altLang="zh-CN" sz="1600" b="1" baseline="-25000"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(G, D</a:t>
              </a:r>
              <a:r>
                <a:rPr lang="en-US" altLang="zh-CN" sz="1600" b="1" baseline="-25000" dirty="0">
                  <a:latin typeface="Times New Roman" panose="02020603050405020304" pitchFamily="18" charset="0"/>
                  <a:cs typeface="Times New Roman" panose="02020603050405020304" pitchFamily="18" charset="0"/>
                </a:rPr>
                <a:t>Y</a:t>
              </a:r>
              <a:r>
                <a:rPr lang="en-US" altLang="zh-CN" sz="1600" b="1" dirty="0">
                  <a:latin typeface="Times New Roman" panose="02020603050405020304" pitchFamily="18" charset="0"/>
                  <a:cs typeface="Times New Roman" panose="02020603050405020304" pitchFamily="18" charset="0"/>
                </a:rPr>
                <a:t>)</a:t>
              </a:r>
              <a:endParaRPr lang="zh-CN" altLang="en-US" sz="1600" b="1"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DF4443AC-2637-49D0-A250-A50FA475AD4B}"/>
                </a:ext>
              </a:extLst>
            </p:cNvPr>
            <p:cNvSpPr txBox="1"/>
            <p:nvPr/>
          </p:nvSpPr>
          <p:spPr>
            <a:xfrm>
              <a:off x="10499351" y="2714338"/>
              <a:ext cx="884659" cy="338554"/>
            </a:xfrm>
            <a:prstGeom prst="rect">
              <a:avLst/>
            </a:prstGeom>
            <a:noFill/>
          </p:spPr>
          <p:txBody>
            <a:bodyPr wrap="square" rtlCol="0">
              <a:spAutoFit/>
            </a:bodyPr>
            <a:lstStyle/>
            <a:p>
              <a:r>
                <a:rPr lang="en-US" altLang="zh-CN" sz="1600" b="1" dirty="0" err="1">
                  <a:latin typeface="Times New Roman" panose="02020603050405020304" pitchFamily="18" charset="0"/>
                  <a:cs typeface="Times New Roman" panose="02020603050405020304" pitchFamily="18" charset="0"/>
                </a:rPr>
                <a:t>L</a:t>
              </a:r>
              <a:r>
                <a:rPr lang="en-US" altLang="zh-CN" sz="1600" b="1" baseline="-25000" dirty="0" err="1">
                  <a:latin typeface="Times New Roman" panose="02020603050405020304" pitchFamily="18" charset="0"/>
                  <a:cs typeface="Times New Roman" panose="02020603050405020304" pitchFamily="18" charset="0"/>
                </a:rPr>
                <a:t>pixel</a:t>
              </a:r>
              <a:r>
                <a:rPr lang="en-US" altLang="zh-CN" sz="1600" b="1" baseline="-25000"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(G)</a:t>
              </a:r>
              <a:endParaRPr lang="zh-CN" altLang="en-US" sz="1600" b="1" dirty="0">
                <a:latin typeface="Times New Roman" panose="02020603050405020304" pitchFamily="18" charset="0"/>
                <a:cs typeface="Times New Roman" panose="02020603050405020304" pitchFamily="18" charset="0"/>
              </a:endParaRPr>
            </a:p>
          </p:txBody>
        </p:sp>
        <p:sp>
          <p:nvSpPr>
            <p:cNvPr id="30" name="梯形 29">
              <a:extLst>
                <a:ext uri="{FF2B5EF4-FFF2-40B4-BE49-F238E27FC236}">
                  <a16:creationId xmlns:a16="http://schemas.microsoft.com/office/drawing/2014/main" id="{6C4C8D9F-724B-4632-A4DE-A30B5CE939F2}"/>
                </a:ext>
              </a:extLst>
            </p:cNvPr>
            <p:cNvSpPr/>
            <p:nvPr/>
          </p:nvSpPr>
          <p:spPr>
            <a:xfrm rot="5400000">
              <a:off x="6984212" y="3179027"/>
              <a:ext cx="839772" cy="663079"/>
            </a:xfrm>
            <a:prstGeom prst="trapezoid">
              <a:avLst>
                <a:gd name="adj" fmla="val 35986"/>
              </a:avLst>
            </a:prstGeom>
            <a:solidFill>
              <a:srgbClr val="CC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梯形 30">
              <a:extLst>
                <a:ext uri="{FF2B5EF4-FFF2-40B4-BE49-F238E27FC236}">
                  <a16:creationId xmlns:a16="http://schemas.microsoft.com/office/drawing/2014/main" id="{4DA67D06-0D1C-4CEF-BB42-452C34E8702D}"/>
                </a:ext>
              </a:extLst>
            </p:cNvPr>
            <p:cNvSpPr/>
            <p:nvPr/>
          </p:nvSpPr>
          <p:spPr>
            <a:xfrm rot="16200000" flipH="1">
              <a:off x="7699447" y="3179027"/>
              <a:ext cx="839772" cy="663079"/>
            </a:xfrm>
            <a:prstGeom prst="trapezoid">
              <a:avLst>
                <a:gd name="adj" fmla="val 35986"/>
              </a:avLst>
            </a:prstGeom>
            <a:solidFill>
              <a:srgbClr val="CC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directional-left-arrow-symbol_56911">
              <a:extLst>
                <a:ext uri="{FF2B5EF4-FFF2-40B4-BE49-F238E27FC236}">
                  <a16:creationId xmlns:a16="http://schemas.microsoft.com/office/drawing/2014/main" id="{702BE5AC-494A-4BC2-AC04-EC599EEC0F18}"/>
                </a:ext>
              </a:extLst>
            </p:cNvPr>
            <p:cNvSpPr>
              <a:spLocks noChangeAspect="1"/>
            </p:cNvSpPr>
            <p:nvPr/>
          </p:nvSpPr>
          <p:spPr bwMode="auto">
            <a:xfrm flipV="1">
              <a:off x="6290036" y="3371998"/>
              <a:ext cx="721402" cy="260044"/>
            </a:xfrm>
            <a:custGeom>
              <a:avLst/>
              <a:gdLst>
                <a:gd name="T0" fmla="*/ 4220 w 4420"/>
                <a:gd name="T1" fmla="*/ 1020 h 2420"/>
                <a:gd name="T2" fmla="*/ 703 w 4420"/>
                <a:gd name="T3" fmla="*/ 1020 h 2420"/>
                <a:gd name="T4" fmla="*/ 1361 w 4420"/>
                <a:gd name="T5" fmla="*/ 361 h 2420"/>
                <a:gd name="T6" fmla="*/ 1361 w 4420"/>
                <a:gd name="T7" fmla="*/ 79 h 2420"/>
                <a:gd name="T8" fmla="*/ 1079 w 4420"/>
                <a:gd name="T9" fmla="*/ 79 h 2420"/>
                <a:gd name="T10" fmla="*/ 79 w 4420"/>
                <a:gd name="T11" fmla="*/ 1079 h 2420"/>
                <a:gd name="T12" fmla="*/ 79 w 4420"/>
                <a:gd name="T13" fmla="*/ 1361 h 2420"/>
                <a:gd name="T14" fmla="*/ 1079 w 4420"/>
                <a:gd name="T15" fmla="*/ 2361 h 2420"/>
                <a:gd name="T16" fmla="*/ 1220 w 4420"/>
                <a:gd name="T17" fmla="*/ 2420 h 2420"/>
                <a:gd name="T18" fmla="*/ 1361 w 4420"/>
                <a:gd name="T19" fmla="*/ 2361 h 2420"/>
                <a:gd name="T20" fmla="*/ 1361 w 4420"/>
                <a:gd name="T21" fmla="*/ 2079 h 2420"/>
                <a:gd name="T22" fmla="*/ 703 w 4420"/>
                <a:gd name="T23" fmla="*/ 1420 h 2420"/>
                <a:gd name="T24" fmla="*/ 4220 w 4420"/>
                <a:gd name="T25" fmla="*/ 1420 h 2420"/>
                <a:gd name="T26" fmla="*/ 4420 w 4420"/>
                <a:gd name="T27" fmla="*/ 1220 h 2420"/>
                <a:gd name="T28" fmla="*/ 4220 w 4420"/>
                <a:gd name="T29" fmla="*/ 10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0" h="2420">
                  <a:moveTo>
                    <a:pt x="4220" y="1020"/>
                  </a:moveTo>
                  <a:lnTo>
                    <a:pt x="703" y="1020"/>
                  </a:lnTo>
                  <a:lnTo>
                    <a:pt x="1361" y="361"/>
                  </a:lnTo>
                  <a:cubicBezTo>
                    <a:pt x="1440" y="283"/>
                    <a:pt x="1440" y="157"/>
                    <a:pt x="1361" y="79"/>
                  </a:cubicBezTo>
                  <a:cubicBezTo>
                    <a:pt x="1283" y="0"/>
                    <a:pt x="1157" y="0"/>
                    <a:pt x="1079" y="79"/>
                  </a:cubicBezTo>
                  <a:lnTo>
                    <a:pt x="79" y="1079"/>
                  </a:lnTo>
                  <a:cubicBezTo>
                    <a:pt x="0" y="1157"/>
                    <a:pt x="0" y="1283"/>
                    <a:pt x="79" y="1361"/>
                  </a:cubicBezTo>
                  <a:lnTo>
                    <a:pt x="1079" y="2361"/>
                  </a:lnTo>
                  <a:cubicBezTo>
                    <a:pt x="1118" y="2400"/>
                    <a:pt x="1169" y="2420"/>
                    <a:pt x="1220" y="2420"/>
                  </a:cubicBezTo>
                  <a:cubicBezTo>
                    <a:pt x="1271" y="2420"/>
                    <a:pt x="1322" y="2400"/>
                    <a:pt x="1361" y="2361"/>
                  </a:cubicBezTo>
                  <a:cubicBezTo>
                    <a:pt x="1440" y="2283"/>
                    <a:pt x="1440" y="2157"/>
                    <a:pt x="1361" y="2079"/>
                  </a:cubicBezTo>
                  <a:lnTo>
                    <a:pt x="703" y="1420"/>
                  </a:lnTo>
                  <a:lnTo>
                    <a:pt x="4220" y="1420"/>
                  </a:lnTo>
                  <a:cubicBezTo>
                    <a:pt x="4330" y="1420"/>
                    <a:pt x="4420" y="1330"/>
                    <a:pt x="4420" y="1220"/>
                  </a:cubicBezTo>
                  <a:cubicBezTo>
                    <a:pt x="4420" y="1110"/>
                    <a:pt x="4330" y="1020"/>
                    <a:pt x="4220" y="1020"/>
                  </a:cubicBezTo>
                  <a:close/>
                </a:path>
              </a:pathLst>
            </a:custGeom>
            <a:solidFill>
              <a:schemeClr val="tx1"/>
            </a:solidFill>
            <a:ln>
              <a:solidFill>
                <a:schemeClr val="tx1"/>
              </a:solidFill>
            </a:ln>
          </p:spPr>
          <p:txBody>
            <a:bodyPr/>
            <a:lstStyle/>
            <a:p>
              <a:endParaRPr lang="zh-CN" altLang="en-US">
                <a:solidFill>
                  <a:srgbClr val="002060"/>
                </a:solidFill>
              </a:endParaRPr>
            </a:p>
          </p:txBody>
        </p:sp>
        <p:sp>
          <p:nvSpPr>
            <p:cNvPr id="34" name="directional-left-arrow-symbol_56911">
              <a:extLst>
                <a:ext uri="{FF2B5EF4-FFF2-40B4-BE49-F238E27FC236}">
                  <a16:creationId xmlns:a16="http://schemas.microsoft.com/office/drawing/2014/main" id="{D879611F-60F4-4DE1-8FF4-1D281A46623B}"/>
                </a:ext>
              </a:extLst>
            </p:cNvPr>
            <p:cNvSpPr>
              <a:spLocks noChangeAspect="1"/>
            </p:cNvSpPr>
            <p:nvPr/>
          </p:nvSpPr>
          <p:spPr bwMode="auto">
            <a:xfrm flipV="1">
              <a:off x="8481688" y="3353536"/>
              <a:ext cx="721402" cy="260044"/>
            </a:xfrm>
            <a:custGeom>
              <a:avLst/>
              <a:gdLst>
                <a:gd name="T0" fmla="*/ 4220 w 4420"/>
                <a:gd name="T1" fmla="*/ 1020 h 2420"/>
                <a:gd name="T2" fmla="*/ 703 w 4420"/>
                <a:gd name="T3" fmla="*/ 1020 h 2420"/>
                <a:gd name="T4" fmla="*/ 1361 w 4420"/>
                <a:gd name="T5" fmla="*/ 361 h 2420"/>
                <a:gd name="T6" fmla="*/ 1361 w 4420"/>
                <a:gd name="T7" fmla="*/ 79 h 2420"/>
                <a:gd name="T8" fmla="*/ 1079 w 4420"/>
                <a:gd name="T9" fmla="*/ 79 h 2420"/>
                <a:gd name="T10" fmla="*/ 79 w 4420"/>
                <a:gd name="T11" fmla="*/ 1079 h 2420"/>
                <a:gd name="T12" fmla="*/ 79 w 4420"/>
                <a:gd name="T13" fmla="*/ 1361 h 2420"/>
                <a:gd name="T14" fmla="*/ 1079 w 4420"/>
                <a:gd name="T15" fmla="*/ 2361 h 2420"/>
                <a:gd name="T16" fmla="*/ 1220 w 4420"/>
                <a:gd name="T17" fmla="*/ 2420 h 2420"/>
                <a:gd name="T18" fmla="*/ 1361 w 4420"/>
                <a:gd name="T19" fmla="*/ 2361 h 2420"/>
                <a:gd name="T20" fmla="*/ 1361 w 4420"/>
                <a:gd name="T21" fmla="*/ 2079 h 2420"/>
                <a:gd name="T22" fmla="*/ 703 w 4420"/>
                <a:gd name="T23" fmla="*/ 1420 h 2420"/>
                <a:gd name="T24" fmla="*/ 4220 w 4420"/>
                <a:gd name="T25" fmla="*/ 1420 h 2420"/>
                <a:gd name="T26" fmla="*/ 4420 w 4420"/>
                <a:gd name="T27" fmla="*/ 1220 h 2420"/>
                <a:gd name="T28" fmla="*/ 4220 w 4420"/>
                <a:gd name="T29" fmla="*/ 10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0" h="2420">
                  <a:moveTo>
                    <a:pt x="4220" y="1020"/>
                  </a:moveTo>
                  <a:lnTo>
                    <a:pt x="703" y="1020"/>
                  </a:lnTo>
                  <a:lnTo>
                    <a:pt x="1361" y="361"/>
                  </a:lnTo>
                  <a:cubicBezTo>
                    <a:pt x="1440" y="283"/>
                    <a:pt x="1440" y="157"/>
                    <a:pt x="1361" y="79"/>
                  </a:cubicBezTo>
                  <a:cubicBezTo>
                    <a:pt x="1283" y="0"/>
                    <a:pt x="1157" y="0"/>
                    <a:pt x="1079" y="79"/>
                  </a:cubicBezTo>
                  <a:lnTo>
                    <a:pt x="79" y="1079"/>
                  </a:lnTo>
                  <a:cubicBezTo>
                    <a:pt x="0" y="1157"/>
                    <a:pt x="0" y="1283"/>
                    <a:pt x="79" y="1361"/>
                  </a:cubicBezTo>
                  <a:lnTo>
                    <a:pt x="1079" y="2361"/>
                  </a:lnTo>
                  <a:cubicBezTo>
                    <a:pt x="1118" y="2400"/>
                    <a:pt x="1169" y="2420"/>
                    <a:pt x="1220" y="2420"/>
                  </a:cubicBezTo>
                  <a:cubicBezTo>
                    <a:pt x="1271" y="2420"/>
                    <a:pt x="1322" y="2400"/>
                    <a:pt x="1361" y="2361"/>
                  </a:cubicBezTo>
                  <a:cubicBezTo>
                    <a:pt x="1440" y="2283"/>
                    <a:pt x="1440" y="2157"/>
                    <a:pt x="1361" y="2079"/>
                  </a:cubicBezTo>
                  <a:lnTo>
                    <a:pt x="703" y="1420"/>
                  </a:lnTo>
                  <a:lnTo>
                    <a:pt x="4220" y="1420"/>
                  </a:lnTo>
                  <a:cubicBezTo>
                    <a:pt x="4330" y="1420"/>
                    <a:pt x="4420" y="1330"/>
                    <a:pt x="4420" y="1220"/>
                  </a:cubicBezTo>
                  <a:cubicBezTo>
                    <a:pt x="4420" y="1110"/>
                    <a:pt x="4330" y="1020"/>
                    <a:pt x="4220" y="1020"/>
                  </a:cubicBezTo>
                  <a:close/>
                </a:path>
              </a:pathLst>
            </a:custGeom>
            <a:solidFill>
              <a:schemeClr val="tx1"/>
            </a:solidFill>
            <a:ln>
              <a:solidFill>
                <a:schemeClr val="tx1"/>
              </a:solidFill>
            </a:ln>
          </p:spPr>
          <p:txBody>
            <a:bodyPr/>
            <a:lstStyle/>
            <a:p>
              <a:endParaRPr lang="zh-CN" altLang="en-US">
                <a:solidFill>
                  <a:srgbClr val="002060"/>
                </a:solidFill>
              </a:endParaRPr>
            </a:p>
          </p:txBody>
        </p:sp>
        <p:sp>
          <p:nvSpPr>
            <p:cNvPr id="35" name="文本框 34">
              <a:extLst>
                <a:ext uri="{FF2B5EF4-FFF2-40B4-BE49-F238E27FC236}">
                  <a16:creationId xmlns:a16="http://schemas.microsoft.com/office/drawing/2014/main" id="{31A22A24-49CD-4DA9-A186-8F49587FFB95}"/>
                </a:ext>
              </a:extLst>
            </p:cNvPr>
            <p:cNvSpPr txBox="1"/>
            <p:nvPr/>
          </p:nvSpPr>
          <p:spPr>
            <a:xfrm>
              <a:off x="7011704" y="3807754"/>
              <a:ext cx="1553361" cy="338554"/>
            </a:xfrm>
            <a:prstGeom prst="rect">
              <a:avLst/>
            </a:prstGeom>
            <a:noFill/>
          </p:spPr>
          <p:txBody>
            <a:bodyPr wrap="square" rtlCol="0">
              <a:spAutoFit/>
            </a:bodyPr>
            <a:lstStyle/>
            <a:p>
              <a:pPr algn="ctr"/>
              <a:r>
                <a:rPr lang="en-US" altLang="zh-CN" sz="1600" b="1" dirty="0">
                  <a:latin typeface="Times New Roman" panose="02020603050405020304" pitchFamily="18" charset="0"/>
                  <a:cs typeface="Times New Roman" panose="02020603050405020304" pitchFamily="18" charset="0"/>
                </a:rPr>
                <a:t>F</a:t>
              </a:r>
              <a:r>
                <a:rPr lang="zh-CN" altLang="en-US" sz="1600" b="1" dirty="0">
                  <a:latin typeface="Times New Roman" panose="02020603050405020304" pitchFamily="18" charset="0"/>
                  <a:cs typeface="Times New Roman" panose="02020603050405020304" pitchFamily="18" charset="0"/>
                </a:rPr>
                <a:t>：</a:t>
              </a:r>
              <a:r>
                <a:rPr lang="en-US" altLang="zh-CN" sz="1600" b="1" dirty="0">
                  <a:latin typeface="Times New Roman" panose="02020603050405020304" pitchFamily="18" charset="0"/>
                  <a:cs typeface="Times New Roman" panose="02020603050405020304" pitchFamily="18" charset="0"/>
                </a:rPr>
                <a:t>Y    X</a:t>
              </a:r>
              <a:endParaRPr lang="zh-CN" altLang="en-US" sz="1600" b="1" dirty="0">
                <a:latin typeface="Times New Roman" panose="02020603050405020304" pitchFamily="18" charset="0"/>
                <a:cs typeface="Times New Roman" panose="02020603050405020304" pitchFamily="18" charset="0"/>
              </a:endParaRPr>
            </a:p>
          </p:txBody>
        </p:sp>
        <p:cxnSp>
          <p:nvCxnSpPr>
            <p:cNvPr id="36" name="Straight Arrow Connector 31">
              <a:extLst>
                <a:ext uri="{FF2B5EF4-FFF2-40B4-BE49-F238E27FC236}">
                  <a16:creationId xmlns:a16="http://schemas.microsoft.com/office/drawing/2014/main" id="{FCAE0818-8E2E-4A1C-81E9-B4606AEC040D}"/>
                </a:ext>
              </a:extLst>
            </p:cNvPr>
            <p:cNvCxnSpPr>
              <a:cxnSpLocks/>
            </p:cNvCxnSpPr>
            <p:nvPr/>
          </p:nvCxnSpPr>
          <p:spPr>
            <a:xfrm>
              <a:off x="7864684" y="3986606"/>
              <a:ext cx="210792"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7" name="directional-left-arrow-symbol_56911">
              <a:extLst>
                <a:ext uri="{FF2B5EF4-FFF2-40B4-BE49-F238E27FC236}">
                  <a16:creationId xmlns:a16="http://schemas.microsoft.com/office/drawing/2014/main" id="{9096CEA3-DB83-4C14-A3E2-352468271A93}"/>
                </a:ext>
              </a:extLst>
            </p:cNvPr>
            <p:cNvSpPr>
              <a:spLocks noChangeAspect="1"/>
            </p:cNvSpPr>
            <p:nvPr/>
          </p:nvSpPr>
          <p:spPr bwMode="auto">
            <a:xfrm rot="5400000" flipH="1">
              <a:off x="10586329" y="2526639"/>
              <a:ext cx="351720" cy="126785"/>
            </a:xfrm>
            <a:custGeom>
              <a:avLst/>
              <a:gdLst>
                <a:gd name="T0" fmla="*/ 4220 w 4420"/>
                <a:gd name="T1" fmla="*/ 1020 h 2420"/>
                <a:gd name="T2" fmla="*/ 703 w 4420"/>
                <a:gd name="T3" fmla="*/ 1020 h 2420"/>
                <a:gd name="T4" fmla="*/ 1361 w 4420"/>
                <a:gd name="T5" fmla="*/ 361 h 2420"/>
                <a:gd name="T6" fmla="*/ 1361 w 4420"/>
                <a:gd name="T7" fmla="*/ 79 h 2420"/>
                <a:gd name="T8" fmla="*/ 1079 w 4420"/>
                <a:gd name="T9" fmla="*/ 79 h 2420"/>
                <a:gd name="T10" fmla="*/ 79 w 4420"/>
                <a:gd name="T11" fmla="*/ 1079 h 2420"/>
                <a:gd name="T12" fmla="*/ 79 w 4420"/>
                <a:gd name="T13" fmla="*/ 1361 h 2420"/>
                <a:gd name="T14" fmla="*/ 1079 w 4420"/>
                <a:gd name="T15" fmla="*/ 2361 h 2420"/>
                <a:gd name="T16" fmla="*/ 1220 w 4420"/>
                <a:gd name="T17" fmla="*/ 2420 h 2420"/>
                <a:gd name="T18" fmla="*/ 1361 w 4420"/>
                <a:gd name="T19" fmla="*/ 2361 h 2420"/>
                <a:gd name="T20" fmla="*/ 1361 w 4420"/>
                <a:gd name="T21" fmla="*/ 2079 h 2420"/>
                <a:gd name="T22" fmla="*/ 703 w 4420"/>
                <a:gd name="T23" fmla="*/ 1420 h 2420"/>
                <a:gd name="T24" fmla="*/ 4220 w 4420"/>
                <a:gd name="T25" fmla="*/ 1420 h 2420"/>
                <a:gd name="T26" fmla="*/ 4420 w 4420"/>
                <a:gd name="T27" fmla="*/ 1220 h 2420"/>
                <a:gd name="T28" fmla="*/ 4220 w 4420"/>
                <a:gd name="T29" fmla="*/ 10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0" h="2420">
                  <a:moveTo>
                    <a:pt x="4220" y="1020"/>
                  </a:moveTo>
                  <a:lnTo>
                    <a:pt x="703" y="1020"/>
                  </a:lnTo>
                  <a:lnTo>
                    <a:pt x="1361" y="361"/>
                  </a:lnTo>
                  <a:cubicBezTo>
                    <a:pt x="1440" y="283"/>
                    <a:pt x="1440" y="157"/>
                    <a:pt x="1361" y="79"/>
                  </a:cubicBezTo>
                  <a:cubicBezTo>
                    <a:pt x="1283" y="0"/>
                    <a:pt x="1157" y="0"/>
                    <a:pt x="1079" y="79"/>
                  </a:cubicBezTo>
                  <a:lnTo>
                    <a:pt x="79" y="1079"/>
                  </a:lnTo>
                  <a:cubicBezTo>
                    <a:pt x="0" y="1157"/>
                    <a:pt x="0" y="1283"/>
                    <a:pt x="79" y="1361"/>
                  </a:cubicBezTo>
                  <a:lnTo>
                    <a:pt x="1079" y="2361"/>
                  </a:lnTo>
                  <a:cubicBezTo>
                    <a:pt x="1118" y="2400"/>
                    <a:pt x="1169" y="2420"/>
                    <a:pt x="1220" y="2420"/>
                  </a:cubicBezTo>
                  <a:cubicBezTo>
                    <a:pt x="1271" y="2420"/>
                    <a:pt x="1322" y="2400"/>
                    <a:pt x="1361" y="2361"/>
                  </a:cubicBezTo>
                  <a:cubicBezTo>
                    <a:pt x="1440" y="2283"/>
                    <a:pt x="1440" y="2157"/>
                    <a:pt x="1361" y="2079"/>
                  </a:cubicBezTo>
                  <a:lnTo>
                    <a:pt x="703" y="1420"/>
                  </a:lnTo>
                  <a:lnTo>
                    <a:pt x="4220" y="1420"/>
                  </a:lnTo>
                  <a:cubicBezTo>
                    <a:pt x="4330" y="1420"/>
                    <a:pt x="4420" y="1330"/>
                    <a:pt x="4420" y="1220"/>
                  </a:cubicBezTo>
                  <a:cubicBezTo>
                    <a:pt x="4420" y="1110"/>
                    <a:pt x="4330" y="1020"/>
                    <a:pt x="4220" y="1020"/>
                  </a:cubicBezTo>
                  <a:close/>
                </a:path>
              </a:pathLst>
            </a:custGeom>
            <a:solidFill>
              <a:srgbClr val="FF0000"/>
            </a:solidFill>
            <a:ln>
              <a:solidFill>
                <a:srgbClr val="FF0000"/>
              </a:solidFill>
            </a:ln>
          </p:spPr>
          <p:txBody>
            <a:bodyPr/>
            <a:lstStyle/>
            <a:p>
              <a:endParaRPr lang="zh-CN" altLang="en-US" dirty="0">
                <a:solidFill>
                  <a:srgbClr val="002060"/>
                </a:solidFill>
              </a:endParaRPr>
            </a:p>
          </p:txBody>
        </p:sp>
        <p:sp>
          <p:nvSpPr>
            <p:cNvPr id="38" name="directional-left-arrow-symbol_56911">
              <a:extLst>
                <a:ext uri="{FF2B5EF4-FFF2-40B4-BE49-F238E27FC236}">
                  <a16:creationId xmlns:a16="http://schemas.microsoft.com/office/drawing/2014/main" id="{C78484AB-5D37-4EDD-999A-57F31D132918}"/>
                </a:ext>
              </a:extLst>
            </p:cNvPr>
            <p:cNvSpPr>
              <a:spLocks noChangeAspect="1"/>
            </p:cNvSpPr>
            <p:nvPr/>
          </p:nvSpPr>
          <p:spPr bwMode="auto">
            <a:xfrm flipH="1">
              <a:off x="10196336" y="2814141"/>
              <a:ext cx="365973" cy="158156"/>
            </a:xfrm>
            <a:custGeom>
              <a:avLst/>
              <a:gdLst>
                <a:gd name="T0" fmla="*/ 4220 w 4420"/>
                <a:gd name="T1" fmla="*/ 1020 h 2420"/>
                <a:gd name="T2" fmla="*/ 703 w 4420"/>
                <a:gd name="T3" fmla="*/ 1020 h 2420"/>
                <a:gd name="T4" fmla="*/ 1361 w 4420"/>
                <a:gd name="T5" fmla="*/ 361 h 2420"/>
                <a:gd name="T6" fmla="*/ 1361 w 4420"/>
                <a:gd name="T7" fmla="*/ 79 h 2420"/>
                <a:gd name="T8" fmla="*/ 1079 w 4420"/>
                <a:gd name="T9" fmla="*/ 79 h 2420"/>
                <a:gd name="T10" fmla="*/ 79 w 4420"/>
                <a:gd name="T11" fmla="*/ 1079 h 2420"/>
                <a:gd name="T12" fmla="*/ 79 w 4420"/>
                <a:gd name="T13" fmla="*/ 1361 h 2420"/>
                <a:gd name="T14" fmla="*/ 1079 w 4420"/>
                <a:gd name="T15" fmla="*/ 2361 h 2420"/>
                <a:gd name="T16" fmla="*/ 1220 w 4420"/>
                <a:gd name="T17" fmla="*/ 2420 h 2420"/>
                <a:gd name="T18" fmla="*/ 1361 w 4420"/>
                <a:gd name="T19" fmla="*/ 2361 h 2420"/>
                <a:gd name="T20" fmla="*/ 1361 w 4420"/>
                <a:gd name="T21" fmla="*/ 2079 h 2420"/>
                <a:gd name="T22" fmla="*/ 703 w 4420"/>
                <a:gd name="T23" fmla="*/ 1420 h 2420"/>
                <a:gd name="T24" fmla="*/ 4220 w 4420"/>
                <a:gd name="T25" fmla="*/ 1420 h 2420"/>
                <a:gd name="T26" fmla="*/ 4420 w 4420"/>
                <a:gd name="T27" fmla="*/ 1220 h 2420"/>
                <a:gd name="T28" fmla="*/ 4220 w 4420"/>
                <a:gd name="T29" fmla="*/ 10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0" h="2420">
                  <a:moveTo>
                    <a:pt x="4220" y="1020"/>
                  </a:moveTo>
                  <a:lnTo>
                    <a:pt x="703" y="1020"/>
                  </a:lnTo>
                  <a:lnTo>
                    <a:pt x="1361" y="361"/>
                  </a:lnTo>
                  <a:cubicBezTo>
                    <a:pt x="1440" y="283"/>
                    <a:pt x="1440" y="157"/>
                    <a:pt x="1361" y="79"/>
                  </a:cubicBezTo>
                  <a:cubicBezTo>
                    <a:pt x="1283" y="0"/>
                    <a:pt x="1157" y="0"/>
                    <a:pt x="1079" y="79"/>
                  </a:cubicBezTo>
                  <a:lnTo>
                    <a:pt x="79" y="1079"/>
                  </a:lnTo>
                  <a:cubicBezTo>
                    <a:pt x="0" y="1157"/>
                    <a:pt x="0" y="1283"/>
                    <a:pt x="79" y="1361"/>
                  </a:cubicBezTo>
                  <a:lnTo>
                    <a:pt x="1079" y="2361"/>
                  </a:lnTo>
                  <a:cubicBezTo>
                    <a:pt x="1118" y="2400"/>
                    <a:pt x="1169" y="2420"/>
                    <a:pt x="1220" y="2420"/>
                  </a:cubicBezTo>
                  <a:cubicBezTo>
                    <a:pt x="1271" y="2420"/>
                    <a:pt x="1322" y="2400"/>
                    <a:pt x="1361" y="2361"/>
                  </a:cubicBezTo>
                  <a:cubicBezTo>
                    <a:pt x="1440" y="2283"/>
                    <a:pt x="1440" y="2157"/>
                    <a:pt x="1361" y="2079"/>
                  </a:cubicBezTo>
                  <a:lnTo>
                    <a:pt x="703" y="1420"/>
                  </a:lnTo>
                  <a:lnTo>
                    <a:pt x="4220" y="1420"/>
                  </a:lnTo>
                  <a:cubicBezTo>
                    <a:pt x="4330" y="1420"/>
                    <a:pt x="4420" y="1330"/>
                    <a:pt x="4420" y="1220"/>
                  </a:cubicBezTo>
                  <a:cubicBezTo>
                    <a:pt x="4420" y="1110"/>
                    <a:pt x="4330" y="1020"/>
                    <a:pt x="4220" y="1020"/>
                  </a:cubicBezTo>
                  <a:close/>
                </a:path>
              </a:pathLst>
            </a:custGeom>
            <a:solidFill>
              <a:srgbClr val="FF0000"/>
            </a:solidFill>
            <a:ln>
              <a:solidFill>
                <a:srgbClr val="FF0000"/>
              </a:solidFill>
            </a:ln>
          </p:spPr>
          <p:txBody>
            <a:bodyPr/>
            <a:lstStyle/>
            <a:p>
              <a:endParaRPr lang="zh-CN" altLang="en-US" dirty="0">
                <a:solidFill>
                  <a:srgbClr val="002060"/>
                </a:solidFill>
              </a:endParaRPr>
            </a:p>
          </p:txBody>
        </p:sp>
        <p:pic>
          <p:nvPicPr>
            <p:cNvPr id="39" name="图片 38">
              <a:extLst>
                <a:ext uri="{FF2B5EF4-FFF2-40B4-BE49-F238E27FC236}">
                  <a16:creationId xmlns:a16="http://schemas.microsoft.com/office/drawing/2014/main" id="{3F3058AE-1FD1-4696-8B23-F2B94F8793CE}"/>
                </a:ext>
              </a:extLst>
            </p:cNvPr>
            <p:cNvPicPr>
              <a:picLocks/>
            </p:cNvPicPr>
            <p:nvPr/>
          </p:nvPicPr>
          <p:blipFill rotWithShape="1">
            <a:blip r:embed="rId6"/>
            <a:srcRect l="8361" t="15270" r="19796" b="13026"/>
            <a:stretch/>
          </p:blipFill>
          <p:spPr>
            <a:xfrm>
              <a:off x="5414080" y="3293084"/>
              <a:ext cx="804672" cy="905256"/>
            </a:xfrm>
            <a:prstGeom prst="rect">
              <a:avLst/>
            </a:prstGeom>
          </p:spPr>
        </p:pic>
        <p:sp>
          <p:nvSpPr>
            <p:cNvPr id="40" name="文本框 39">
              <a:extLst>
                <a:ext uri="{FF2B5EF4-FFF2-40B4-BE49-F238E27FC236}">
                  <a16:creationId xmlns:a16="http://schemas.microsoft.com/office/drawing/2014/main" id="{49FD58DA-D9D4-4064-9A06-624EAB007D32}"/>
                </a:ext>
              </a:extLst>
            </p:cNvPr>
            <p:cNvSpPr txBox="1"/>
            <p:nvPr/>
          </p:nvSpPr>
          <p:spPr>
            <a:xfrm>
              <a:off x="4966447" y="4168087"/>
              <a:ext cx="1704037" cy="338554"/>
            </a:xfrm>
            <a:prstGeom prst="rect">
              <a:avLst/>
            </a:prstGeom>
            <a:noFill/>
          </p:spPr>
          <p:txBody>
            <a:bodyPr wrap="square" rtlCol="0">
              <a:spAutoFit/>
            </a:bodyPr>
            <a:lstStyle/>
            <a:p>
              <a:pPr algn="ctr"/>
              <a:r>
                <a:rPr lang="en-US" altLang="zh-CN" sz="1600" b="1" dirty="0">
                  <a:latin typeface="Times New Roman" panose="02020603050405020304" pitchFamily="18" charset="0"/>
                  <a:cs typeface="Times New Roman" panose="02020603050405020304" pitchFamily="18" charset="0"/>
                </a:rPr>
                <a:t>Fake Wave Front</a:t>
              </a:r>
              <a:endParaRPr lang="zh-CN" altLang="en-US" sz="1600" b="1" dirty="0">
                <a:latin typeface="Times New Roman" panose="02020603050405020304" pitchFamily="18" charset="0"/>
                <a:cs typeface="Times New Roman" panose="02020603050405020304" pitchFamily="18" charset="0"/>
              </a:endParaRPr>
            </a:p>
          </p:txBody>
        </p:sp>
        <p:grpSp>
          <p:nvGrpSpPr>
            <p:cNvPr id="41" name="组合 40">
              <a:extLst>
                <a:ext uri="{FF2B5EF4-FFF2-40B4-BE49-F238E27FC236}">
                  <a16:creationId xmlns:a16="http://schemas.microsoft.com/office/drawing/2014/main" id="{7DDF7126-222C-4991-BDA4-76940DF2CB9B}"/>
                </a:ext>
              </a:extLst>
            </p:cNvPr>
            <p:cNvGrpSpPr/>
            <p:nvPr/>
          </p:nvGrpSpPr>
          <p:grpSpPr>
            <a:xfrm rot="16200000">
              <a:off x="4890000" y="2499793"/>
              <a:ext cx="461475" cy="380239"/>
              <a:chOff x="8473325" y="1469709"/>
              <a:chExt cx="461475" cy="380239"/>
            </a:xfrm>
          </p:grpSpPr>
          <p:cxnSp>
            <p:nvCxnSpPr>
              <p:cNvPr id="47" name="直接连接符 46">
                <a:extLst>
                  <a:ext uri="{FF2B5EF4-FFF2-40B4-BE49-F238E27FC236}">
                    <a16:creationId xmlns:a16="http://schemas.microsoft.com/office/drawing/2014/main" id="{2490C0BD-B80E-4C5B-BC0D-22A0A7D54A3A}"/>
                  </a:ext>
                </a:extLst>
              </p:cNvPr>
              <p:cNvCxnSpPr>
                <a:cxnSpLocks/>
              </p:cNvCxnSpPr>
              <p:nvPr/>
            </p:nvCxnSpPr>
            <p:spPr>
              <a:xfrm flipV="1">
                <a:off x="8912010" y="1532216"/>
                <a:ext cx="0" cy="317732"/>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8" name="is-greater-than-mathematical-sign_43478">
                <a:extLst>
                  <a:ext uri="{FF2B5EF4-FFF2-40B4-BE49-F238E27FC236}">
                    <a16:creationId xmlns:a16="http://schemas.microsoft.com/office/drawing/2014/main" id="{E13F3B17-DC1E-4178-9970-2FD9858A3350}"/>
                  </a:ext>
                </a:extLst>
              </p:cNvPr>
              <p:cNvSpPr>
                <a:spLocks noChangeAspect="1"/>
              </p:cNvSpPr>
              <p:nvPr/>
            </p:nvSpPr>
            <p:spPr bwMode="auto">
              <a:xfrm rot="10800000">
                <a:off x="8473325" y="1469709"/>
                <a:ext cx="200446" cy="171886"/>
              </a:xfrm>
              <a:custGeom>
                <a:avLst/>
                <a:gdLst>
                  <a:gd name="T0" fmla="*/ 22 w 1395"/>
                  <a:gd name="T1" fmla="*/ 1141 h 1198"/>
                  <a:gd name="T2" fmla="*/ 111 w 1395"/>
                  <a:gd name="T3" fmla="*/ 1198 h 1198"/>
                  <a:gd name="T4" fmla="*/ 151 w 1395"/>
                  <a:gd name="T5" fmla="*/ 1189 h 1198"/>
                  <a:gd name="T6" fmla="*/ 1336 w 1395"/>
                  <a:gd name="T7" fmla="*/ 653 h 1198"/>
                  <a:gd name="T8" fmla="*/ 1393 w 1395"/>
                  <a:gd name="T9" fmla="*/ 562 h 1198"/>
                  <a:gd name="T10" fmla="*/ 1331 w 1395"/>
                  <a:gd name="T11" fmla="*/ 474 h 1198"/>
                  <a:gd name="T12" fmla="*/ 145 w 1395"/>
                  <a:gd name="T13" fmla="*/ 19 h 1198"/>
                  <a:gd name="T14" fmla="*/ 20 w 1395"/>
                  <a:gd name="T15" fmla="*/ 75 h 1198"/>
                  <a:gd name="T16" fmla="*/ 76 w 1395"/>
                  <a:gd name="T17" fmla="*/ 201 h 1198"/>
                  <a:gd name="T18" fmla="*/ 1043 w 1395"/>
                  <a:gd name="T19" fmla="*/ 572 h 1198"/>
                  <a:gd name="T20" fmla="*/ 70 w 1395"/>
                  <a:gd name="T21" fmla="*/ 1012 h 1198"/>
                  <a:gd name="T22" fmla="*/ 22 w 1395"/>
                  <a:gd name="T23" fmla="*/ 1141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5" h="1198">
                    <a:moveTo>
                      <a:pt x="22" y="1141"/>
                    </a:moveTo>
                    <a:cubicBezTo>
                      <a:pt x="38" y="1177"/>
                      <a:pt x="73" y="1198"/>
                      <a:pt x="111" y="1198"/>
                    </a:cubicBezTo>
                    <a:cubicBezTo>
                      <a:pt x="124" y="1198"/>
                      <a:pt x="138" y="1195"/>
                      <a:pt x="151" y="1189"/>
                    </a:cubicBezTo>
                    <a:lnTo>
                      <a:pt x="1336" y="653"/>
                    </a:lnTo>
                    <a:cubicBezTo>
                      <a:pt x="1372" y="637"/>
                      <a:pt x="1395" y="601"/>
                      <a:pt x="1393" y="562"/>
                    </a:cubicBezTo>
                    <a:cubicBezTo>
                      <a:pt x="1392" y="522"/>
                      <a:pt x="1368" y="488"/>
                      <a:pt x="1331" y="474"/>
                    </a:cubicBezTo>
                    <a:lnTo>
                      <a:pt x="145" y="19"/>
                    </a:lnTo>
                    <a:cubicBezTo>
                      <a:pt x="95" y="0"/>
                      <a:pt x="39" y="25"/>
                      <a:pt x="20" y="75"/>
                    </a:cubicBezTo>
                    <a:cubicBezTo>
                      <a:pt x="0" y="125"/>
                      <a:pt x="25" y="182"/>
                      <a:pt x="76" y="201"/>
                    </a:cubicBezTo>
                    <a:lnTo>
                      <a:pt x="1043" y="572"/>
                    </a:lnTo>
                    <a:lnTo>
                      <a:pt x="70" y="1012"/>
                    </a:lnTo>
                    <a:cubicBezTo>
                      <a:pt x="21" y="1034"/>
                      <a:pt x="0" y="1092"/>
                      <a:pt x="22" y="1141"/>
                    </a:cubicBezTo>
                    <a:close/>
                  </a:path>
                </a:pathLst>
              </a:custGeom>
              <a:solidFill>
                <a:srgbClr val="FF0000"/>
              </a:solidFill>
              <a:ln w="57150">
                <a:noFill/>
                <a:prstDash val="dash"/>
              </a:ln>
            </p:spPr>
          </p:sp>
          <p:cxnSp>
            <p:nvCxnSpPr>
              <p:cNvPr id="49" name="直接连接符 48">
                <a:extLst>
                  <a:ext uri="{FF2B5EF4-FFF2-40B4-BE49-F238E27FC236}">
                    <a16:creationId xmlns:a16="http://schemas.microsoft.com/office/drawing/2014/main" id="{E0C8A22E-3081-453A-BE23-1C2C80656D02}"/>
                  </a:ext>
                </a:extLst>
              </p:cNvPr>
              <p:cNvCxnSpPr>
                <a:cxnSpLocks/>
              </p:cNvCxnSpPr>
              <p:nvPr/>
            </p:nvCxnSpPr>
            <p:spPr>
              <a:xfrm rot="5400000">
                <a:off x="8729938" y="1351963"/>
                <a:ext cx="0" cy="409725"/>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42" name="组合 41">
              <a:extLst>
                <a:ext uri="{FF2B5EF4-FFF2-40B4-BE49-F238E27FC236}">
                  <a16:creationId xmlns:a16="http://schemas.microsoft.com/office/drawing/2014/main" id="{6BBDCD75-7C79-4A3D-9CE3-9E6D16DBB62A}"/>
                </a:ext>
              </a:extLst>
            </p:cNvPr>
            <p:cNvGrpSpPr/>
            <p:nvPr/>
          </p:nvGrpSpPr>
          <p:grpSpPr>
            <a:xfrm rot="5400000" flipV="1">
              <a:off x="4890000" y="3390441"/>
              <a:ext cx="461475" cy="380239"/>
              <a:chOff x="8473325" y="1469709"/>
              <a:chExt cx="461475" cy="380239"/>
            </a:xfrm>
          </p:grpSpPr>
          <p:cxnSp>
            <p:nvCxnSpPr>
              <p:cNvPr id="44" name="直接连接符 43">
                <a:extLst>
                  <a:ext uri="{FF2B5EF4-FFF2-40B4-BE49-F238E27FC236}">
                    <a16:creationId xmlns:a16="http://schemas.microsoft.com/office/drawing/2014/main" id="{5FB669AF-3778-4202-B16D-1451C134AECC}"/>
                  </a:ext>
                </a:extLst>
              </p:cNvPr>
              <p:cNvCxnSpPr>
                <a:cxnSpLocks/>
              </p:cNvCxnSpPr>
              <p:nvPr/>
            </p:nvCxnSpPr>
            <p:spPr>
              <a:xfrm flipV="1">
                <a:off x="8912010" y="1532216"/>
                <a:ext cx="0" cy="317732"/>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5" name="is-greater-than-mathematical-sign_43478">
                <a:extLst>
                  <a:ext uri="{FF2B5EF4-FFF2-40B4-BE49-F238E27FC236}">
                    <a16:creationId xmlns:a16="http://schemas.microsoft.com/office/drawing/2014/main" id="{F27D9E59-E8AA-4A55-9EB7-FA7ED37A9B65}"/>
                  </a:ext>
                </a:extLst>
              </p:cNvPr>
              <p:cNvSpPr>
                <a:spLocks noChangeAspect="1"/>
              </p:cNvSpPr>
              <p:nvPr/>
            </p:nvSpPr>
            <p:spPr bwMode="auto">
              <a:xfrm rot="10800000">
                <a:off x="8473325" y="1469709"/>
                <a:ext cx="200446" cy="171886"/>
              </a:xfrm>
              <a:custGeom>
                <a:avLst/>
                <a:gdLst>
                  <a:gd name="T0" fmla="*/ 22 w 1395"/>
                  <a:gd name="T1" fmla="*/ 1141 h 1198"/>
                  <a:gd name="T2" fmla="*/ 111 w 1395"/>
                  <a:gd name="T3" fmla="*/ 1198 h 1198"/>
                  <a:gd name="T4" fmla="*/ 151 w 1395"/>
                  <a:gd name="T5" fmla="*/ 1189 h 1198"/>
                  <a:gd name="T6" fmla="*/ 1336 w 1395"/>
                  <a:gd name="T7" fmla="*/ 653 h 1198"/>
                  <a:gd name="T8" fmla="*/ 1393 w 1395"/>
                  <a:gd name="T9" fmla="*/ 562 h 1198"/>
                  <a:gd name="T10" fmla="*/ 1331 w 1395"/>
                  <a:gd name="T11" fmla="*/ 474 h 1198"/>
                  <a:gd name="T12" fmla="*/ 145 w 1395"/>
                  <a:gd name="T13" fmla="*/ 19 h 1198"/>
                  <a:gd name="T14" fmla="*/ 20 w 1395"/>
                  <a:gd name="T15" fmla="*/ 75 h 1198"/>
                  <a:gd name="T16" fmla="*/ 76 w 1395"/>
                  <a:gd name="T17" fmla="*/ 201 h 1198"/>
                  <a:gd name="T18" fmla="*/ 1043 w 1395"/>
                  <a:gd name="T19" fmla="*/ 572 h 1198"/>
                  <a:gd name="T20" fmla="*/ 70 w 1395"/>
                  <a:gd name="T21" fmla="*/ 1012 h 1198"/>
                  <a:gd name="T22" fmla="*/ 22 w 1395"/>
                  <a:gd name="T23" fmla="*/ 1141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5" h="1198">
                    <a:moveTo>
                      <a:pt x="22" y="1141"/>
                    </a:moveTo>
                    <a:cubicBezTo>
                      <a:pt x="38" y="1177"/>
                      <a:pt x="73" y="1198"/>
                      <a:pt x="111" y="1198"/>
                    </a:cubicBezTo>
                    <a:cubicBezTo>
                      <a:pt x="124" y="1198"/>
                      <a:pt x="138" y="1195"/>
                      <a:pt x="151" y="1189"/>
                    </a:cubicBezTo>
                    <a:lnTo>
                      <a:pt x="1336" y="653"/>
                    </a:lnTo>
                    <a:cubicBezTo>
                      <a:pt x="1372" y="637"/>
                      <a:pt x="1395" y="601"/>
                      <a:pt x="1393" y="562"/>
                    </a:cubicBezTo>
                    <a:cubicBezTo>
                      <a:pt x="1392" y="522"/>
                      <a:pt x="1368" y="488"/>
                      <a:pt x="1331" y="474"/>
                    </a:cubicBezTo>
                    <a:lnTo>
                      <a:pt x="145" y="19"/>
                    </a:lnTo>
                    <a:cubicBezTo>
                      <a:pt x="95" y="0"/>
                      <a:pt x="39" y="25"/>
                      <a:pt x="20" y="75"/>
                    </a:cubicBezTo>
                    <a:cubicBezTo>
                      <a:pt x="0" y="125"/>
                      <a:pt x="25" y="182"/>
                      <a:pt x="76" y="201"/>
                    </a:cubicBezTo>
                    <a:lnTo>
                      <a:pt x="1043" y="572"/>
                    </a:lnTo>
                    <a:lnTo>
                      <a:pt x="70" y="1012"/>
                    </a:lnTo>
                    <a:cubicBezTo>
                      <a:pt x="21" y="1034"/>
                      <a:pt x="0" y="1092"/>
                      <a:pt x="22" y="1141"/>
                    </a:cubicBezTo>
                    <a:close/>
                  </a:path>
                </a:pathLst>
              </a:custGeom>
              <a:solidFill>
                <a:srgbClr val="FF0000"/>
              </a:solidFill>
              <a:ln w="57150">
                <a:noFill/>
                <a:prstDash val="dash"/>
              </a:ln>
            </p:spPr>
          </p:sp>
          <p:cxnSp>
            <p:nvCxnSpPr>
              <p:cNvPr id="46" name="直接连接符 45">
                <a:extLst>
                  <a:ext uri="{FF2B5EF4-FFF2-40B4-BE49-F238E27FC236}">
                    <a16:creationId xmlns:a16="http://schemas.microsoft.com/office/drawing/2014/main" id="{8844F351-FCF4-43E9-831C-93C2F961E0A2}"/>
                  </a:ext>
                </a:extLst>
              </p:cNvPr>
              <p:cNvCxnSpPr>
                <a:cxnSpLocks/>
              </p:cNvCxnSpPr>
              <p:nvPr/>
            </p:nvCxnSpPr>
            <p:spPr>
              <a:xfrm rot="5400000">
                <a:off x="8729938" y="1351963"/>
                <a:ext cx="0" cy="409725"/>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43" name="文本框 42">
              <a:extLst>
                <a:ext uri="{FF2B5EF4-FFF2-40B4-BE49-F238E27FC236}">
                  <a16:creationId xmlns:a16="http://schemas.microsoft.com/office/drawing/2014/main" id="{03ED3EEC-95F7-4967-AE73-2570453467A6}"/>
                </a:ext>
              </a:extLst>
            </p:cNvPr>
            <p:cNvSpPr txBox="1"/>
            <p:nvPr/>
          </p:nvSpPr>
          <p:spPr>
            <a:xfrm>
              <a:off x="4837821" y="2954528"/>
              <a:ext cx="1295562" cy="338554"/>
            </a:xfrm>
            <a:prstGeom prst="rect">
              <a:avLst/>
            </a:prstGeom>
            <a:noFill/>
          </p:spPr>
          <p:txBody>
            <a:bodyPr wrap="square" rtlCol="0">
              <a:spAutoFit/>
            </a:bodyPr>
            <a:lstStyle/>
            <a:p>
              <a:r>
                <a:rPr lang="en-US" altLang="zh-CN" sz="1600" b="1" dirty="0" err="1">
                  <a:latin typeface="Times New Roman" panose="02020603050405020304" pitchFamily="18" charset="0"/>
                  <a:cs typeface="Times New Roman" panose="02020603050405020304" pitchFamily="18" charset="0"/>
                </a:rPr>
                <a:t>L</a:t>
              </a:r>
              <a:r>
                <a:rPr lang="en-US" altLang="zh-CN" sz="1600" b="1" baseline="-25000" dirty="0" err="1">
                  <a:latin typeface="Times New Roman" panose="02020603050405020304" pitchFamily="18" charset="0"/>
                  <a:cs typeface="Times New Roman" panose="02020603050405020304" pitchFamily="18" charset="0"/>
                </a:rPr>
                <a:t>cycle</a:t>
              </a:r>
              <a:r>
                <a:rPr lang="en-US" altLang="zh-CN" sz="1600" b="1" baseline="-25000"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(G</a:t>
              </a:r>
              <a:r>
                <a:rPr lang="zh-CN" altLang="en-US" sz="1600" b="1" dirty="0">
                  <a:latin typeface="Times New Roman" panose="02020603050405020304" pitchFamily="18" charset="0"/>
                  <a:cs typeface="Times New Roman" panose="02020603050405020304" pitchFamily="18" charset="0"/>
                </a:rPr>
                <a:t>，</a:t>
              </a:r>
              <a:r>
                <a:rPr lang="en-US" altLang="zh-CN" sz="1600" b="1" dirty="0">
                  <a:latin typeface="Times New Roman" panose="02020603050405020304" pitchFamily="18" charset="0"/>
                  <a:cs typeface="Times New Roman" panose="02020603050405020304" pitchFamily="18" charset="0"/>
                </a:rPr>
                <a:t>F)</a:t>
              </a:r>
              <a:endParaRPr lang="zh-CN" altLang="en-US" sz="16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693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914402" y="215153"/>
            <a:ext cx="8363196" cy="796965"/>
          </a:xfrm>
        </p:spPr>
        <p:txBody>
          <a:bodyPr>
            <a:noAutofit/>
          </a:bodyPr>
          <a:lstStyle/>
          <a:p>
            <a:pPr algn="ctr"/>
            <a:r>
              <a:rPr lang="en-US" sz="4400" dirty="0">
                <a:solidFill>
                  <a:srgbClr val="5F5FE9"/>
                </a:solidFill>
                <a:latin typeface="Century Gothic" panose="020B0502020202020204" pitchFamily="34" charset="0"/>
                <a:cs typeface="Arial" panose="020B0604020202020204" pitchFamily="34" charset="0"/>
              </a:rPr>
              <a:t>Segmentation Refinement</a:t>
            </a: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文本框 7">
            <a:extLst>
              <a:ext uri="{FF2B5EF4-FFF2-40B4-BE49-F238E27FC236}">
                <a16:creationId xmlns:a16="http://schemas.microsoft.com/office/drawing/2014/main" id="{21E52E07-2B04-452F-8A75-D15D31109514}"/>
              </a:ext>
            </a:extLst>
          </p:cNvPr>
          <p:cNvSpPr txBox="1"/>
          <p:nvPr/>
        </p:nvSpPr>
        <p:spPr>
          <a:xfrm>
            <a:off x="818227" y="1176992"/>
            <a:ext cx="10555546" cy="523220"/>
          </a:xfrm>
          <a:prstGeom prst="rect">
            <a:avLst/>
          </a:prstGeom>
          <a:noFill/>
        </p:spPr>
        <p:txBody>
          <a:bodyPr wrap="square" rtlCol="0">
            <a:spAutoFit/>
          </a:bodyPr>
          <a:lstStyle/>
          <a:p>
            <a:pPr algn="ctr"/>
            <a:r>
              <a:rPr lang="en-US" altLang="zh-CN" sz="2800" i="1" dirty="0">
                <a:latin typeface="Comic Sans MS" panose="030F0702030302020204" pitchFamily="66" charset="0"/>
                <a:ea typeface="宋体" panose="02010600030101010101" pitchFamily="2" charset="-122"/>
              </a:rPr>
              <a:t>Translate the illuminated wave front to visual image.</a:t>
            </a:r>
            <a:endParaRPr lang="zh-CN" altLang="en-US" sz="2800" dirty="0">
              <a:solidFill>
                <a:srgbClr val="FF0000"/>
              </a:solidFill>
              <a:latin typeface="Comic Sans MS" panose="030F0702030302020204" pitchFamily="66" charset="0"/>
            </a:endParaRPr>
          </a:p>
        </p:txBody>
      </p:sp>
      <p:pic>
        <p:nvPicPr>
          <p:cNvPr id="3" name="图片 2">
            <a:extLst>
              <a:ext uri="{FF2B5EF4-FFF2-40B4-BE49-F238E27FC236}">
                <a16:creationId xmlns:a16="http://schemas.microsoft.com/office/drawing/2014/main" id="{BF702643-97CC-4D89-A68B-C7F06C8A128D}"/>
              </a:ext>
            </a:extLst>
          </p:cNvPr>
          <p:cNvPicPr>
            <a:picLocks noChangeAspect="1"/>
          </p:cNvPicPr>
          <p:nvPr/>
        </p:nvPicPr>
        <p:blipFill>
          <a:blip r:embed="rId3"/>
          <a:stretch>
            <a:fillRect/>
          </a:stretch>
        </p:blipFill>
        <p:spPr>
          <a:xfrm>
            <a:off x="2012053" y="1772899"/>
            <a:ext cx="8438606" cy="3388731"/>
          </a:xfrm>
          <a:prstGeom prst="rect">
            <a:avLst/>
          </a:prstGeom>
        </p:spPr>
      </p:pic>
      <p:grpSp>
        <p:nvGrpSpPr>
          <p:cNvPr id="9" name="组合 8">
            <a:extLst>
              <a:ext uri="{FF2B5EF4-FFF2-40B4-BE49-F238E27FC236}">
                <a16:creationId xmlns:a16="http://schemas.microsoft.com/office/drawing/2014/main" id="{E354C426-2453-413E-8EF5-A895AC890CB2}"/>
              </a:ext>
            </a:extLst>
          </p:cNvPr>
          <p:cNvGrpSpPr/>
          <p:nvPr/>
        </p:nvGrpSpPr>
        <p:grpSpPr>
          <a:xfrm>
            <a:off x="681025" y="5478519"/>
            <a:ext cx="6052422" cy="851307"/>
            <a:chOff x="1138225" y="5423773"/>
            <a:chExt cx="6052422" cy="851307"/>
          </a:xfrm>
        </p:grpSpPr>
        <p:pic>
          <p:nvPicPr>
            <p:cNvPr id="5" name="图片 4">
              <a:extLst>
                <a:ext uri="{FF2B5EF4-FFF2-40B4-BE49-F238E27FC236}">
                  <a16:creationId xmlns:a16="http://schemas.microsoft.com/office/drawing/2014/main" id="{007A0025-0C8D-42EC-B60F-DDE0D820F4F4}"/>
                </a:ext>
              </a:extLst>
            </p:cNvPr>
            <p:cNvPicPr>
              <a:picLocks noChangeAspect="1"/>
            </p:cNvPicPr>
            <p:nvPr/>
          </p:nvPicPr>
          <p:blipFill>
            <a:blip r:embed="rId4"/>
            <a:stretch>
              <a:fillRect/>
            </a:stretch>
          </p:blipFill>
          <p:spPr>
            <a:xfrm>
              <a:off x="1138225" y="5423773"/>
              <a:ext cx="5896983" cy="774310"/>
            </a:xfrm>
            <a:prstGeom prst="rect">
              <a:avLst/>
            </a:prstGeom>
          </p:spPr>
        </p:pic>
        <p:pic>
          <p:nvPicPr>
            <p:cNvPr id="7" name="图片 6">
              <a:extLst>
                <a:ext uri="{FF2B5EF4-FFF2-40B4-BE49-F238E27FC236}">
                  <a16:creationId xmlns:a16="http://schemas.microsoft.com/office/drawing/2014/main" id="{6C1B403C-FBAB-4D9A-83BD-0BC2B71AA592}"/>
                </a:ext>
              </a:extLst>
            </p:cNvPr>
            <p:cNvPicPr>
              <a:picLocks noChangeAspect="1"/>
            </p:cNvPicPr>
            <p:nvPr/>
          </p:nvPicPr>
          <p:blipFill>
            <a:blip r:embed="rId5"/>
            <a:stretch>
              <a:fillRect/>
            </a:stretch>
          </p:blipFill>
          <p:spPr>
            <a:xfrm>
              <a:off x="6596235" y="5794978"/>
              <a:ext cx="594412" cy="480102"/>
            </a:xfrm>
            <a:prstGeom prst="rect">
              <a:avLst/>
            </a:prstGeom>
          </p:spPr>
        </p:pic>
      </p:grpSp>
      <p:pic>
        <p:nvPicPr>
          <p:cNvPr id="58" name="图片 57">
            <a:extLst>
              <a:ext uri="{FF2B5EF4-FFF2-40B4-BE49-F238E27FC236}">
                <a16:creationId xmlns:a16="http://schemas.microsoft.com/office/drawing/2014/main" id="{FB055AE4-124E-4FF8-817F-1AA31166942A}"/>
              </a:ext>
            </a:extLst>
          </p:cNvPr>
          <p:cNvPicPr>
            <a:picLocks noChangeAspect="1"/>
          </p:cNvPicPr>
          <p:nvPr/>
        </p:nvPicPr>
        <p:blipFill>
          <a:blip r:embed="rId6"/>
          <a:stretch>
            <a:fillRect/>
          </a:stretch>
        </p:blipFill>
        <p:spPr>
          <a:xfrm>
            <a:off x="7442789" y="5524152"/>
            <a:ext cx="4471133" cy="587820"/>
          </a:xfrm>
          <a:prstGeom prst="rect">
            <a:avLst/>
          </a:prstGeom>
        </p:spPr>
      </p:pic>
    </p:spTree>
    <p:extLst>
      <p:ext uri="{BB962C8B-B14F-4D97-AF65-F5344CB8AC3E}">
        <p14:creationId xmlns:p14="http://schemas.microsoft.com/office/powerpoint/2010/main" val="309045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914402" y="215154"/>
            <a:ext cx="8363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Implementation</a:t>
            </a: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表格 5"/>
          <p:cNvGraphicFramePr>
            <a:graphicFrameLocks noGrp="1"/>
          </p:cNvGraphicFramePr>
          <p:nvPr>
            <p:extLst>
              <p:ext uri="{D42A27DB-BD31-4B8C-83A1-F6EECF244321}">
                <p14:modId xmlns:p14="http://schemas.microsoft.com/office/powerpoint/2010/main" val="3609898688"/>
              </p:ext>
            </p:extLst>
          </p:nvPr>
        </p:nvGraphicFramePr>
        <p:xfrm>
          <a:off x="3839062" y="2249302"/>
          <a:ext cx="8240233" cy="1207020"/>
        </p:xfrm>
        <a:graphic>
          <a:graphicData uri="http://schemas.openxmlformats.org/drawingml/2006/table">
            <a:tbl>
              <a:tblPr>
                <a:tableStyleId>{5C22544A-7EE6-4342-B048-85BDC9FD1C3A}</a:tableStyleId>
              </a:tblPr>
              <a:tblGrid>
                <a:gridCol w="1118160">
                  <a:extLst>
                    <a:ext uri="{9D8B030D-6E8A-4147-A177-3AD203B41FA5}">
                      <a16:colId xmlns:a16="http://schemas.microsoft.com/office/drawing/2014/main" val="1433962575"/>
                    </a:ext>
                  </a:extLst>
                </a:gridCol>
                <a:gridCol w="7122073">
                  <a:extLst>
                    <a:ext uri="{9D8B030D-6E8A-4147-A177-3AD203B41FA5}">
                      <a16:colId xmlns:a16="http://schemas.microsoft.com/office/drawing/2014/main" val="4253610044"/>
                    </a:ext>
                  </a:extLst>
                </a:gridCol>
              </a:tblGrid>
              <a:tr h="280492">
                <a:tc>
                  <a:txBody>
                    <a:bodyPr/>
                    <a:lstStyle/>
                    <a:p>
                      <a:pPr algn="l" fontAlgn="ctr"/>
                      <a:r>
                        <a:rPr lang="en-US" sz="2200" b="1" i="1" u="none" strike="noStrike" dirty="0">
                          <a:effectLst/>
                          <a:latin typeface="Comic Sans MS" panose="030F0702030302020204" pitchFamily="66" charset="0"/>
                        </a:rPr>
                        <a:t>Setups</a:t>
                      </a:r>
                      <a:endParaRPr lang="en-US" sz="2200" b="1" i="1" u="none" strike="noStrike" dirty="0">
                        <a:solidFill>
                          <a:srgbClr val="000000"/>
                        </a:solidFill>
                        <a:effectLst/>
                        <a:latin typeface="Comic Sans MS" panose="030F0702030302020204" pitchFamily="66" charset="0"/>
                        <a:ea typeface="等线" panose="02010600030101010101" pitchFamily="2" charset="-122"/>
                      </a:endParaRPr>
                    </a:p>
                  </a:txBody>
                  <a:tcPr marL="12195" marR="12195" marT="12195" marB="0" anchor="ctr"/>
                </a:tc>
                <a:tc>
                  <a:txBody>
                    <a:bodyPr/>
                    <a:lstStyle/>
                    <a:p>
                      <a:pPr algn="l" fontAlgn="ctr"/>
                      <a:r>
                        <a:rPr lang="en-US" sz="2200" b="1" i="1" u="none" strike="noStrike" dirty="0">
                          <a:effectLst/>
                          <a:latin typeface="Comic Sans MS" panose="030F0702030302020204" pitchFamily="66" charset="0"/>
                        </a:rPr>
                        <a:t>Notations</a:t>
                      </a:r>
                      <a:endParaRPr lang="en-US" sz="2200" b="1" i="1" u="none" strike="noStrike" dirty="0">
                        <a:solidFill>
                          <a:srgbClr val="000000"/>
                        </a:solidFill>
                        <a:effectLst/>
                        <a:latin typeface="Comic Sans MS" panose="030F0702030302020204" pitchFamily="66" charset="0"/>
                        <a:ea typeface="等线" panose="02010600030101010101" pitchFamily="2" charset="-122"/>
                      </a:endParaRPr>
                    </a:p>
                  </a:txBody>
                  <a:tcPr marL="12195" marR="12195" marT="12195" marB="0" anchor="ctr"/>
                </a:tc>
                <a:extLst>
                  <a:ext uri="{0D108BD9-81ED-4DB2-BD59-A6C34878D82A}">
                    <a16:rowId xmlns:a16="http://schemas.microsoft.com/office/drawing/2014/main" val="1983485713"/>
                  </a:ext>
                </a:extLst>
              </a:tr>
              <a:tr h="280492">
                <a:tc>
                  <a:txBody>
                    <a:bodyPr/>
                    <a:lstStyle/>
                    <a:p>
                      <a:pPr algn="l" fontAlgn="ctr"/>
                      <a:r>
                        <a:rPr lang="en-US" sz="1800" u="none" strike="noStrike" dirty="0">
                          <a:effectLst/>
                          <a:latin typeface="Comic Sans MS" panose="030F0702030302020204" pitchFamily="66" charset="0"/>
                        </a:rPr>
                        <a:t>Objects</a:t>
                      </a:r>
                      <a:endParaRPr lang="en-US" sz="1800" b="0" i="0" u="none" strike="noStrike" dirty="0">
                        <a:solidFill>
                          <a:srgbClr val="000000"/>
                        </a:solidFill>
                        <a:effectLst/>
                        <a:latin typeface="Comic Sans MS" panose="030F0702030302020204" pitchFamily="66" charset="0"/>
                        <a:ea typeface="等线" panose="02010600030101010101" pitchFamily="2" charset="-122"/>
                      </a:endParaRPr>
                    </a:p>
                  </a:txBody>
                  <a:tcPr marL="12195" marR="12195" marT="12195" marB="0" anchor="ctr"/>
                </a:tc>
                <a:tc>
                  <a:txBody>
                    <a:bodyPr/>
                    <a:lstStyle/>
                    <a:p>
                      <a:pPr algn="l" fontAlgn="ctr"/>
                      <a:r>
                        <a:rPr lang="en-US" sz="1800" u="none" strike="noStrike" dirty="0">
                          <a:effectLst/>
                          <a:latin typeface="Comic Sans MS" panose="030F0702030302020204" pitchFamily="66" charset="0"/>
                        </a:rPr>
                        <a:t>5 objects for cross-domain testing in environments, clothes, etc.  </a:t>
                      </a:r>
                      <a:endParaRPr lang="en-US" sz="1800" b="0" i="0" u="none" strike="noStrike" dirty="0">
                        <a:solidFill>
                          <a:srgbClr val="000000"/>
                        </a:solidFill>
                        <a:effectLst/>
                        <a:latin typeface="Comic Sans MS" panose="030F0702030302020204" pitchFamily="66" charset="0"/>
                        <a:ea typeface="等线" panose="02010600030101010101" pitchFamily="2" charset="-122"/>
                      </a:endParaRPr>
                    </a:p>
                  </a:txBody>
                  <a:tcPr marL="12195" marR="12195" marT="12195" marB="0" anchor="ctr"/>
                </a:tc>
                <a:extLst>
                  <a:ext uri="{0D108BD9-81ED-4DB2-BD59-A6C34878D82A}">
                    <a16:rowId xmlns:a16="http://schemas.microsoft.com/office/drawing/2014/main" val="3656698299"/>
                  </a:ext>
                </a:extLst>
              </a:tr>
              <a:tr h="280492">
                <a:tc>
                  <a:txBody>
                    <a:bodyPr/>
                    <a:lstStyle/>
                    <a:p>
                      <a:pPr algn="l" fontAlgn="ctr"/>
                      <a:r>
                        <a:rPr lang="en-US" sz="1800" u="none" strike="noStrike" dirty="0">
                          <a:effectLst/>
                          <a:latin typeface="Comic Sans MS" panose="030F0702030302020204" pitchFamily="66" charset="0"/>
                        </a:rPr>
                        <a:t>Location</a:t>
                      </a:r>
                      <a:endParaRPr lang="en-US" sz="1800" b="0" i="0" u="none" strike="noStrike" dirty="0">
                        <a:solidFill>
                          <a:srgbClr val="000000"/>
                        </a:solidFill>
                        <a:effectLst/>
                        <a:latin typeface="Comic Sans MS" panose="030F0702030302020204" pitchFamily="66" charset="0"/>
                        <a:ea typeface="等线" panose="02010600030101010101" pitchFamily="2" charset="-122"/>
                      </a:endParaRPr>
                    </a:p>
                  </a:txBody>
                  <a:tcPr marL="12195" marR="12195" marT="12195" marB="0" anchor="ctr"/>
                </a:tc>
                <a:tc>
                  <a:txBody>
                    <a:bodyPr/>
                    <a:lstStyle/>
                    <a:p>
                      <a:pPr algn="l" fontAlgn="ctr"/>
                      <a:r>
                        <a:rPr lang="en-US" sz="1800" u="none" strike="noStrike" dirty="0">
                          <a:effectLst/>
                          <a:latin typeface="Comic Sans MS" panose="030F0702030302020204" pitchFamily="66" charset="0"/>
                        </a:rPr>
                        <a:t>Object in various positions on body and distance to transceivers.</a:t>
                      </a:r>
                      <a:endParaRPr lang="en-US" sz="1800" b="0" i="0" u="none" strike="noStrike" dirty="0">
                        <a:solidFill>
                          <a:srgbClr val="000000"/>
                        </a:solidFill>
                        <a:effectLst/>
                        <a:latin typeface="Comic Sans MS" panose="030F0702030302020204" pitchFamily="66" charset="0"/>
                        <a:ea typeface="等线" panose="02010600030101010101" pitchFamily="2" charset="-122"/>
                      </a:endParaRPr>
                    </a:p>
                  </a:txBody>
                  <a:tcPr marL="12195" marR="12195" marT="12195" marB="0" anchor="ctr"/>
                </a:tc>
                <a:extLst>
                  <a:ext uri="{0D108BD9-81ED-4DB2-BD59-A6C34878D82A}">
                    <a16:rowId xmlns:a16="http://schemas.microsoft.com/office/drawing/2014/main" val="2333491696"/>
                  </a:ext>
                </a:extLst>
              </a:tr>
              <a:tr h="280492">
                <a:tc>
                  <a:txBody>
                    <a:bodyPr/>
                    <a:lstStyle/>
                    <a:p>
                      <a:pPr algn="l" fontAlgn="ctr"/>
                      <a:r>
                        <a:rPr lang="en-US" sz="1800" u="none" strike="noStrike" dirty="0">
                          <a:effectLst/>
                          <a:latin typeface="Comic Sans MS" panose="030F0702030302020204" pitchFamily="66" charset="0"/>
                        </a:rPr>
                        <a:t>Specials</a:t>
                      </a:r>
                      <a:endParaRPr lang="en-US" sz="1800" b="0" i="0" u="none" strike="noStrike" dirty="0">
                        <a:solidFill>
                          <a:srgbClr val="000000"/>
                        </a:solidFill>
                        <a:effectLst/>
                        <a:latin typeface="Comic Sans MS" panose="030F0702030302020204" pitchFamily="66" charset="0"/>
                        <a:ea typeface="等线" panose="02010600030101010101" pitchFamily="2" charset="-122"/>
                      </a:endParaRPr>
                    </a:p>
                  </a:txBody>
                  <a:tcPr marL="12195" marR="12195" marT="12195" marB="0" anchor="ctr"/>
                </a:tc>
                <a:tc>
                  <a:txBody>
                    <a:bodyPr/>
                    <a:lstStyle/>
                    <a:p>
                      <a:pPr algn="l" fontAlgn="ctr"/>
                      <a:r>
                        <a:rPr lang="en-US" sz="1800" u="none" strike="noStrike" dirty="0">
                          <a:effectLst/>
                          <a:latin typeface="Comic Sans MS" panose="030F0702030302020204" pitchFamily="66" charset="0"/>
                        </a:rPr>
                        <a:t>Multi-objects, dark light, occlusions, etc.</a:t>
                      </a:r>
                      <a:endParaRPr lang="en-US" sz="1800" b="0" i="0" u="none" strike="noStrike" dirty="0">
                        <a:solidFill>
                          <a:srgbClr val="000000"/>
                        </a:solidFill>
                        <a:effectLst/>
                        <a:latin typeface="Comic Sans MS" panose="030F0702030302020204" pitchFamily="66" charset="0"/>
                        <a:ea typeface="等线" panose="02010600030101010101" pitchFamily="2" charset="-122"/>
                      </a:endParaRPr>
                    </a:p>
                  </a:txBody>
                  <a:tcPr marL="12195" marR="12195" marT="12195" marB="0" anchor="ctr"/>
                </a:tc>
                <a:extLst>
                  <a:ext uri="{0D108BD9-81ED-4DB2-BD59-A6C34878D82A}">
                    <a16:rowId xmlns:a16="http://schemas.microsoft.com/office/drawing/2014/main" val="951479390"/>
                  </a:ext>
                </a:extLst>
              </a:tr>
            </a:tbl>
          </a:graphicData>
        </a:graphic>
      </p:graphicFrame>
      <p:grpSp>
        <p:nvGrpSpPr>
          <p:cNvPr id="9" name="组合 8">
            <a:extLst>
              <a:ext uri="{FF2B5EF4-FFF2-40B4-BE49-F238E27FC236}">
                <a16:creationId xmlns:a16="http://schemas.microsoft.com/office/drawing/2014/main" id="{884D7F58-05BC-4851-8098-C8447D1D8E82}"/>
              </a:ext>
            </a:extLst>
          </p:cNvPr>
          <p:cNvGrpSpPr/>
          <p:nvPr/>
        </p:nvGrpSpPr>
        <p:grpSpPr>
          <a:xfrm>
            <a:off x="4057763" y="3547293"/>
            <a:ext cx="2131284" cy="2879153"/>
            <a:chOff x="669402" y="1035396"/>
            <a:chExt cx="3543716" cy="4787208"/>
          </a:xfrm>
        </p:grpSpPr>
        <p:pic>
          <p:nvPicPr>
            <p:cNvPr id="10" name="图片 9">
              <a:extLst>
                <a:ext uri="{FF2B5EF4-FFF2-40B4-BE49-F238E27FC236}">
                  <a16:creationId xmlns:a16="http://schemas.microsoft.com/office/drawing/2014/main" id="{0127F3F9-423A-4BE7-940F-A318CC0C5BFC}"/>
                </a:ext>
              </a:extLst>
            </p:cNvPr>
            <p:cNvPicPr>
              <a:picLocks noChangeAspect="1"/>
            </p:cNvPicPr>
            <p:nvPr/>
          </p:nvPicPr>
          <p:blipFill rotWithShape="1">
            <a:blip r:embed="rId3">
              <a:extLst>
                <a:ext uri="{28A0092B-C50C-407E-A947-70E740481C1C}">
                  <a14:useLocalDpi xmlns:a14="http://schemas.microsoft.com/office/drawing/2010/main" val="0"/>
                </a:ext>
              </a:extLst>
            </a:blip>
            <a:srcRect t="6897"/>
            <a:stretch/>
          </p:blipFill>
          <p:spPr>
            <a:xfrm>
              <a:off x="679465" y="1145744"/>
              <a:ext cx="1698236" cy="2271019"/>
            </a:xfrm>
            <a:prstGeom prst="rect">
              <a:avLst/>
            </a:prstGeom>
          </p:spPr>
        </p:pic>
        <p:sp>
          <p:nvSpPr>
            <p:cNvPr id="11" name="椭圆 10">
              <a:extLst>
                <a:ext uri="{FF2B5EF4-FFF2-40B4-BE49-F238E27FC236}">
                  <a16:creationId xmlns:a16="http://schemas.microsoft.com/office/drawing/2014/main" id="{BC85A755-FCDE-4E0F-8B0D-6F314A833675}"/>
                </a:ext>
              </a:extLst>
            </p:cNvPr>
            <p:cNvSpPr/>
            <p:nvPr/>
          </p:nvSpPr>
          <p:spPr>
            <a:xfrm>
              <a:off x="1092277" y="1035396"/>
              <a:ext cx="872612" cy="1070635"/>
            </a:xfrm>
            <a:prstGeom prst="ellipse">
              <a:avLst/>
            </a:prstGeom>
            <a:blipFill>
              <a:blip r:embed="rId4"/>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室内, 人, 橱柜, 厨房&#10;&#10;描述已自动生成">
              <a:extLst>
                <a:ext uri="{FF2B5EF4-FFF2-40B4-BE49-F238E27FC236}">
                  <a16:creationId xmlns:a16="http://schemas.microsoft.com/office/drawing/2014/main" id="{D06E7507-F22A-4ABD-A9E1-D2BF481DA0F6}"/>
                </a:ext>
              </a:extLst>
            </p:cNvPr>
            <p:cNvPicPr>
              <a:picLocks noChangeAspect="1"/>
            </p:cNvPicPr>
            <p:nvPr/>
          </p:nvPicPr>
          <p:blipFill>
            <a:blip r:embed="rId5"/>
            <a:stretch>
              <a:fillRect/>
            </a:stretch>
          </p:blipFill>
          <p:spPr>
            <a:xfrm>
              <a:off x="669402" y="3551580"/>
              <a:ext cx="1703268" cy="2271024"/>
            </a:xfrm>
            <a:prstGeom prst="rect">
              <a:avLst/>
            </a:prstGeom>
          </p:spPr>
        </p:pic>
        <p:pic>
          <p:nvPicPr>
            <p:cNvPr id="13" name="图片 12" descr="图片包含 人, 室内, 笔记本, 站&#10;&#10;描述已自动生成">
              <a:extLst>
                <a:ext uri="{FF2B5EF4-FFF2-40B4-BE49-F238E27FC236}">
                  <a16:creationId xmlns:a16="http://schemas.microsoft.com/office/drawing/2014/main" id="{59E3A791-BC18-49C2-96E1-7BE99BC70554}"/>
                </a:ext>
              </a:extLst>
            </p:cNvPr>
            <p:cNvPicPr>
              <a:picLocks/>
            </p:cNvPicPr>
            <p:nvPr/>
          </p:nvPicPr>
          <p:blipFill>
            <a:blip r:embed="rId6"/>
            <a:stretch>
              <a:fillRect/>
            </a:stretch>
          </p:blipFill>
          <p:spPr>
            <a:xfrm>
              <a:off x="2512334" y="1147397"/>
              <a:ext cx="1700784" cy="2267712"/>
            </a:xfrm>
            <a:prstGeom prst="rect">
              <a:avLst/>
            </a:prstGeom>
          </p:spPr>
        </p:pic>
        <p:pic>
          <p:nvPicPr>
            <p:cNvPr id="14" name="图片 13" descr="图片包含 人, 室内, 站, 男人&#10;&#10;描述已自动生成">
              <a:extLst>
                <a:ext uri="{FF2B5EF4-FFF2-40B4-BE49-F238E27FC236}">
                  <a16:creationId xmlns:a16="http://schemas.microsoft.com/office/drawing/2014/main" id="{CE32AF9C-3411-4D6C-8901-227ABCBF2704}"/>
                </a:ext>
              </a:extLst>
            </p:cNvPr>
            <p:cNvPicPr>
              <a:picLocks/>
            </p:cNvPicPr>
            <p:nvPr/>
          </p:nvPicPr>
          <p:blipFill>
            <a:blip r:embed="rId7"/>
            <a:stretch>
              <a:fillRect/>
            </a:stretch>
          </p:blipFill>
          <p:spPr>
            <a:xfrm>
              <a:off x="2500111" y="3553236"/>
              <a:ext cx="1700784" cy="2267712"/>
            </a:xfrm>
            <a:prstGeom prst="rect">
              <a:avLst/>
            </a:prstGeom>
          </p:spPr>
        </p:pic>
        <p:sp>
          <p:nvSpPr>
            <p:cNvPr id="17" name="椭圆 16">
              <a:extLst>
                <a:ext uri="{FF2B5EF4-FFF2-40B4-BE49-F238E27FC236}">
                  <a16:creationId xmlns:a16="http://schemas.microsoft.com/office/drawing/2014/main" id="{99011DA1-6647-4053-B69E-A925BBE0F1B5}"/>
                </a:ext>
              </a:extLst>
            </p:cNvPr>
            <p:cNvSpPr/>
            <p:nvPr/>
          </p:nvSpPr>
          <p:spPr>
            <a:xfrm>
              <a:off x="1069007" y="3441238"/>
              <a:ext cx="872612" cy="1070635"/>
            </a:xfrm>
            <a:prstGeom prst="ellipse">
              <a:avLst/>
            </a:prstGeom>
            <a:blipFill>
              <a:blip r:embed="rId4"/>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38B38423-65D5-4A31-BEFA-A80BE78D98E2}"/>
                </a:ext>
              </a:extLst>
            </p:cNvPr>
            <p:cNvSpPr/>
            <p:nvPr/>
          </p:nvSpPr>
          <p:spPr>
            <a:xfrm>
              <a:off x="2696520" y="1035396"/>
              <a:ext cx="872612" cy="1070635"/>
            </a:xfrm>
            <a:prstGeom prst="ellipse">
              <a:avLst/>
            </a:prstGeom>
            <a:blipFill>
              <a:blip r:embed="rId4"/>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1F8BB239-494D-4083-A81C-ABDFFF73F9A9}"/>
                </a:ext>
              </a:extLst>
            </p:cNvPr>
            <p:cNvSpPr/>
            <p:nvPr/>
          </p:nvSpPr>
          <p:spPr>
            <a:xfrm>
              <a:off x="2773629" y="3415109"/>
              <a:ext cx="872612" cy="1070635"/>
            </a:xfrm>
            <a:prstGeom prst="ellipse">
              <a:avLst/>
            </a:prstGeom>
            <a:blipFill>
              <a:blip r:embed="rId4"/>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a16="http://schemas.microsoft.com/office/drawing/2014/main" id="{4570931D-F326-4952-81DF-A829D77CAAA1}"/>
              </a:ext>
            </a:extLst>
          </p:cNvPr>
          <p:cNvPicPr>
            <a:picLocks noChangeAspect="1"/>
          </p:cNvPicPr>
          <p:nvPr/>
        </p:nvPicPr>
        <p:blipFill>
          <a:blip r:embed="rId8"/>
          <a:stretch>
            <a:fillRect/>
          </a:stretch>
        </p:blipFill>
        <p:spPr>
          <a:xfrm>
            <a:off x="6629069" y="3543354"/>
            <a:ext cx="5170457" cy="1312277"/>
          </a:xfrm>
          <a:prstGeom prst="rect">
            <a:avLst/>
          </a:prstGeom>
        </p:spPr>
      </p:pic>
      <p:grpSp>
        <p:nvGrpSpPr>
          <p:cNvPr id="20" name="组合 19">
            <a:extLst>
              <a:ext uri="{FF2B5EF4-FFF2-40B4-BE49-F238E27FC236}">
                <a16:creationId xmlns:a16="http://schemas.microsoft.com/office/drawing/2014/main" id="{71758942-815A-4876-93C2-E1879EDAAC33}"/>
              </a:ext>
            </a:extLst>
          </p:cNvPr>
          <p:cNvGrpSpPr/>
          <p:nvPr/>
        </p:nvGrpSpPr>
        <p:grpSpPr>
          <a:xfrm>
            <a:off x="7029358" y="4829318"/>
            <a:ext cx="4369878" cy="1556562"/>
            <a:chOff x="1042362" y="348374"/>
            <a:chExt cx="7245659" cy="2580923"/>
          </a:xfrm>
        </p:grpSpPr>
        <p:grpSp>
          <p:nvGrpSpPr>
            <p:cNvPr id="21" name="组合 20">
              <a:extLst>
                <a:ext uri="{FF2B5EF4-FFF2-40B4-BE49-F238E27FC236}">
                  <a16:creationId xmlns:a16="http://schemas.microsoft.com/office/drawing/2014/main" id="{9DE26E7E-0626-457F-9E03-510B23053A88}"/>
                </a:ext>
              </a:extLst>
            </p:cNvPr>
            <p:cNvGrpSpPr/>
            <p:nvPr/>
          </p:nvGrpSpPr>
          <p:grpSpPr>
            <a:xfrm>
              <a:off x="1042362" y="348374"/>
              <a:ext cx="3453650" cy="2557253"/>
              <a:chOff x="1042362" y="348374"/>
              <a:chExt cx="3453650" cy="2557253"/>
            </a:xfrm>
          </p:grpSpPr>
          <p:grpSp>
            <p:nvGrpSpPr>
              <p:cNvPr id="28" name="组合 27">
                <a:extLst>
                  <a:ext uri="{FF2B5EF4-FFF2-40B4-BE49-F238E27FC236}">
                    <a16:creationId xmlns:a16="http://schemas.microsoft.com/office/drawing/2014/main" id="{35853806-5ABB-456C-A38A-2FCFEE30E92F}"/>
                  </a:ext>
                </a:extLst>
              </p:cNvPr>
              <p:cNvGrpSpPr/>
              <p:nvPr/>
            </p:nvGrpSpPr>
            <p:grpSpPr>
              <a:xfrm>
                <a:off x="1042362" y="348374"/>
                <a:ext cx="1709928" cy="2557253"/>
                <a:chOff x="1029151" y="243097"/>
                <a:chExt cx="1709928" cy="2561362"/>
              </a:xfrm>
            </p:grpSpPr>
            <p:pic>
              <p:nvPicPr>
                <p:cNvPr id="32" name="图片 31">
                  <a:extLst>
                    <a:ext uri="{FF2B5EF4-FFF2-40B4-BE49-F238E27FC236}">
                      <a16:creationId xmlns:a16="http://schemas.microsoft.com/office/drawing/2014/main" id="{5B5BAC10-79C5-40BA-83C0-A47156445570}"/>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1029151" y="527603"/>
                  <a:ext cx="1709928" cy="2276856"/>
                </a:xfrm>
                <a:prstGeom prst="rect">
                  <a:avLst/>
                </a:prstGeom>
              </p:spPr>
            </p:pic>
            <p:sp>
              <p:nvSpPr>
                <p:cNvPr id="33" name="椭圆 32">
                  <a:extLst>
                    <a:ext uri="{FF2B5EF4-FFF2-40B4-BE49-F238E27FC236}">
                      <a16:creationId xmlns:a16="http://schemas.microsoft.com/office/drawing/2014/main" id="{F6724A0F-C993-4201-A1E2-99AE29496040}"/>
                    </a:ext>
                  </a:extLst>
                </p:cNvPr>
                <p:cNvSpPr/>
                <p:nvPr/>
              </p:nvSpPr>
              <p:spPr>
                <a:xfrm>
                  <a:off x="1380456" y="243097"/>
                  <a:ext cx="1094077" cy="1231892"/>
                </a:xfrm>
                <a:prstGeom prst="ellipse">
                  <a:avLst/>
                </a:prstGeom>
                <a:solidFill>
                  <a:schemeClr val="tx1">
                    <a:lumMod val="75000"/>
                    <a:lumOff val="2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a:extLst>
                  <a:ext uri="{FF2B5EF4-FFF2-40B4-BE49-F238E27FC236}">
                    <a16:creationId xmlns:a16="http://schemas.microsoft.com/office/drawing/2014/main" id="{8C2848FA-7D3A-4ECE-BE89-F3EA548C7601}"/>
                  </a:ext>
                </a:extLst>
              </p:cNvPr>
              <p:cNvGrpSpPr/>
              <p:nvPr/>
            </p:nvGrpSpPr>
            <p:grpSpPr>
              <a:xfrm>
                <a:off x="2882498" y="475801"/>
                <a:ext cx="1613514" cy="2428368"/>
                <a:chOff x="1030915" y="2786451"/>
                <a:chExt cx="1706400" cy="2425487"/>
              </a:xfrm>
            </p:grpSpPr>
            <p:pic>
              <p:nvPicPr>
                <p:cNvPr id="30" name="图片 29">
                  <a:extLst>
                    <a:ext uri="{FF2B5EF4-FFF2-40B4-BE49-F238E27FC236}">
                      <a16:creationId xmlns:a16="http://schemas.microsoft.com/office/drawing/2014/main" id="{69D5E7E4-24CD-4B29-9253-84C3FE8F4E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0915" y="2936738"/>
                  <a:ext cx="1706400" cy="2275200"/>
                </a:xfrm>
                <a:prstGeom prst="rect">
                  <a:avLst/>
                </a:prstGeom>
              </p:spPr>
            </p:pic>
            <p:sp>
              <p:nvSpPr>
                <p:cNvPr id="31" name="椭圆 30">
                  <a:extLst>
                    <a:ext uri="{FF2B5EF4-FFF2-40B4-BE49-F238E27FC236}">
                      <a16:creationId xmlns:a16="http://schemas.microsoft.com/office/drawing/2014/main" id="{3045FEDC-3121-4C27-97C1-8CDEC327D679}"/>
                    </a:ext>
                  </a:extLst>
                </p:cNvPr>
                <p:cNvSpPr/>
                <p:nvPr/>
              </p:nvSpPr>
              <p:spPr>
                <a:xfrm>
                  <a:off x="1090391" y="2786451"/>
                  <a:ext cx="1254823" cy="1452578"/>
                </a:xfrm>
                <a:prstGeom prst="ellipse">
                  <a:avLst/>
                </a:prstGeom>
                <a:solidFill>
                  <a:schemeClr val="tx1">
                    <a:lumMod val="75000"/>
                    <a:lumOff val="2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 name="组合 21">
              <a:extLst>
                <a:ext uri="{FF2B5EF4-FFF2-40B4-BE49-F238E27FC236}">
                  <a16:creationId xmlns:a16="http://schemas.microsoft.com/office/drawing/2014/main" id="{47D10966-1149-4615-99C6-F985965EEF35}"/>
                </a:ext>
              </a:extLst>
            </p:cNvPr>
            <p:cNvGrpSpPr/>
            <p:nvPr/>
          </p:nvGrpSpPr>
          <p:grpSpPr>
            <a:xfrm>
              <a:off x="6520161" y="348374"/>
              <a:ext cx="1767860" cy="2580923"/>
              <a:chOff x="5344149" y="3565079"/>
              <a:chExt cx="2091690" cy="3169780"/>
            </a:xfrm>
          </p:grpSpPr>
          <p:pic>
            <p:nvPicPr>
              <p:cNvPr id="26" name="图片 25">
                <a:extLst>
                  <a:ext uri="{FF2B5EF4-FFF2-40B4-BE49-F238E27FC236}">
                    <a16:creationId xmlns:a16="http://schemas.microsoft.com/office/drawing/2014/main" id="{588892F5-32A5-4064-8692-0B97E69BD562}"/>
                  </a:ext>
                </a:extLst>
              </p:cNvPr>
              <p:cNvPicPr>
                <a:picLocks noChangeAspect="1"/>
              </p:cNvPicPr>
              <p:nvPr/>
            </p:nvPicPr>
            <p:blipFill>
              <a:blip r:embed="rId11"/>
              <a:stretch>
                <a:fillRect/>
              </a:stretch>
            </p:blipFill>
            <p:spPr>
              <a:xfrm>
                <a:off x="5344149" y="3945939"/>
                <a:ext cx="2091690" cy="2788920"/>
              </a:xfrm>
              <a:prstGeom prst="rect">
                <a:avLst/>
              </a:prstGeom>
            </p:spPr>
          </p:pic>
          <p:sp>
            <p:nvSpPr>
              <p:cNvPr id="27" name="椭圆 26">
                <a:extLst>
                  <a:ext uri="{FF2B5EF4-FFF2-40B4-BE49-F238E27FC236}">
                    <a16:creationId xmlns:a16="http://schemas.microsoft.com/office/drawing/2014/main" id="{3A3072E9-EB68-49D4-AFD3-6605B9386C36}"/>
                  </a:ext>
                </a:extLst>
              </p:cNvPr>
              <p:cNvSpPr/>
              <p:nvPr/>
            </p:nvSpPr>
            <p:spPr>
              <a:xfrm>
                <a:off x="5559022" y="3565079"/>
                <a:ext cx="1581306" cy="1461036"/>
              </a:xfrm>
              <a:prstGeom prst="ellipse">
                <a:avLst/>
              </a:prstGeom>
              <a:blipFill>
                <a:blip r:embed="rId4"/>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26880A6F-1446-4EDC-B8AF-2B71ABDCF35D}"/>
                </a:ext>
              </a:extLst>
            </p:cNvPr>
            <p:cNvGrpSpPr/>
            <p:nvPr/>
          </p:nvGrpSpPr>
          <p:grpSpPr>
            <a:xfrm>
              <a:off x="4641460" y="393196"/>
              <a:ext cx="1740873" cy="2532294"/>
              <a:chOff x="5344149" y="704283"/>
              <a:chExt cx="2091690" cy="3102223"/>
            </a:xfrm>
          </p:grpSpPr>
          <p:pic>
            <p:nvPicPr>
              <p:cNvPr id="24" name="图片 23" descr="图片包含 室内, 人, 站, 前&#10;&#10;描述已自动生成">
                <a:extLst>
                  <a:ext uri="{FF2B5EF4-FFF2-40B4-BE49-F238E27FC236}">
                    <a16:creationId xmlns:a16="http://schemas.microsoft.com/office/drawing/2014/main" id="{519080F1-06F7-48EE-B041-1FC5C7F381E8}"/>
                  </a:ext>
                </a:extLst>
              </p:cNvPr>
              <p:cNvPicPr>
                <a:picLocks noChangeAspect="1"/>
              </p:cNvPicPr>
              <p:nvPr/>
            </p:nvPicPr>
            <p:blipFill>
              <a:blip r:embed="rId12"/>
              <a:stretch>
                <a:fillRect/>
              </a:stretch>
            </p:blipFill>
            <p:spPr>
              <a:xfrm>
                <a:off x="5344149" y="1017585"/>
                <a:ext cx="2091690" cy="2788921"/>
              </a:xfrm>
              <a:prstGeom prst="rect">
                <a:avLst/>
              </a:prstGeom>
            </p:spPr>
          </p:pic>
          <p:sp>
            <p:nvSpPr>
              <p:cNvPr id="25" name="椭圆 24">
                <a:extLst>
                  <a:ext uri="{FF2B5EF4-FFF2-40B4-BE49-F238E27FC236}">
                    <a16:creationId xmlns:a16="http://schemas.microsoft.com/office/drawing/2014/main" id="{759A9714-AE95-447F-A4BC-80806C5E7E34}"/>
                  </a:ext>
                </a:extLst>
              </p:cNvPr>
              <p:cNvSpPr/>
              <p:nvPr/>
            </p:nvSpPr>
            <p:spPr>
              <a:xfrm>
                <a:off x="5605093" y="704283"/>
                <a:ext cx="1635614" cy="1506725"/>
              </a:xfrm>
              <a:prstGeom prst="ellipse">
                <a:avLst/>
              </a:prstGeom>
              <a:blipFill>
                <a:blip r:embed="rId4"/>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5" name="组合 54">
            <a:extLst>
              <a:ext uri="{FF2B5EF4-FFF2-40B4-BE49-F238E27FC236}">
                <a16:creationId xmlns:a16="http://schemas.microsoft.com/office/drawing/2014/main" id="{579D6C0D-CA60-44CB-B5CE-D4D2A14D1418}"/>
              </a:ext>
            </a:extLst>
          </p:cNvPr>
          <p:cNvGrpSpPr/>
          <p:nvPr/>
        </p:nvGrpSpPr>
        <p:grpSpPr>
          <a:xfrm>
            <a:off x="-19403" y="1011629"/>
            <a:ext cx="3722467" cy="4472470"/>
            <a:chOff x="448198" y="185466"/>
            <a:chExt cx="5507495" cy="6617146"/>
          </a:xfrm>
        </p:grpSpPr>
        <p:pic>
          <p:nvPicPr>
            <p:cNvPr id="34" name="图片 33">
              <a:extLst>
                <a:ext uri="{FF2B5EF4-FFF2-40B4-BE49-F238E27FC236}">
                  <a16:creationId xmlns:a16="http://schemas.microsoft.com/office/drawing/2014/main" id="{F93DEC13-028C-4A69-9282-7A3ED7038233}"/>
                </a:ext>
              </a:extLst>
            </p:cNvPr>
            <p:cNvPicPr>
              <a:picLocks noChangeAspect="1"/>
            </p:cNvPicPr>
            <p:nvPr/>
          </p:nvPicPr>
          <p:blipFill rotWithShape="1">
            <a:blip r:embed="rId13">
              <a:extLst>
                <a:ext uri="{28A0092B-C50C-407E-A947-70E740481C1C}">
                  <a14:useLocalDpi xmlns:a14="http://schemas.microsoft.com/office/drawing/2010/main" val="0"/>
                </a:ext>
              </a:extLst>
            </a:blip>
            <a:srcRect l="18461" t="13770" r="7821" b="8452"/>
            <a:stretch/>
          </p:blipFill>
          <p:spPr>
            <a:xfrm rot="5400000">
              <a:off x="29030" y="875949"/>
              <a:ext cx="6617146" cy="5236180"/>
            </a:xfrm>
            <a:prstGeom prst="rect">
              <a:avLst/>
            </a:prstGeom>
          </p:spPr>
        </p:pic>
        <p:sp>
          <p:nvSpPr>
            <p:cNvPr id="35" name="directional-left-arrow-symbol_56911">
              <a:extLst>
                <a:ext uri="{FF2B5EF4-FFF2-40B4-BE49-F238E27FC236}">
                  <a16:creationId xmlns:a16="http://schemas.microsoft.com/office/drawing/2014/main" id="{D74AE2B4-8906-4242-8B4D-0249481679FA}"/>
                </a:ext>
              </a:extLst>
            </p:cNvPr>
            <p:cNvSpPr>
              <a:spLocks noChangeAspect="1"/>
            </p:cNvSpPr>
            <p:nvPr/>
          </p:nvSpPr>
          <p:spPr bwMode="auto">
            <a:xfrm rot="19047824" flipH="1">
              <a:off x="3599303" y="1745517"/>
              <a:ext cx="466300" cy="141371"/>
            </a:xfrm>
            <a:custGeom>
              <a:avLst/>
              <a:gdLst>
                <a:gd name="T0" fmla="*/ 4220 w 4420"/>
                <a:gd name="T1" fmla="*/ 1020 h 2420"/>
                <a:gd name="T2" fmla="*/ 703 w 4420"/>
                <a:gd name="T3" fmla="*/ 1020 h 2420"/>
                <a:gd name="T4" fmla="*/ 1361 w 4420"/>
                <a:gd name="T5" fmla="*/ 361 h 2420"/>
                <a:gd name="T6" fmla="*/ 1361 w 4420"/>
                <a:gd name="T7" fmla="*/ 79 h 2420"/>
                <a:gd name="T8" fmla="*/ 1079 w 4420"/>
                <a:gd name="T9" fmla="*/ 79 h 2420"/>
                <a:gd name="T10" fmla="*/ 79 w 4420"/>
                <a:gd name="T11" fmla="*/ 1079 h 2420"/>
                <a:gd name="T12" fmla="*/ 79 w 4420"/>
                <a:gd name="T13" fmla="*/ 1361 h 2420"/>
                <a:gd name="T14" fmla="*/ 1079 w 4420"/>
                <a:gd name="T15" fmla="*/ 2361 h 2420"/>
                <a:gd name="T16" fmla="*/ 1220 w 4420"/>
                <a:gd name="T17" fmla="*/ 2420 h 2420"/>
                <a:gd name="T18" fmla="*/ 1361 w 4420"/>
                <a:gd name="T19" fmla="*/ 2361 h 2420"/>
                <a:gd name="T20" fmla="*/ 1361 w 4420"/>
                <a:gd name="T21" fmla="*/ 2079 h 2420"/>
                <a:gd name="T22" fmla="*/ 703 w 4420"/>
                <a:gd name="T23" fmla="*/ 1420 h 2420"/>
                <a:gd name="T24" fmla="*/ 4220 w 4420"/>
                <a:gd name="T25" fmla="*/ 1420 h 2420"/>
                <a:gd name="T26" fmla="*/ 4420 w 4420"/>
                <a:gd name="T27" fmla="*/ 1220 h 2420"/>
                <a:gd name="T28" fmla="*/ 4220 w 4420"/>
                <a:gd name="T29" fmla="*/ 10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0" h="2420">
                  <a:moveTo>
                    <a:pt x="4220" y="1020"/>
                  </a:moveTo>
                  <a:lnTo>
                    <a:pt x="703" y="1020"/>
                  </a:lnTo>
                  <a:lnTo>
                    <a:pt x="1361" y="361"/>
                  </a:lnTo>
                  <a:cubicBezTo>
                    <a:pt x="1440" y="283"/>
                    <a:pt x="1440" y="157"/>
                    <a:pt x="1361" y="79"/>
                  </a:cubicBezTo>
                  <a:cubicBezTo>
                    <a:pt x="1283" y="0"/>
                    <a:pt x="1157" y="0"/>
                    <a:pt x="1079" y="79"/>
                  </a:cubicBezTo>
                  <a:lnTo>
                    <a:pt x="79" y="1079"/>
                  </a:lnTo>
                  <a:cubicBezTo>
                    <a:pt x="0" y="1157"/>
                    <a:pt x="0" y="1283"/>
                    <a:pt x="79" y="1361"/>
                  </a:cubicBezTo>
                  <a:lnTo>
                    <a:pt x="1079" y="2361"/>
                  </a:lnTo>
                  <a:cubicBezTo>
                    <a:pt x="1118" y="2400"/>
                    <a:pt x="1169" y="2420"/>
                    <a:pt x="1220" y="2420"/>
                  </a:cubicBezTo>
                  <a:cubicBezTo>
                    <a:pt x="1271" y="2420"/>
                    <a:pt x="1322" y="2400"/>
                    <a:pt x="1361" y="2361"/>
                  </a:cubicBezTo>
                  <a:cubicBezTo>
                    <a:pt x="1440" y="2283"/>
                    <a:pt x="1440" y="2157"/>
                    <a:pt x="1361" y="2079"/>
                  </a:cubicBezTo>
                  <a:lnTo>
                    <a:pt x="703" y="1420"/>
                  </a:lnTo>
                  <a:lnTo>
                    <a:pt x="4220" y="1420"/>
                  </a:lnTo>
                  <a:cubicBezTo>
                    <a:pt x="4330" y="1420"/>
                    <a:pt x="4420" y="1330"/>
                    <a:pt x="4420" y="1220"/>
                  </a:cubicBezTo>
                  <a:cubicBezTo>
                    <a:pt x="4420" y="1110"/>
                    <a:pt x="4330" y="1020"/>
                    <a:pt x="4220" y="1020"/>
                  </a:cubicBezTo>
                  <a:close/>
                </a:path>
              </a:pathLst>
            </a:custGeom>
            <a:solidFill>
              <a:srgbClr val="2428FF"/>
            </a:solidFill>
            <a:ln>
              <a:noFill/>
            </a:ln>
          </p:spPr>
          <p:txBody>
            <a:bodyPr/>
            <a:lstStyle/>
            <a:p>
              <a:endParaRPr lang="zh-CN" altLang="en-US">
                <a:solidFill>
                  <a:srgbClr val="002060"/>
                </a:solidFill>
              </a:endParaRPr>
            </a:p>
          </p:txBody>
        </p:sp>
        <p:sp>
          <p:nvSpPr>
            <p:cNvPr id="36" name="矩形: 圆角 89">
              <a:extLst>
                <a:ext uri="{FF2B5EF4-FFF2-40B4-BE49-F238E27FC236}">
                  <a16:creationId xmlns:a16="http://schemas.microsoft.com/office/drawing/2014/main" id="{4ABDA8A7-7FB2-4740-B091-0776C8872835}"/>
                </a:ext>
              </a:extLst>
            </p:cNvPr>
            <p:cNvSpPr/>
            <p:nvPr/>
          </p:nvSpPr>
          <p:spPr>
            <a:xfrm flipV="1">
              <a:off x="3609044" y="827001"/>
              <a:ext cx="1559316" cy="763535"/>
            </a:xfrm>
            <a:prstGeom prst="roundRect">
              <a:avLst/>
            </a:prstGeom>
            <a:solidFill>
              <a:srgbClr val="F2F2F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Times New Roman" panose="02020603050405020304" pitchFamily="18" charset="0"/>
                <a:cs typeface="Times New Roman" panose="02020603050405020304" pitchFamily="18" charset="0"/>
              </a:endParaRPr>
            </a:p>
          </p:txBody>
        </p:sp>
        <p:sp>
          <p:nvSpPr>
            <p:cNvPr id="37" name="文本框 36">
              <a:extLst>
                <a:ext uri="{FF2B5EF4-FFF2-40B4-BE49-F238E27FC236}">
                  <a16:creationId xmlns:a16="http://schemas.microsoft.com/office/drawing/2014/main" id="{0BEFD3A4-475A-48EA-96C2-6230994163B6}"/>
                </a:ext>
              </a:extLst>
            </p:cNvPr>
            <p:cNvSpPr txBox="1"/>
            <p:nvPr/>
          </p:nvSpPr>
          <p:spPr>
            <a:xfrm>
              <a:off x="3443015" y="790765"/>
              <a:ext cx="1891374" cy="865191"/>
            </a:xfrm>
            <a:prstGeom prst="rect">
              <a:avLst/>
            </a:prstGeom>
            <a:noFill/>
          </p:spPr>
          <p:txBody>
            <a:bodyPr wrap="square" rtlCol="0">
              <a:spAutoFit/>
            </a:bodyPr>
            <a:lstStyle/>
            <a:p>
              <a:pPr algn="ctr"/>
              <a:r>
                <a:rPr lang="en-US" altLang="zh-CN" sz="1600" b="1" dirty="0">
                  <a:solidFill>
                    <a:srgbClr val="2428FF"/>
                  </a:solidFill>
                  <a:latin typeface="Times New Roman" panose="02020603050405020304" pitchFamily="18" charset="0"/>
                  <a:cs typeface="Times New Roman" panose="02020603050405020304" pitchFamily="18" charset="0"/>
                </a:rPr>
                <a:t>Transmitter Antenna</a:t>
              </a:r>
            </a:p>
          </p:txBody>
        </p:sp>
        <p:sp>
          <p:nvSpPr>
            <p:cNvPr id="38" name="directional-left-arrow-symbol_56911">
              <a:extLst>
                <a:ext uri="{FF2B5EF4-FFF2-40B4-BE49-F238E27FC236}">
                  <a16:creationId xmlns:a16="http://schemas.microsoft.com/office/drawing/2014/main" id="{DDB08E94-4C29-4A85-99C7-8C0BD6D737FD}"/>
                </a:ext>
              </a:extLst>
            </p:cNvPr>
            <p:cNvSpPr>
              <a:spLocks noChangeAspect="1"/>
            </p:cNvSpPr>
            <p:nvPr/>
          </p:nvSpPr>
          <p:spPr bwMode="auto">
            <a:xfrm rot="11174986" flipH="1">
              <a:off x="1696798" y="3494718"/>
              <a:ext cx="466300" cy="141371"/>
            </a:xfrm>
            <a:custGeom>
              <a:avLst/>
              <a:gdLst>
                <a:gd name="T0" fmla="*/ 4220 w 4420"/>
                <a:gd name="T1" fmla="*/ 1020 h 2420"/>
                <a:gd name="T2" fmla="*/ 703 w 4420"/>
                <a:gd name="T3" fmla="*/ 1020 h 2420"/>
                <a:gd name="T4" fmla="*/ 1361 w 4420"/>
                <a:gd name="T5" fmla="*/ 361 h 2420"/>
                <a:gd name="T6" fmla="*/ 1361 w 4420"/>
                <a:gd name="T7" fmla="*/ 79 h 2420"/>
                <a:gd name="T8" fmla="*/ 1079 w 4420"/>
                <a:gd name="T9" fmla="*/ 79 h 2420"/>
                <a:gd name="T10" fmla="*/ 79 w 4420"/>
                <a:gd name="T11" fmla="*/ 1079 h 2420"/>
                <a:gd name="T12" fmla="*/ 79 w 4420"/>
                <a:gd name="T13" fmla="*/ 1361 h 2420"/>
                <a:gd name="T14" fmla="*/ 1079 w 4420"/>
                <a:gd name="T15" fmla="*/ 2361 h 2420"/>
                <a:gd name="T16" fmla="*/ 1220 w 4420"/>
                <a:gd name="T17" fmla="*/ 2420 h 2420"/>
                <a:gd name="T18" fmla="*/ 1361 w 4420"/>
                <a:gd name="T19" fmla="*/ 2361 h 2420"/>
                <a:gd name="T20" fmla="*/ 1361 w 4420"/>
                <a:gd name="T21" fmla="*/ 2079 h 2420"/>
                <a:gd name="T22" fmla="*/ 703 w 4420"/>
                <a:gd name="T23" fmla="*/ 1420 h 2420"/>
                <a:gd name="T24" fmla="*/ 4220 w 4420"/>
                <a:gd name="T25" fmla="*/ 1420 h 2420"/>
                <a:gd name="T26" fmla="*/ 4420 w 4420"/>
                <a:gd name="T27" fmla="*/ 1220 h 2420"/>
                <a:gd name="T28" fmla="*/ 4220 w 4420"/>
                <a:gd name="T29" fmla="*/ 10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0" h="2420">
                  <a:moveTo>
                    <a:pt x="4220" y="1020"/>
                  </a:moveTo>
                  <a:lnTo>
                    <a:pt x="703" y="1020"/>
                  </a:lnTo>
                  <a:lnTo>
                    <a:pt x="1361" y="361"/>
                  </a:lnTo>
                  <a:cubicBezTo>
                    <a:pt x="1440" y="283"/>
                    <a:pt x="1440" y="157"/>
                    <a:pt x="1361" y="79"/>
                  </a:cubicBezTo>
                  <a:cubicBezTo>
                    <a:pt x="1283" y="0"/>
                    <a:pt x="1157" y="0"/>
                    <a:pt x="1079" y="79"/>
                  </a:cubicBezTo>
                  <a:lnTo>
                    <a:pt x="79" y="1079"/>
                  </a:lnTo>
                  <a:cubicBezTo>
                    <a:pt x="0" y="1157"/>
                    <a:pt x="0" y="1283"/>
                    <a:pt x="79" y="1361"/>
                  </a:cubicBezTo>
                  <a:lnTo>
                    <a:pt x="1079" y="2361"/>
                  </a:lnTo>
                  <a:cubicBezTo>
                    <a:pt x="1118" y="2400"/>
                    <a:pt x="1169" y="2420"/>
                    <a:pt x="1220" y="2420"/>
                  </a:cubicBezTo>
                  <a:cubicBezTo>
                    <a:pt x="1271" y="2420"/>
                    <a:pt x="1322" y="2400"/>
                    <a:pt x="1361" y="2361"/>
                  </a:cubicBezTo>
                  <a:cubicBezTo>
                    <a:pt x="1440" y="2283"/>
                    <a:pt x="1440" y="2157"/>
                    <a:pt x="1361" y="2079"/>
                  </a:cubicBezTo>
                  <a:lnTo>
                    <a:pt x="703" y="1420"/>
                  </a:lnTo>
                  <a:lnTo>
                    <a:pt x="4220" y="1420"/>
                  </a:lnTo>
                  <a:cubicBezTo>
                    <a:pt x="4330" y="1420"/>
                    <a:pt x="4420" y="1330"/>
                    <a:pt x="4420" y="1220"/>
                  </a:cubicBezTo>
                  <a:cubicBezTo>
                    <a:pt x="4420" y="1110"/>
                    <a:pt x="4330" y="1020"/>
                    <a:pt x="4220" y="1020"/>
                  </a:cubicBezTo>
                  <a:close/>
                </a:path>
              </a:pathLst>
            </a:custGeom>
            <a:solidFill>
              <a:srgbClr val="2428FF"/>
            </a:solidFill>
            <a:ln>
              <a:noFill/>
            </a:ln>
          </p:spPr>
          <p:txBody>
            <a:bodyPr/>
            <a:lstStyle/>
            <a:p>
              <a:endParaRPr lang="zh-CN" altLang="en-US">
                <a:solidFill>
                  <a:srgbClr val="002060"/>
                </a:solidFill>
              </a:endParaRPr>
            </a:p>
          </p:txBody>
        </p:sp>
        <p:sp>
          <p:nvSpPr>
            <p:cNvPr id="39" name="矩形: 圆角 89">
              <a:extLst>
                <a:ext uri="{FF2B5EF4-FFF2-40B4-BE49-F238E27FC236}">
                  <a16:creationId xmlns:a16="http://schemas.microsoft.com/office/drawing/2014/main" id="{15D02CF5-8405-42CD-8F95-C929C0D90593}"/>
                </a:ext>
              </a:extLst>
            </p:cNvPr>
            <p:cNvSpPr/>
            <p:nvPr/>
          </p:nvSpPr>
          <p:spPr>
            <a:xfrm flipV="1">
              <a:off x="788516" y="2628358"/>
              <a:ext cx="1380892" cy="781688"/>
            </a:xfrm>
            <a:prstGeom prst="roundRect">
              <a:avLst/>
            </a:prstGeom>
            <a:solidFill>
              <a:srgbClr val="F2F2F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98FBED83-6631-4728-8FC0-C8E4E1820CC7}"/>
                </a:ext>
              </a:extLst>
            </p:cNvPr>
            <p:cNvSpPr txBox="1"/>
            <p:nvPr/>
          </p:nvSpPr>
          <p:spPr>
            <a:xfrm>
              <a:off x="448198" y="2595911"/>
              <a:ext cx="2034224" cy="865191"/>
            </a:xfrm>
            <a:prstGeom prst="rect">
              <a:avLst/>
            </a:prstGeom>
            <a:noFill/>
          </p:spPr>
          <p:txBody>
            <a:bodyPr wrap="square" rtlCol="0">
              <a:spAutoFit/>
            </a:bodyPr>
            <a:lstStyle/>
            <a:p>
              <a:pPr algn="ctr"/>
              <a:r>
                <a:rPr lang="en-US" altLang="zh-CN" sz="1600" b="1" dirty="0">
                  <a:solidFill>
                    <a:srgbClr val="2428FF"/>
                  </a:solidFill>
                  <a:latin typeface="Times New Roman" panose="02020603050405020304" pitchFamily="18" charset="0"/>
                  <a:cs typeface="Times New Roman" panose="02020603050405020304" pitchFamily="18" charset="0"/>
                </a:rPr>
                <a:t>Receiver Antennas</a:t>
              </a:r>
            </a:p>
          </p:txBody>
        </p:sp>
        <p:sp>
          <p:nvSpPr>
            <p:cNvPr id="41" name="directional-left-arrow-symbol_56911">
              <a:extLst>
                <a:ext uri="{FF2B5EF4-FFF2-40B4-BE49-F238E27FC236}">
                  <a16:creationId xmlns:a16="http://schemas.microsoft.com/office/drawing/2014/main" id="{44FBA412-6AF3-4DED-BDBE-9E4B9B977CC6}"/>
                </a:ext>
              </a:extLst>
            </p:cNvPr>
            <p:cNvSpPr>
              <a:spLocks noChangeAspect="1"/>
            </p:cNvSpPr>
            <p:nvPr/>
          </p:nvSpPr>
          <p:spPr bwMode="auto">
            <a:xfrm rot="19317505" flipH="1">
              <a:off x="4186721" y="2472159"/>
              <a:ext cx="466300" cy="141371"/>
            </a:xfrm>
            <a:custGeom>
              <a:avLst/>
              <a:gdLst>
                <a:gd name="T0" fmla="*/ 4220 w 4420"/>
                <a:gd name="T1" fmla="*/ 1020 h 2420"/>
                <a:gd name="T2" fmla="*/ 703 w 4420"/>
                <a:gd name="T3" fmla="*/ 1020 h 2420"/>
                <a:gd name="T4" fmla="*/ 1361 w 4420"/>
                <a:gd name="T5" fmla="*/ 361 h 2420"/>
                <a:gd name="T6" fmla="*/ 1361 w 4420"/>
                <a:gd name="T7" fmla="*/ 79 h 2420"/>
                <a:gd name="T8" fmla="*/ 1079 w 4420"/>
                <a:gd name="T9" fmla="*/ 79 h 2420"/>
                <a:gd name="T10" fmla="*/ 79 w 4420"/>
                <a:gd name="T11" fmla="*/ 1079 h 2420"/>
                <a:gd name="T12" fmla="*/ 79 w 4420"/>
                <a:gd name="T13" fmla="*/ 1361 h 2420"/>
                <a:gd name="T14" fmla="*/ 1079 w 4420"/>
                <a:gd name="T15" fmla="*/ 2361 h 2420"/>
                <a:gd name="T16" fmla="*/ 1220 w 4420"/>
                <a:gd name="T17" fmla="*/ 2420 h 2420"/>
                <a:gd name="T18" fmla="*/ 1361 w 4420"/>
                <a:gd name="T19" fmla="*/ 2361 h 2420"/>
                <a:gd name="T20" fmla="*/ 1361 w 4420"/>
                <a:gd name="T21" fmla="*/ 2079 h 2420"/>
                <a:gd name="T22" fmla="*/ 703 w 4420"/>
                <a:gd name="T23" fmla="*/ 1420 h 2420"/>
                <a:gd name="T24" fmla="*/ 4220 w 4420"/>
                <a:gd name="T25" fmla="*/ 1420 h 2420"/>
                <a:gd name="T26" fmla="*/ 4420 w 4420"/>
                <a:gd name="T27" fmla="*/ 1220 h 2420"/>
                <a:gd name="T28" fmla="*/ 4220 w 4420"/>
                <a:gd name="T29" fmla="*/ 10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0" h="2420">
                  <a:moveTo>
                    <a:pt x="4220" y="1020"/>
                  </a:moveTo>
                  <a:lnTo>
                    <a:pt x="703" y="1020"/>
                  </a:lnTo>
                  <a:lnTo>
                    <a:pt x="1361" y="361"/>
                  </a:lnTo>
                  <a:cubicBezTo>
                    <a:pt x="1440" y="283"/>
                    <a:pt x="1440" y="157"/>
                    <a:pt x="1361" y="79"/>
                  </a:cubicBezTo>
                  <a:cubicBezTo>
                    <a:pt x="1283" y="0"/>
                    <a:pt x="1157" y="0"/>
                    <a:pt x="1079" y="79"/>
                  </a:cubicBezTo>
                  <a:lnTo>
                    <a:pt x="79" y="1079"/>
                  </a:lnTo>
                  <a:cubicBezTo>
                    <a:pt x="0" y="1157"/>
                    <a:pt x="0" y="1283"/>
                    <a:pt x="79" y="1361"/>
                  </a:cubicBezTo>
                  <a:lnTo>
                    <a:pt x="1079" y="2361"/>
                  </a:lnTo>
                  <a:cubicBezTo>
                    <a:pt x="1118" y="2400"/>
                    <a:pt x="1169" y="2420"/>
                    <a:pt x="1220" y="2420"/>
                  </a:cubicBezTo>
                  <a:cubicBezTo>
                    <a:pt x="1271" y="2420"/>
                    <a:pt x="1322" y="2400"/>
                    <a:pt x="1361" y="2361"/>
                  </a:cubicBezTo>
                  <a:cubicBezTo>
                    <a:pt x="1440" y="2283"/>
                    <a:pt x="1440" y="2157"/>
                    <a:pt x="1361" y="2079"/>
                  </a:cubicBezTo>
                  <a:lnTo>
                    <a:pt x="703" y="1420"/>
                  </a:lnTo>
                  <a:lnTo>
                    <a:pt x="4220" y="1420"/>
                  </a:lnTo>
                  <a:cubicBezTo>
                    <a:pt x="4330" y="1420"/>
                    <a:pt x="4420" y="1330"/>
                    <a:pt x="4420" y="1220"/>
                  </a:cubicBezTo>
                  <a:cubicBezTo>
                    <a:pt x="4420" y="1110"/>
                    <a:pt x="4330" y="1020"/>
                    <a:pt x="4220" y="1020"/>
                  </a:cubicBezTo>
                  <a:close/>
                </a:path>
              </a:pathLst>
            </a:custGeom>
            <a:solidFill>
              <a:srgbClr val="2428FF"/>
            </a:solidFill>
            <a:ln>
              <a:noFill/>
            </a:ln>
          </p:spPr>
          <p:txBody>
            <a:bodyPr/>
            <a:lstStyle/>
            <a:p>
              <a:endParaRPr lang="zh-CN" altLang="en-US">
                <a:solidFill>
                  <a:srgbClr val="002060"/>
                </a:solidFill>
              </a:endParaRPr>
            </a:p>
          </p:txBody>
        </p:sp>
        <p:grpSp>
          <p:nvGrpSpPr>
            <p:cNvPr id="42" name="组合 41">
              <a:extLst>
                <a:ext uri="{FF2B5EF4-FFF2-40B4-BE49-F238E27FC236}">
                  <a16:creationId xmlns:a16="http://schemas.microsoft.com/office/drawing/2014/main" id="{DF15A16D-7593-4B95-80B7-7C653A0D33A4}"/>
                </a:ext>
              </a:extLst>
            </p:cNvPr>
            <p:cNvGrpSpPr/>
            <p:nvPr/>
          </p:nvGrpSpPr>
          <p:grpSpPr>
            <a:xfrm>
              <a:off x="4543895" y="2017654"/>
              <a:ext cx="1411798" cy="1229485"/>
              <a:chOff x="7864576" y="994184"/>
              <a:chExt cx="1515520" cy="1319810"/>
            </a:xfrm>
          </p:grpSpPr>
          <p:sp>
            <p:nvSpPr>
              <p:cNvPr id="43" name="矩形: 圆角 89">
                <a:extLst>
                  <a:ext uri="{FF2B5EF4-FFF2-40B4-BE49-F238E27FC236}">
                    <a16:creationId xmlns:a16="http://schemas.microsoft.com/office/drawing/2014/main" id="{57A7BB7C-F5CB-4286-86A3-614224168450}"/>
                  </a:ext>
                </a:extLst>
              </p:cNvPr>
              <p:cNvSpPr/>
              <p:nvPr/>
            </p:nvSpPr>
            <p:spPr>
              <a:xfrm flipV="1">
                <a:off x="7931655" y="1069454"/>
                <a:ext cx="1408195" cy="755342"/>
              </a:xfrm>
              <a:prstGeom prst="roundRect">
                <a:avLst/>
              </a:prstGeom>
              <a:solidFill>
                <a:srgbClr val="F2F2F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3572C44D-F49F-49B9-AF9C-381FCAE7D512}"/>
                  </a:ext>
                </a:extLst>
              </p:cNvPr>
              <p:cNvSpPr txBox="1"/>
              <p:nvPr/>
            </p:nvSpPr>
            <p:spPr>
              <a:xfrm>
                <a:off x="7864576" y="994184"/>
                <a:ext cx="1515520" cy="1319810"/>
              </a:xfrm>
              <a:prstGeom prst="rect">
                <a:avLst/>
              </a:prstGeom>
              <a:noFill/>
            </p:spPr>
            <p:txBody>
              <a:bodyPr wrap="square" rtlCol="0">
                <a:spAutoFit/>
              </a:bodyPr>
              <a:lstStyle/>
              <a:p>
                <a:pPr algn="ctr"/>
                <a:r>
                  <a:rPr lang="en-US" altLang="zh-CN" sz="1600" b="1" dirty="0">
                    <a:solidFill>
                      <a:srgbClr val="2428FF"/>
                    </a:solidFill>
                    <a:latin typeface="Times New Roman" panose="02020603050405020304" pitchFamily="18" charset="0"/>
                    <a:cs typeface="Times New Roman" panose="02020603050405020304" pitchFamily="18" charset="0"/>
                  </a:rPr>
                  <a:t>Receiver Antennas</a:t>
                </a:r>
              </a:p>
            </p:txBody>
          </p:sp>
        </p:grpSp>
        <p:grpSp>
          <p:nvGrpSpPr>
            <p:cNvPr id="45" name="组合 44">
              <a:extLst>
                <a:ext uri="{FF2B5EF4-FFF2-40B4-BE49-F238E27FC236}">
                  <a16:creationId xmlns:a16="http://schemas.microsoft.com/office/drawing/2014/main" id="{3620F112-3F96-42C6-978D-7E7E81A7215E}"/>
                </a:ext>
              </a:extLst>
            </p:cNvPr>
            <p:cNvGrpSpPr/>
            <p:nvPr/>
          </p:nvGrpSpPr>
          <p:grpSpPr>
            <a:xfrm>
              <a:off x="4371310" y="5326136"/>
              <a:ext cx="1411799" cy="865191"/>
              <a:chOff x="5953178" y="4307755"/>
              <a:chExt cx="1515521" cy="928755"/>
            </a:xfrm>
          </p:grpSpPr>
          <p:sp>
            <p:nvSpPr>
              <p:cNvPr id="46" name="矩形: 圆角 89">
                <a:extLst>
                  <a:ext uri="{FF2B5EF4-FFF2-40B4-BE49-F238E27FC236}">
                    <a16:creationId xmlns:a16="http://schemas.microsoft.com/office/drawing/2014/main" id="{32C39F64-4946-4B70-A2AB-308CAEA202F0}"/>
                  </a:ext>
                </a:extLst>
              </p:cNvPr>
              <p:cNvSpPr/>
              <p:nvPr/>
            </p:nvSpPr>
            <p:spPr>
              <a:xfrm flipV="1">
                <a:off x="5979430" y="4398528"/>
                <a:ext cx="1325322" cy="754588"/>
              </a:xfrm>
              <a:prstGeom prst="roundRect">
                <a:avLst/>
              </a:prstGeom>
              <a:solidFill>
                <a:srgbClr val="F2F2F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CB1DABDC-2A3D-4458-9C82-5565614F5897}"/>
                  </a:ext>
                </a:extLst>
              </p:cNvPr>
              <p:cNvSpPr txBox="1"/>
              <p:nvPr/>
            </p:nvSpPr>
            <p:spPr>
              <a:xfrm>
                <a:off x="5953178" y="4307755"/>
                <a:ext cx="1515521" cy="928755"/>
              </a:xfrm>
              <a:prstGeom prst="rect">
                <a:avLst/>
              </a:prstGeom>
              <a:noFill/>
            </p:spPr>
            <p:txBody>
              <a:bodyPr wrap="square" rtlCol="0">
                <a:spAutoFit/>
              </a:bodyPr>
              <a:lstStyle/>
              <a:p>
                <a:r>
                  <a:rPr lang="en-US" altLang="zh-CN" sz="1600" b="1" dirty="0">
                    <a:solidFill>
                      <a:srgbClr val="FF0000"/>
                    </a:solidFill>
                    <a:latin typeface="Times New Roman" panose="02020603050405020304" pitchFamily="18" charset="0"/>
                    <a:cs typeface="Times New Roman" panose="02020603050405020304" pitchFamily="18" charset="0"/>
                  </a:rPr>
                  <a:t>Anchor Marker</a:t>
                </a:r>
              </a:p>
            </p:txBody>
          </p:sp>
        </p:grpSp>
        <p:sp>
          <p:nvSpPr>
            <p:cNvPr id="48" name="directional-left-arrow-symbol_56911">
              <a:extLst>
                <a:ext uri="{FF2B5EF4-FFF2-40B4-BE49-F238E27FC236}">
                  <a16:creationId xmlns:a16="http://schemas.microsoft.com/office/drawing/2014/main" id="{1E5E4303-7572-45BE-B2A6-59DC6852373D}"/>
                </a:ext>
              </a:extLst>
            </p:cNvPr>
            <p:cNvSpPr>
              <a:spLocks noChangeAspect="1"/>
            </p:cNvSpPr>
            <p:nvPr/>
          </p:nvSpPr>
          <p:spPr bwMode="auto">
            <a:xfrm rot="18716900" flipH="1">
              <a:off x="4843016" y="6276974"/>
              <a:ext cx="343562" cy="104160"/>
            </a:xfrm>
            <a:custGeom>
              <a:avLst/>
              <a:gdLst>
                <a:gd name="T0" fmla="*/ 4220 w 4420"/>
                <a:gd name="T1" fmla="*/ 1020 h 2420"/>
                <a:gd name="T2" fmla="*/ 703 w 4420"/>
                <a:gd name="T3" fmla="*/ 1020 h 2420"/>
                <a:gd name="T4" fmla="*/ 1361 w 4420"/>
                <a:gd name="T5" fmla="*/ 361 h 2420"/>
                <a:gd name="T6" fmla="*/ 1361 w 4420"/>
                <a:gd name="T7" fmla="*/ 79 h 2420"/>
                <a:gd name="T8" fmla="*/ 1079 w 4420"/>
                <a:gd name="T9" fmla="*/ 79 h 2420"/>
                <a:gd name="T10" fmla="*/ 79 w 4420"/>
                <a:gd name="T11" fmla="*/ 1079 h 2420"/>
                <a:gd name="T12" fmla="*/ 79 w 4420"/>
                <a:gd name="T13" fmla="*/ 1361 h 2420"/>
                <a:gd name="T14" fmla="*/ 1079 w 4420"/>
                <a:gd name="T15" fmla="*/ 2361 h 2420"/>
                <a:gd name="T16" fmla="*/ 1220 w 4420"/>
                <a:gd name="T17" fmla="*/ 2420 h 2420"/>
                <a:gd name="T18" fmla="*/ 1361 w 4420"/>
                <a:gd name="T19" fmla="*/ 2361 h 2420"/>
                <a:gd name="T20" fmla="*/ 1361 w 4420"/>
                <a:gd name="T21" fmla="*/ 2079 h 2420"/>
                <a:gd name="T22" fmla="*/ 703 w 4420"/>
                <a:gd name="T23" fmla="*/ 1420 h 2420"/>
                <a:gd name="T24" fmla="*/ 4220 w 4420"/>
                <a:gd name="T25" fmla="*/ 1420 h 2420"/>
                <a:gd name="T26" fmla="*/ 4420 w 4420"/>
                <a:gd name="T27" fmla="*/ 1220 h 2420"/>
                <a:gd name="T28" fmla="*/ 4220 w 4420"/>
                <a:gd name="T29" fmla="*/ 10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0" h="2420">
                  <a:moveTo>
                    <a:pt x="4220" y="1020"/>
                  </a:moveTo>
                  <a:lnTo>
                    <a:pt x="703" y="1020"/>
                  </a:lnTo>
                  <a:lnTo>
                    <a:pt x="1361" y="361"/>
                  </a:lnTo>
                  <a:cubicBezTo>
                    <a:pt x="1440" y="283"/>
                    <a:pt x="1440" y="157"/>
                    <a:pt x="1361" y="79"/>
                  </a:cubicBezTo>
                  <a:cubicBezTo>
                    <a:pt x="1283" y="0"/>
                    <a:pt x="1157" y="0"/>
                    <a:pt x="1079" y="79"/>
                  </a:cubicBezTo>
                  <a:lnTo>
                    <a:pt x="79" y="1079"/>
                  </a:lnTo>
                  <a:cubicBezTo>
                    <a:pt x="0" y="1157"/>
                    <a:pt x="0" y="1283"/>
                    <a:pt x="79" y="1361"/>
                  </a:cubicBezTo>
                  <a:lnTo>
                    <a:pt x="1079" y="2361"/>
                  </a:lnTo>
                  <a:cubicBezTo>
                    <a:pt x="1118" y="2400"/>
                    <a:pt x="1169" y="2420"/>
                    <a:pt x="1220" y="2420"/>
                  </a:cubicBezTo>
                  <a:cubicBezTo>
                    <a:pt x="1271" y="2420"/>
                    <a:pt x="1322" y="2400"/>
                    <a:pt x="1361" y="2361"/>
                  </a:cubicBezTo>
                  <a:cubicBezTo>
                    <a:pt x="1440" y="2283"/>
                    <a:pt x="1440" y="2157"/>
                    <a:pt x="1361" y="2079"/>
                  </a:cubicBezTo>
                  <a:lnTo>
                    <a:pt x="703" y="1420"/>
                  </a:lnTo>
                  <a:lnTo>
                    <a:pt x="4220" y="1420"/>
                  </a:lnTo>
                  <a:cubicBezTo>
                    <a:pt x="4330" y="1420"/>
                    <a:pt x="4420" y="1330"/>
                    <a:pt x="4420" y="1220"/>
                  </a:cubicBezTo>
                  <a:cubicBezTo>
                    <a:pt x="4420" y="1110"/>
                    <a:pt x="4330" y="1020"/>
                    <a:pt x="4220" y="1020"/>
                  </a:cubicBezTo>
                  <a:close/>
                </a:path>
              </a:pathLst>
            </a:custGeom>
            <a:solidFill>
              <a:srgbClr val="FF3131"/>
            </a:solidFill>
            <a:ln>
              <a:noFill/>
            </a:ln>
          </p:spPr>
          <p:txBody>
            <a:bodyPr/>
            <a:lstStyle/>
            <a:p>
              <a:endParaRPr lang="zh-CN" altLang="en-US">
                <a:solidFill>
                  <a:srgbClr val="002060"/>
                </a:solidFill>
              </a:endParaRPr>
            </a:p>
          </p:txBody>
        </p:sp>
        <p:sp>
          <p:nvSpPr>
            <p:cNvPr id="49" name="矩形: 圆角 89">
              <a:extLst>
                <a:ext uri="{FF2B5EF4-FFF2-40B4-BE49-F238E27FC236}">
                  <a16:creationId xmlns:a16="http://schemas.microsoft.com/office/drawing/2014/main" id="{F6BBA91D-E42A-4743-BABF-0CF6E710464E}"/>
                </a:ext>
              </a:extLst>
            </p:cNvPr>
            <p:cNvSpPr/>
            <p:nvPr/>
          </p:nvSpPr>
          <p:spPr>
            <a:xfrm flipV="1">
              <a:off x="761213" y="412003"/>
              <a:ext cx="1408195" cy="441631"/>
            </a:xfrm>
            <a:prstGeom prst="roundRect">
              <a:avLst/>
            </a:prstGeom>
            <a:solidFill>
              <a:srgbClr val="F2F2F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Times New Roman" panose="0202060305040502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8028ED50-0425-42B6-B3D5-9B0186CB84A7}"/>
                </a:ext>
              </a:extLst>
            </p:cNvPr>
            <p:cNvSpPr txBox="1"/>
            <p:nvPr/>
          </p:nvSpPr>
          <p:spPr>
            <a:xfrm>
              <a:off x="835467" y="400268"/>
              <a:ext cx="1178824" cy="500900"/>
            </a:xfrm>
            <a:prstGeom prst="rect">
              <a:avLst/>
            </a:prstGeom>
            <a:noFill/>
          </p:spPr>
          <p:txBody>
            <a:bodyPr wrap="square" rtlCol="0">
              <a:spAutoFit/>
            </a:bodyPr>
            <a:lstStyle/>
            <a:p>
              <a:pPr algn="ctr"/>
              <a:r>
                <a:rPr lang="en-US" altLang="zh-CN" sz="1600" b="1" dirty="0">
                  <a:solidFill>
                    <a:srgbClr val="FF0000"/>
                  </a:solidFill>
                  <a:latin typeface="Times New Roman" panose="02020603050405020304" pitchFamily="18" charset="0"/>
                  <a:cs typeface="Times New Roman" panose="02020603050405020304" pitchFamily="18" charset="0"/>
                </a:rPr>
                <a:t>Office</a:t>
              </a:r>
            </a:p>
          </p:txBody>
        </p:sp>
        <p:sp>
          <p:nvSpPr>
            <p:cNvPr id="51" name="directional-left-arrow-symbol_56911">
              <a:extLst>
                <a:ext uri="{FF2B5EF4-FFF2-40B4-BE49-F238E27FC236}">
                  <a16:creationId xmlns:a16="http://schemas.microsoft.com/office/drawing/2014/main" id="{4CE5039E-927E-4FF5-A9CF-4A7BBDC0FFCE}"/>
                </a:ext>
              </a:extLst>
            </p:cNvPr>
            <p:cNvSpPr>
              <a:spLocks noChangeAspect="1"/>
            </p:cNvSpPr>
            <p:nvPr/>
          </p:nvSpPr>
          <p:spPr bwMode="auto">
            <a:xfrm rot="8268334" flipH="1">
              <a:off x="2310527" y="991914"/>
              <a:ext cx="466300" cy="141371"/>
            </a:xfrm>
            <a:custGeom>
              <a:avLst/>
              <a:gdLst>
                <a:gd name="T0" fmla="*/ 4220 w 4420"/>
                <a:gd name="T1" fmla="*/ 1020 h 2420"/>
                <a:gd name="T2" fmla="*/ 703 w 4420"/>
                <a:gd name="T3" fmla="*/ 1020 h 2420"/>
                <a:gd name="T4" fmla="*/ 1361 w 4420"/>
                <a:gd name="T5" fmla="*/ 361 h 2420"/>
                <a:gd name="T6" fmla="*/ 1361 w 4420"/>
                <a:gd name="T7" fmla="*/ 79 h 2420"/>
                <a:gd name="T8" fmla="*/ 1079 w 4420"/>
                <a:gd name="T9" fmla="*/ 79 h 2420"/>
                <a:gd name="T10" fmla="*/ 79 w 4420"/>
                <a:gd name="T11" fmla="*/ 1079 h 2420"/>
                <a:gd name="T12" fmla="*/ 79 w 4420"/>
                <a:gd name="T13" fmla="*/ 1361 h 2420"/>
                <a:gd name="T14" fmla="*/ 1079 w 4420"/>
                <a:gd name="T15" fmla="*/ 2361 h 2420"/>
                <a:gd name="T16" fmla="*/ 1220 w 4420"/>
                <a:gd name="T17" fmla="*/ 2420 h 2420"/>
                <a:gd name="T18" fmla="*/ 1361 w 4420"/>
                <a:gd name="T19" fmla="*/ 2361 h 2420"/>
                <a:gd name="T20" fmla="*/ 1361 w 4420"/>
                <a:gd name="T21" fmla="*/ 2079 h 2420"/>
                <a:gd name="T22" fmla="*/ 703 w 4420"/>
                <a:gd name="T23" fmla="*/ 1420 h 2420"/>
                <a:gd name="T24" fmla="*/ 4220 w 4420"/>
                <a:gd name="T25" fmla="*/ 1420 h 2420"/>
                <a:gd name="T26" fmla="*/ 4420 w 4420"/>
                <a:gd name="T27" fmla="*/ 1220 h 2420"/>
                <a:gd name="T28" fmla="*/ 4220 w 4420"/>
                <a:gd name="T29" fmla="*/ 102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0" h="2420">
                  <a:moveTo>
                    <a:pt x="4220" y="1020"/>
                  </a:moveTo>
                  <a:lnTo>
                    <a:pt x="703" y="1020"/>
                  </a:lnTo>
                  <a:lnTo>
                    <a:pt x="1361" y="361"/>
                  </a:lnTo>
                  <a:cubicBezTo>
                    <a:pt x="1440" y="283"/>
                    <a:pt x="1440" y="157"/>
                    <a:pt x="1361" y="79"/>
                  </a:cubicBezTo>
                  <a:cubicBezTo>
                    <a:pt x="1283" y="0"/>
                    <a:pt x="1157" y="0"/>
                    <a:pt x="1079" y="79"/>
                  </a:cubicBezTo>
                  <a:lnTo>
                    <a:pt x="79" y="1079"/>
                  </a:lnTo>
                  <a:cubicBezTo>
                    <a:pt x="0" y="1157"/>
                    <a:pt x="0" y="1283"/>
                    <a:pt x="79" y="1361"/>
                  </a:cubicBezTo>
                  <a:lnTo>
                    <a:pt x="1079" y="2361"/>
                  </a:lnTo>
                  <a:cubicBezTo>
                    <a:pt x="1118" y="2400"/>
                    <a:pt x="1169" y="2420"/>
                    <a:pt x="1220" y="2420"/>
                  </a:cubicBezTo>
                  <a:cubicBezTo>
                    <a:pt x="1271" y="2420"/>
                    <a:pt x="1322" y="2400"/>
                    <a:pt x="1361" y="2361"/>
                  </a:cubicBezTo>
                  <a:cubicBezTo>
                    <a:pt x="1440" y="2283"/>
                    <a:pt x="1440" y="2157"/>
                    <a:pt x="1361" y="2079"/>
                  </a:cubicBezTo>
                  <a:lnTo>
                    <a:pt x="703" y="1420"/>
                  </a:lnTo>
                  <a:lnTo>
                    <a:pt x="4220" y="1420"/>
                  </a:lnTo>
                  <a:cubicBezTo>
                    <a:pt x="4330" y="1420"/>
                    <a:pt x="4420" y="1330"/>
                    <a:pt x="4420" y="1220"/>
                  </a:cubicBezTo>
                  <a:cubicBezTo>
                    <a:pt x="4420" y="1110"/>
                    <a:pt x="4330" y="1020"/>
                    <a:pt x="4220" y="1020"/>
                  </a:cubicBezTo>
                  <a:close/>
                </a:path>
              </a:pathLst>
            </a:custGeom>
            <a:solidFill>
              <a:srgbClr val="2428FF"/>
            </a:solidFill>
            <a:ln>
              <a:noFill/>
            </a:ln>
          </p:spPr>
          <p:txBody>
            <a:bodyPr/>
            <a:lstStyle/>
            <a:p>
              <a:endParaRPr lang="zh-CN" altLang="en-US">
                <a:solidFill>
                  <a:srgbClr val="002060"/>
                </a:solidFill>
              </a:endParaRPr>
            </a:p>
          </p:txBody>
        </p:sp>
        <p:grpSp>
          <p:nvGrpSpPr>
            <p:cNvPr id="52" name="组合 51">
              <a:extLst>
                <a:ext uri="{FF2B5EF4-FFF2-40B4-BE49-F238E27FC236}">
                  <a16:creationId xmlns:a16="http://schemas.microsoft.com/office/drawing/2014/main" id="{DD9620E4-8EA8-4F43-8357-84DBA10B0CA3}"/>
                </a:ext>
              </a:extLst>
            </p:cNvPr>
            <p:cNvGrpSpPr/>
            <p:nvPr/>
          </p:nvGrpSpPr>
          <p:grpSpPr>
            <a:xfrm>
              <a:off x="1178613" y="1243835"/>
              <a:ext cx="1411798" cy="865191"/>
              <a:chOff x="7874497" y="994128"/>
              <a:chExt cx="1515520" cy="928753"/>
            </a:xfrm>
          </p:grpSpPr>
          <p:sp>
            <p:nvSpPr>
              <p:cNvPr id="53" name="矩形: 圆角 89">
                <a:extLst>
                  <a:ext uri="{FF2B5EF4-FFF2-40B4-BE49-F238E27FC236}">
                    <a16:creationId xmlns:a16="http://schemas.microsoft.com/office/drawing/2014/main" id="{4EA7C4A8-42AE-4C4F-9866-D631946C1424}"/>
                  </a:ext>
                </a:extLst>
              </p:cNvPr>
              <p:cNvSpPr/>
              <p:nvPr/>
            </p:nvSpPr>
            <p:spPr>
              <a:xfrm flipV="1">
                <a:off x="7931655" y="1069454"/>
                <a:ext cx="1408195" cy="755342"/>
              </a:xfrm>
              <a:prstGeom prst="roundRect">
                <a:avLst/>
              </a:prstGeom>
              <a:solidFill>
                <a:srgbClr val="F2F2F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Times New Roman" panose="02020603050405020304" pitchFamily="18" charset="0"/>
                  <a:cs typeface="Times New Roman" panose="02020603050405020304" pitchFamily="18" charset="0"/>
                </a:endParaRPr>
              </a:p>
            </p:txBody>
          </p:sp>
          <p:sp>
            <p:nvSpPr>
              <p:cNvPr id="54" name="文本框 53">
                <a:extLst>
                  <a:ext uri="{FF2B5EF4-FFF2-40B4-BE49-F238E27FC236}">
                    <a16:creationId xmlns:a16="http://schemas.microsoft.com/office/drawing/2014/main" id="{552C438F-C43A-4125-A006-71725D5432E0}"/>
                  </a:ext>
                </a:extLst>
              </p:cNvPr>
              <p:cNvSpPr txBox="1"/>
              <p:nvPr/>
            </p:nvSpPr>
            <p:spPr>
              <a:xfrm>
                <a:off x="7874497" y="994128"/>
                <a:ext cx="1515520" cy="928753"/>
              </a:xfrm>
              <a:prstGeom prst="rect">
                <a:avLst/>
              </a:prstGeom>
              <a:noFill/>
            </p:spPr>
            <p:txBody>
              <a:bodyPr wrap="square" rtlCol="0">
                <a:spAutoFit/>
              </a:bodyPr>
              <a:lstStyle/>
              <a:p>
                <a:pPr algn="ctr"/>
                <a:r>
                  <a:rPr lang="en-US" altLang="zh-CN" sz="1600" b="1" dirty="0">
                    <a:solidFill>
                      <a:srgbClr val="2428FF"/>
                    </a:solidFill>
                    <a:latin typeface="Times New Roman" panose="02020603050405020304" pitchFamily="18" charset="0"/>
                    <a:cs typeface="Times New Roman" panose="02020603050405020304" pitchFamily="18" charset="0"/>
                  </a:rPr>
                  <a:t>GoPro</a:t>
                </a:r>
              </a:p>
              <a:p>
                <a:pPr algn="ctr"/>
                <a:r>
                  <a:rPr lang="en-US" altLang="zh-CN" sz="1600" b="1" dirty="0">
                    <a:solidFill>
                      <a:srgbClr val="2428FF"/>
                    </a:solidFill>
                    <a:latin typeface="Times New Roman" panose="02020603050405020304" pitchFamily="18" charset="0"/>
                    <a:cs typeface="Times New Roman" panose="02020603050405020304" pitchFamily="18" charset="0"/>
                  </a:rPr>
                  <a:t>Camera</a:t>
                </a:r>
              </a:p>
            </p:txBody>
          </p:sp>
        </p:grpSp>
      </p:grpSp>
      <p:sp>
        <p:nvSpPr>
          <p:cNvPr id="58" name="矩形 57">
            <a:extLst>
              <a:ext uri="{FF2B5EF4-FFF2-40B4-BE49-F238E27FC236}">
                <a16:creationId xmlns:a16="http://schemas.microsoft.com/office/drawing/2014/main" id="{97EFDA26-E7B1-4F09-AD1A-27D1E9401F1B}"/>
              </a:ext>
            </a:extLst>
          </p:cNvPr>
          <p:cNvSpPr/>
          <p:nvPr/>
        </p:nvSpPr>
        <p:spPr>
          <a:xfrm>
            <a:off x="3795687" y="1012119"/>
            <a:ext cx="8529865" cy="1015663"/>
          </a:xfrm>
          <a:prstGeom prst="rect">
            <a:avLst/>
          </a:prstGeom>
        </p:spPr>
        <p:txBody>
          <a:bodyPr wrap="square">
            <a:spAutoFit/>
          </a:bodyPr>
          <a:lstStyle/>
          <a:p>
            <a:r>
              <a:rPr lang="en-US" altLang="zh-CN" sz="2000" b="1" dirty="0">
                <a:latin typeface="Comic Sans MS" panose="030F0702030302020204" pitchFamily="66" charset="0"/>
              </a:rPr>
              <a:t>Hardware</a:t>
            </a:r>
            <a:r>
              <a:rPr lang="zh-CN" altLang="en-US" sz="2000" b="1" dirty="0">
                <a:latin typeface="Comic Sans MS" panose="030F0702030302020204" pitchFamily="66" charset="0"/>
              </a:rPr>
              <a:t>：</a:t>
            </a:r>
            <a:r>
              <a:rPr lang="en-US" altLang="zh-CN" sz="2000" dirty="0">
                <a:latin typeface="Comic Sans MS" panose="030F0702030302020204" pitchFamily="66" charset="0"/>
              </a:rPr>
              <a:t>2 pairs of transceivers for Wi-Fi and GoPro for images</a:t>
            </a:r>
          </a:p>
          <a:p>
            <a:r>
              <a:rPr lang="en-US" altLang="zh-CN" sz="2000" b="1" dirty="0">
                <a:latin typeface="Comic Sans MS" panose="030F0702030302020204" pitchFamily="66" charset="0"/>
              </a:rPr>
              <a:t>Ground truth: </a:t>
            </a:r>
            <a:r>
              <a:rPr lang="en-US" altLang="zh-CN" sz="2000" dirty="0">
                <a:latin typeface="Comic Sans MS" panose="030F0702030302020204" pitchFamily="66" charset="0"/>
              </a:rPr>
              <a:t>We apply the Mask R-CNN to acquire the masks and further improve them by labelling manually.</a:t>
            </a:r>
          </a:p>
        </p:txBody>
      </p:sp>
    </p:spTree>
    <p:extLst>
      <p:ext uri="{BB962C8B-B14F-4D97-AF65-F5344CB8AC3E}">
        <p14:creationId xmlns:p14="http://schemas.microsoft.com/office/powerpoint/2010/main" val="98172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914402" y="215154"/>
            <a:ext cx="8363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E</a:t>
            </a:r>
            <a:r>
              <a:rPr lang="en-US" altLang="zh-CN" sz="4400" dirty="0">
                <a:solidFill>
                  <a:srgbClr val="1F3A33"/>
                </a:solidFill>
                <a:latin typeface="Century Gothic" panose="020B0502020202020204" pitchFamily="34" charset="0"/>
                <a:cs typeface="Arial" panose="020B0604020202020204" pitchFamily="34" charset="0"/>
              </a:rPr>
              <a:t>valuation</a:t>
            </a:r>
            <a:r>
              <a:rPr lang="zh-CN" altLang="en-US" sz="4400" dirty="0">
                <a:solidFill>
                  <a:srgbClr val="1F3A33"/>
                </a:solidFill>
                <a:latin typeface="Century Gothic" panose="020B0502020202020204" pitchFamily="34" charset="0"/>
                <a:cs typeface="Arial" panose="020B0604020202020204" pitchFamily="34" charset="0"/>
              </a:rPr>
              <a:t>： </a:t>
            </a:r>
            <a:r>
              <a:rPr lang="en-US" altLang="zh-CN" sz="4400" dirty="0">
                <a:solidFill>
                  <a:srgbClr val="1F3A33"/>
                </a:solidFill>
                <a:latin typeface="Century Gothic" panose="020B0502020202020204" pitchFamily="34" charset="0"/>
                <a:cs typeface="Arial" panose="020B0604020202020204" pitchFamily="34" charset="0"/>
              </a:rPr>
              <a:t>Objects</a:t>
            </a:r>
            <a:endParaRPr lang="en-US" sz="4400" dirty="0">
              <a:solidFill>
                <a:srgbClr val="1F3A33"/>
              </a:solidFill>
              <a:latin typeface="Century Gothic" panose="020B0502020202020204" pitchFamily="34" charset="0"/>
              <a:cs typeface="Arial" panose="020B0604020202020204" pitchFamily="34" charset="0"/>
            </a:endParaRP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矩形 9"/>
          <p:cNvSpPr/>
          <p:nvPr/>
        </p:nvSpPr>
        <p:spPr>
          <a:xfrm>
            <a:off x="365760" y="1304219"/>
            <a:ext cx="6238241" cy="2062103"/>
          </a:xfrm>
          <a:prstGeom prst="rect">
            <a:avLst/>
          </a:prstGeom>
        </p:spPr>
        <p:txBody>
          <a:bodyPr wrap="square">
            <a:spAutoFit/>
          </a:bodyPr>
          <a:lstStyle/>
          <a:p>
            <a:r>
              <a:rPr lang="en-US" altLang="zh-CN" sz="3200" b="1" i="1" dirty="0">
                <a:latin typeface="Comic Sans MS" panose="030F0702030302020204" pitchFamily="66" charset="0"/>
              </a:rPr>
              <a:t>Metric:</a:t>
            </a:r>
            <a:endParaRPr lang="en-US" altLang="zh-CN" b="1" i="1" dirty="0">
              <a:latin typeface="Comic Sans MS" panose="030F0702030302020204" pitchFamily="66" charset="0"/>
            </a:endParaRPr>
          </a:p>
          <a:p>
            <a:pPr marL="742950" lvl="1" indent="-285750">
              <a:buFont typeface="Arial" panose="020B0604020202020204" pitchFamily="34" charset="0"/>
              <a:buChar char="•"/>
            </a:pPr>
            <a:r>
              <a:rPr lang="en-US" altLang="zh-CN" sz="2400" dirty="0" err="1">
                <a:latin typeface="Comic Sans MS" panose="030F0702030302020204" pitchFamily="66" charset="0"/>
              </a:rPr>
              <a:t>Szymkiewicz</a:t>
            </a:r>
            <a:r>
              <a:rPr lang="en-US" altLang="zh-CN" sz="2400" dirty="0">
                <a:latin typeface="Comic Sans MS" panose="030F0702030302020204" pitchFamily="66" charset="0"/>
              </a:rPr>
              <a:t>-Simpson similarity S measures the overlapping of profiling</a:t>
            </a:r>
          </a:p>
          <a:p>
            <a:pPr marL="742950" lvl="1" indent="-285750">
              <a:buFont typeface="Arial" panose="020B0604020202020204" pitchFamily="34" charset="0"/>
              <a:buChar char="•"/>
            </a:pPr>
            <a:r>
              <a:rPr lang="en-US" altLang="zh-CN" sz="2400" dirty="0">
                <a:latin typeface="Comic Sans MS" panose="030F0702030302020204" pitchFamily="66" charset="0"/>
              </a:rPr>
              <a:t>Tagging accuracy T evaluates the pixel-wise classification between the </a:t>
            </a:r>
            <a:endParaRPr lang="en-US" altLang="zh-CN" i="1" dirty="0">
              <a:latin typeface="Comic Sans MS" panose="030F0702030302020204" pitchFamily="66" charset="0"/>
            </a:endParaRPr>
          </a:p>
        </p:txBody>
      </p:sp>
      <p:pic>
        <p:nvPicPr>
          <p:cNvPr id="6" name="图片 5">
            <a:extLst>
              <a:ext uri="{FF2B5EF4-FFF2-40B4-BE49-F238E27FC236}">
                <a16:creationId xmlns:a16="http://schemas.microsoft.com/office/drawing/2014/main" id="{E6C5E032-3EC6-42FC-ADB4-B1615473D82C}"/>
              </a:ext>
            </a:extLst>
          </p:cNvPr>
          <p:cNvPicPr>
            <a:picLocks noChangeAspect="1"/>
          </p:cNvPicPr>
          <p:nvPr/>
        </p:nvPicPr>
        <p:blipFill>
          <a:blip r:embed="rId3"/>
          <a:stretch>
            <a:fillRect/>
          </a:stretch>
        </p:blipFill>
        <p:spPr>
          <a:xfrm>
            <a:off x="838200" y="3522532"/>
            <a:ext cx="5703508" cy="2833818"/>
          </a:xfrm>
          <a:prstGeom prst="rect">
            <a:avLst/>
          </a:prstGeom>
        </p:spPr>
      </p:pic>
      <p:pic>
        <p:nvPicPr>
          <p:cNvPr id="8" name="图片 7">
            <a:extLst>
              <a:ext uri="{FF2B5EF4-FFF2-40B4-BE49-F238E27FC236}">
                <a16:creationId xmlns:a16="http://schemas.microsoft.com/office/drawing/2014/main" id="{1F8F83C3-0B3C-4F17-B38C-BD65C2F85AF1}"/>
              </a:ext>
            </a:extLst>
          </p:cNvPr>
          <p:cNvPicPr>
            <a:picLocks noChangeAspect="1"/>
          </p:cNvPicPr>
          <p:nvPr/>
        </p:nvPicPr>
        <p:blipFill>
          <a:blip r:embed="rId4"/>
          <a:stretch>
            <a:fillRect/>
          </a:stretch>
        </p:blipFill>
        <p:spPr>
          <a:xfrm>
            <a:off x="6783652" y="1420956"/>
            <a:ext cx="5277518" cy="4746164"/>
          </a:xfrm>
          <a:prstGeom prst="rect">
            <a:avLst/>
          </a:prstGeom>
        </p:spPr>
      </p:pic>
    </p:spTree>
    <p:extLst>
      <p:ext uri="{BB962C8B-B14F-4D97-AF65-F5344CB8AC3E}">
        <p14:creationId xmlns:p14="http://schemas.microsoft.com/office/powerpoint/2010/main" val="7400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914402" y="215154"/>
            <a:ext cx="8363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E</a:t>
            </a:r>
            <a:r>
              <a:rPr lang="en-US" altLang="zh-CN" sz="4400" dirty="0">
                <a:solidFill>
                  <a:srgbClr val="1F3A33"/>
                </a:solidFill>
                <a:latin typeface="Century Gothic" panose="020B0502020202020204" pitchFamily="34" charset="0"/>
                <a:cs typeface="Arial" panose="020B0604020202020204" pitchFamily="34" charset="0"/>
              </a:rPr>
              <a:t>valuation</a:t>
            </a:r>
            <a:r>
              <a:rPr lang="zh-CN" altLang="en-US" sz="4400" dirty="0">
                <a:solidFill>
                  <a:srgbClr val="1F3A33"/>
                </a:solidFill>
                <a:latin typeface="Century Gothic" panose="020B0502020202020204" pitchFamily="34" charset="0"/>
                <a:cs typeface="Arial" panose="020B0604020202020204" pitchFamily="34" charset="0"/>
              </a:rPr>
              <a:t>：</a:t>
            </a:r>
            <a:r>
              <a:rPr lang="en-US" altLang="zh-CN" sz="4400" dirty="0">
                <a:solidFill>
                  <a:srgbClr val="1F3A33"/>
                </a:solidFill>
                <a:latin typeface="Century Gothic" panose="020B0502020202020204" pitchFamily="34" charset="0"/>
                <a:cs typeface="Arial" panose="020B0604020202020204" pitchFamily="34" charset="0"/>
              </a:rPr>
              <a:t>Locations</a:t>
            </a:r>
            <a:endParaRPr lang="en-US" sz="4400" dirty="0">
              <a:solidFill>
                <a:srgbClr val="1F3A33"/>
              </a:solidFill>
              <a:latin typeface="Century Gothic" panose="020B0502020202020204" pitchFamily="34" charset="0"/>
              <a:cs typeface="Arial" panose="020B0604020202020204" pitchFamily="34" charset="0"/>
            </a:endParaRP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 name="组合 2">
            <a:extLst>
              <a:ext uri="{FF2B5EF4-FFF2-40B4-BE49-F238E27FC236}">
                <a16:creationId xmlns:a16="http://schemas.microsoft.com/office/drawing/2014/main" id="{EBDC73E6-B916-4FD8-82BE-17A1501DBD75}"/>
              </a:ext>
            </a:extLst>
          </p:cNvPr>
          <p:cNvGrpSpPr/>
          <p:nvPr/>
        </p:nvGrpSpPr>
        <p:grpSpPr>
          <a:xfrm>
            <a:off x="283927" y="1093398"/>
            <a:ext cx="6198153" cy="3504254"/>
            <a:chOff x="1320376" y="312290"/>
            <a:chExt cx="9374859" cy="5300267"/>
          </a:xfrm>
        </p:grpSpPr>
        <p:grpSp>
          <p:nvGrpSpPr>
            <p:cNvPr id="8" name="组合 7">
              <a:extLst>
                <a:ext uri="{FF2B5EF4-FFF2-40B4-BE49-F238E27FC236}">
                  <a16:creationId xmlns:a16="http://schemas.microsoft.com/office/drawing/2014/main" id="{457BAA68-304E-4C4F-9E95-85AA61237A42}"/>
                </a:ext>
              </a:extLst>
            </p:cNvPr>
            <p:cNvGrpSpPr/>
            <p:nvPr/>
          </p:nvGrpSpPr>
          <p:grpSpPr>
            <a:xfrm>
              <a:off x="1320376" y="499987"/>
              <a:ext cx="1730875" cy="5086241"/>
              <a:chOff x="6370279" y="519420"/>
              <a:chExt cx="1730875" cy="5086241"/>
            </a:xfrm>
          </p:grpSpPr>
          <p:sp>
            <p:nvSpPr>
              <p:cNvPr id="9" name="文本框 8">
                <a:extLst>
                  <a:ext uri="{FF2B5EF4-FFF2-40B4-BE49-F238E27FC236}">
                    <a16:creationId xmlns:a16="http://schemas.microsoft.com/office/drawing/2014/main" id="{5714B423-037F-43E6-878A-36BC0D519B12}"/>
                  </a:ext>
                </a:extLst>
              </p:cNvPr>
              <p:cNvSpPr txBox="1"/>
              <p:nvPr/>
            </p:nvSpPr>
            <p:spPr>
              <a:xfrm>
                <a:off x="6400371" y="5209970"/>
                <a:ext cx="1700783" cy="395691"/>
              </a:xfrm>
              <a:prstGeom prst="rect">
                <a:avLst/>
              </a:prstGeom>
              <a:noFill/>
            </p:spPr>
            <p:txBody>
              <a:bodyPr wrap="square" rtlCol="0">
                <a:spAutoFit/>
              </a:bodyPr>
              <a:lstStyle/>
              <a:p>
                <a:pPr algn="ctr"/>
                <a:r>
                  <a:rPr lang="en-US" altLang="zh-CN" sz="1100" b="1" dirty="0">
                    <a:latin typeface="Times New Roman" panose="02020603050405020304" pitchFamily="18" charset="0"/>
                    <a:cs typeface="Times New Roman" panose="02020603050405020304" pitchFamily="18" charset="0"/>
                  </a:rPr>
                  <a:t>Far-Center</a:t>
                </a:r>
                <a:endParaRPr lang="zh-CN" altLang="en-US" sz="1100" b="1" dirty="0">
                  <a:latin typeface="Times New Roman" panose="02020603050405020304" pitchFamily="18" charset="0"/>
                  <a:cs typeface="Times New Roman" panose="02020603050405020304" pitchFamily="18" charset="0"/>
                </a:endParaRPr>
              </a:p>
            </p:txBody>
          </p:sp>
          <p:grpSp>
            <p:nvGrpSpPr>
              <p:cNvPr id="10" name="组合 9">
                <a:extLst>
                  <a:ext uri="{FF2B5EF4-FFF2-40B4-BE49-F238E27FC236}">
                    <a16:creationId xmlns:a16="http://schemas.microsoft.com/office/drawing/2014/main" id="{B995135A-63CD-483A-84E0-21DC790263D2}"/>
                  </a:ext>
                </a:extLst>
              </p:cNvPr>
              <p:cNvGrpSpPr/>
              <p:nvPr/>
            </p:nvGrpSpPr>
            <p:grpSpPr>
              <a:xfrm>
                <a:off x="6370279" y="519420"/>
                <a:ext cx="1730874" cy="4691455"/>
                <a:chOff x="6370279" y="519420"/>
                <a:chExt cx="1730874" cy="4691455"/>
              </a:xfrm>
            </p:grpSpPr>
            <p:pic>
              <p:nvPicPr>
                <p:cNvPr id="11" name="图片 10" descr="图片包含 地板, 室内, 站, 天花板&#10;&#10;描述已自动生成">
                  <a:extLst>
                    <a:ext uri="{FF2B5EF4-FFF2-40B4-BE49-F238E27FC236}">
                      <a16:creationId xmlns:a16="http://schemas.microsoft.com/office/drawing/2014/main" id="{B7FF99E1-BA16-4AC0-8EBE-977707EECDAC}"/>
                    </a:ext>
                  </a:extLst>
                </p:cNvPr>
                <p:cNvPicPr>
                  <a:picLocks/>
                </p:cNvPicPr>
                <p:nvPr/>
              </p:nvPicPr>
              <p:blipFill>
                <a:blip r:embed="rId3"/>
                <a:stretch>
                  <a:fillRect/>
                </a:stretch>
              </p:blipFill>
              <p:spPr>
                <a:xfrm>
                  <a:off x="6370279" y="519420"/>
                  <a:ext cx="1700784" cy="2267712"/>
                </a:xfrm>
                <a:prstGeom prst="rect">
                  <a:avLst/>
                </a:prstGeom>
              </p:spPr>
            </p:pic>
            <p:pic>
              <p:nvPicPr>
                <p:cNvPr id="12" name="图片 11" descr="徽标&#10;&#10;描述已自动生成">
                  <a:extLst>
                    <a:ext uri="{FF2B5EF4-FFF2-40B4-BE49-F238E27FC236}">
                      <a16:creationId xmlns:a16="http://schemas.microsoft.com/office/drawing/2014/main" id="{1FD9644A-4956-4761-B313-20A78FCDA926}"/>
                    </a:ext>
                  </a:extLst>
                </p:cNvPr>
                <p:cNvPicPr>
                  <a:picLocks/>
                </p:cNvPicPr>
                <p:nvPr/>
              </p:nvPicPr>
              <p:blipFill>
                <a:blip r:embed="rId4"/>
                <a:stretch>
                  <a:fillRect/>
                </a:stretch>
              </p:blipFill>
              <p:spPr>
                <a:xfrm>
                  <a:off x="6400369" y="2943163"/>
                  <a:ext cx="1700784" cy="2267712"/>
                </a:xfrm>
                <a:prstGeom prst="rect">
                  <a:avLst/>
                </a:prstGeom>
              </p:spPr>
            </p:pic>
            <p:sp>
              <p:nvSpPr>
                <p:cNvPr id="13" name="椭圆 12">
                  <a:extLst>
                    <a:ext uri="{FF2B5EF4-FFF2-40B4-BE49-F238E27FC236}">
                      <a16:creationId xmlns:a16="http://schemas.microsoft.com/office/drawing/2014/main" id="{21275F0F-E596-4F97-BE21-1C803F4074CD}"/>
                    </a:ext>
                  </a:extLst>
                </p:cNvPr>
                <p:cNvSpPr/>
                <p:nvPr/>
              </p:nvSpPr>
              <p:spPr>
                <a:xfrm>
                  <a:off x="6670236" y="667541"/>
                  <a:ext cx="895386" cy="843934"/>
                </a:xfrm>
                <a:prstGeom prst="ellipse">
                  <a:avLst/>
                </a:prstGeom>
                <a:blipFill>
                  <a:blip r:embed="rId5"/>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a:extLst>
                <a:ext uri="{FF2B5EF4-FFF2-40B4-BE49-F238E27FC236}">
                  <a16:creationId xmlns:a16="http://schemas.microsoft.com/office/drawing/2014/main" id="{7CF44109-BB1A-4749-B838-6EB888981213}"/>
                </a:ext>
              </a:extLst>
            </p:cNvPr>
            <p:cNvGrpSpPr/>
            <p:nvPr/>
          </p:nvGrpSpPr>
          <p:grpSpPr>
            <a:xfrm>
              <a:off x="3253014" y="501311"/>
              <a:ext cx="1723751" cy="5083592"/>
              <a:chOff x="8312919" y="519420"/>
              <a:chExt cx="1723751" cy="5083592"/>
            </a:xfrm>
          </p:grpSpPr>
          <p:grpSp>
            <p:nvGrpSpPr>
              <p:cNvPr id="17" name="组合 16">
                <a:extLst>
                  <a:ext uri="{FF2B5EF4-FFF2-40B4-BE49-F238E27FC236}">
                    <a16:creationId xmlns:a16="http://schemas.microsoft.com/office/drawing/2014/main" id="{9018B61A-DD3C-471E-BE98-946C62D88E04}"/>
                  </a:ext>
                </a:extLst>
              </p:cNvPr>
              <p:cNvGrpSpPr/>
              <p:nvPr/>
            </p:nvGrpSpPr>
            <p:grpSpPr>
              <a:xfrm>
                <a:off x="8312919" y="519420"/>
                <a:ext cx="1703922" cy="4691455"/>
                <a:chOff x="8312919" y="519420"/>
                <a:chExt cx="1703922" cy="4691455"/>
              </a:xfrm>
            </p:grpSpPr>
            <p:pic>
              <p:nvPicPr>
                <p:cNvPr id="19" name="图片 18" descr="图片包含 地板, 室内, 人, 站&#10;&#10;描述已自动生成">
                  <a:extLst>
                    <a:ext uri="{FF2B5EF4-FFF2-40B4-BE49-F238E27FC236}">
                      <a16:creationId xmlns:a16="http://schemas.microsoft.com/office/drawing/2014/main" id="{5B5E2CEB-6576-46CB-A42A-B9845BCAC58A}"/>
                    </a:ext>
                  </a:extLst>
                </p:cNvPr>
                <p:cNvPicPr>
                  <a:picLocks/>
                </p:cNvPicPr>
                <p:nvPr/>
              </p:nvPicPr>
              <p:blipFill>
                <a:blip r:embed="rId6"/>
                <a:stretch>
                  <a:fillRect/>
                </a:stretch>
              </p:blipFill>
              <p:spPr>
                <a:xfrm>
                  <a:off x="8316057" y="519420"/>
                  <a:ext cx="1700784" cy="2267712"/>
                </a:xfrm>
                <a:prstGeom prst="rect">
                  <a:avLst/>
                </a:prstGeom>
              </p:spPr>
            </p:pic>
            <p:pic>
              <p:nvPicPr>
                <p:cNvPr id="20" name="图片 19" descr="图片包含 游戏机, 机械&#10;&#10;描述已自动生成">
                  <a:extLst>
                    <a:ext uri="{FF2B5EF4-FFF2-40B4-BE49-F238E27FC236}">
                      <a16:creationId xmlns:a16="http://schemas.microsoft.com/office/drawing/2014/main" id="{168AD6D4-B2C1-4C2F-9ECB-50594D5DE266}"/>
                    </a:ext>
                  </a:extLst>
                </p:cNvPr>
                <p:cNvPicPr>
                  <a:picLocks/>
                </p:cNvPicPr>
                <p:nvPr/>
              </p:nvPicPr>
              <p:blipFill>
                <a:blip r:embed="rId7"/>
                <a:stretch>
                  <a:fillRect/>
                </a:stretch>
              </p:blipFill>
              <p:spPr>
                <a:xfrm>
                  <a:off x="8312919" y="2943163"/>
                  <a:ext cx="1700784" cy="2267712"/>
                </a:xfrm>
                <a:prstGeom prst="rect">
                  <a:avLst/>
                </a:prstGeom>
              </p:spPr>
            </p:pic>
            <p:sp>
              <p:nvSpPr>
                <p:cNvPr id="21" name="椭圆 20">
                  <a:extLst>
                    <a:ext uri="{FF2B5EF4-FFF2-40B4-BE49-F238E27FC236}">
                      <a16:creationId xmlns:a16="http://schemas.microsoft.com/office/drawing/2014/main" id="{07672154-6E5D-458C-8642-AD96349F1C15}"/>
                    </a:ext>
                  </a:extLst>
                </p:cNvPr>
                <p:cNvSpPr/>
                <p:nvPr/>
              </p:nvSpPr>
              <p:spPr>
                <a:xfrm>
                  <a:off x="8570211" y="667541"/>
                  <a:ext cx="895386" cy="843934"/>
                </a:xfrm>
                <a:prstGeom prst="ellipse">
                  <a:avLst/>
                </a:prstGeom>
                <a:blipFill>
                  <a:blip r:embed="rId5"/>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a:extLst>
                  <a:ext uri="{FF2B5EF4-FFF2-40B4-BE49-F238E27FC236}">
                    <a16:creationId xmlns:a16="http://schemas.microsoft.com/office/drawing/2014/main" id="{51F0CA48-ADFF-453E-AC0B-EEA36E49A875}"/>
                  </a:ext>
                </a:extLst>
              </p:cNvPr>
              <p:cNvSpPr txBox="1"/>
              <p:nvPr/>
            </p:nvSpPr>
            <p:spPr>
              <a:xfrm>
                <a:off x="8316057" y="5207321"/>
                <a:ext cx="1720613" cy="395691"/>
              </a:xfrm>
              <a:prstGeom prst="rect">
                <a:avLst/>
              </a:prstGeom>
              <a:noFill/>
            </p:spPr>
            <p:txBody>
              <a:bodyPr wrap="square" rtlCol="0">
                <a:spAutoFit/>
              </a:bodyPr>
              <a:lstStyle/>
              <a:p>
                <a:pPr algn="ctr"/>
                <a:r>
                  <a:rPr lang="en-US" altLang="zh-CN" sz="1100" b="1" dirty="0">
                    <a:latin typeface="Times New Roman" panose="02020603050405020304" pitchFamily="18" charset="0"/>
                    <a:cs typeface="Times New Roman" panose="02020603050405020304" pitchFamily="18" charset="0"/>
                  </a:rPr>
                  <a:t>Middle-Center</a:t>
                </a:r>
                <a:endParaRPr lang="zh-CN" altLang="en-US" sz="1100" b="1" dirty="0">
                  <a:latin typeface="Times New Roman" panose="02020603050405020304" pitchFamily="18" charset="0"/>
                  <a:cs typeface="Times New Roman" panose="02020603050405020304" pitchFamily="18" charset="0"/>
                </a:endParaRPr>
              </a:p>
            </p:txBody>
          </p:sp>
        </p:grpSp>
        <p:grpSp>
          <p:nvGrpSpPr>
            <p:cNvPr id="22" name="组合 21">
              <a:extLst>
                <a:ext uri="{FF2B5EF4-FFF2-40B4-BE49-F238E27FC236}">
                  <a16:creationId xmlns:a16="http://schemas.microsoft.com/office/drawing/2014/main" id="{0CCBF00B-321C-4640-9CB1-7C1A708CE6CB}"/>
                </a:ext>
              </a:extLst>
            </p:cNvPr>
            <p:cNvGrpSpPr/>
            <p:nvPr/>
          </p:nvGrpSpPr>
          <p:grpSpPr>
            <a:xfrm>
              <a:off x="7078528" y="327205"/>
              <a:ext cx="1720612" cy="5270435"/>
              <a:chOff x="4437902" y="335224"/>
              <a:chExt cx="1720612" cy="5270435"/>
            </a:xfrm>
          </p:grpSpPr>
          <p:pic>
            <p:nvPicPr>
              <p:cNvPr id="23" name="图片 22">
                <a:extLst>
                  <a:ext uri="{FF2B5EF4-FFF2-40B4-BE49-F238E27FC236}">
                    <a16:creationId xmlns:a16="http://schemas.microsoft.com/office/drawing/2014/main" id="{134AA0D9-3031-4124-9967-C6F8543908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2236" y="513463"/>
                <a:ext cx="1698236" cy="2271024"/>
              </a:xfrm>
              <a:prstGeom prst="rect">
                <a:avLst/>
              </a:prstGeom>
            </p:spPr>
          </p:pic>
          <p:pic>
            <p:nvPicPr>
              <p:cNvPr id="24" name="图片 23">
                <a:extLst>
                  <a:ext uri="{FF2B5EF4-FFF2-40B4-BE49-F238E27FC236}">
                    <a16:creationId xmlns:a16="http://schemas.microsoft.com/office/drawing/2014/main" id="{C5685E04-AFC9-467B-A4C4-4B0C149FD5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42236" y="2947747"/>
                <a:ext cx="1716277" cy="2271024"/>
              </a:xfrm>
              <a:prstGeom prst="rect">
                <a:avLst/>
              </a:prstGeom>
            </p:spPr>
          </p:pic>
          <p:sp>
            <p:nvSpPr>
              <p:cNvPr id="25" name="椭圆 24">
                <a:extLst>
                  <a:ext uri="{FF2B5EF4-FFF2-40B4-BE49-F238E27FC236}">
                    <a16:creationId xmlns:a16="http://schemas.microsoft.com/office/drawing/2014/main" id="{7C602FB4-C2A4-4C35-9A29-DB9BBF794FED}"/>
                  </a:ext>
                </a:extLst>
              </p:cNvPr>
              <p:cNvSpPr/>
              <p:nvPr/>
            </p:nvSpPr>
            <p:spPr>
              <a:xfrm>
                <a:off x="4852680" y="335224"/>
                <a:ext cx="895386" cy="843934"/>
              </a:xfrm>
              <a:prstGeom prst="ellipse">
                <a:avLst/>
              </a:prstGeom>
              <a:blipFill>
                <a:blip r:embed="rId5"/>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EE95636B-A1F9-4227-A61E-EA097DAC5D83}"/>
                  </a:ext>
                </a:extLst>
              </p:cNvPr>
              <p:cNvSpPr txBox="1"/>
              <p:nvPr/>
            </p:nvSpPr>
            <p:spPr>
              <a:xfrm>
                <a:off x="4437902" y="5209968"/>
                <a:ext cx="1720612" cy="395691"/>
              </a:xfrm>
              <a:prstGeom prst="rect">
                <a:avLst/>
              </a:prstGeom>
              <a:noFill/>
            </p:spPr>
            <p:txBody>
              <a:bodyPr wrap="square" rtlCol="0">
                <a:spAutoFit/>
              </a:bodyPr>
              <a:lstStyle/>
              <a:p>
                <a:pPr algn="ctr"/>
                <a:r>
                  <a:rPr lang="en-US" altLang="zh-CN" sz="1100" b="1" dirty="0">
                    <a:latin typeface="Times New Roman" panose="02020603050405020304" pitchFamily="18" charset="0"/>
                    <a:cs typeface="Times New Roman" panose="02020603050405020304" pitchFamily="18" charset="0"/>
                  </a:rPr>
                  <a:t>Near-Right</a:t>
                </a:r>
                <a:endParaRPr lang="zh-CN" altLang="en-US" sz="1100" b="1" dirty="0">
                  <a:latin typeface="Times New Roman" panose="02020603050405020304" pitchFamily="18" charset="0"/>
                  <a:cs typeface="Times New Roman" panose="02020603050405020304" pitchFamily="18" charset="0"/>
                </a:endParaRPr>
              </a:p>
            </p:txBody>
          </p:sp>
        </p:grpSp>
        <p:grpSp>
          <p:nvGrpSpPr>
            <p:cNvPr id="27" name="组合 26">
              <a:extLst>
                <a:ext uri="{FF2B5EF4-FFF2-40B4-BE49-F238E27FC236}">
                  <a16:creationId xmlns:a16="http://schemas.microsoft.com/office/drawing/2014/main" id="{EE4CABD5-ACD5-4CFF-A9FA-CB6DE2FA3188}"/>
                </a:ext>
              </a:extLst>
            </p:cNvPr>
            <p:cNvGrpSpPr/>
            <p:nvPr/>
          </p:nvGrpSpPr>
          <p:grpSpPr>
            <a:xfrm>
              <a:off x="9000904" y="312290"/>
              <a:ext cx="1694331" cy="5300267"/>
              <a:chOff x="2484497" y="308329"/>
              <a:chExt cx="1694331" cy="5300267"/>
            </a:xfrm>
          </p:grpSpPr>
          <p:pic>
            <p:nvPicPr>
              <p:cNvPr id="28" name="图片 27">
                <a:extLst>
                  <a:ext uri="{FF2B5EF4-FFF2-40B4-BE49-F238E27FC236}">
                    <a16:creationId xmlns:a16="http://schemas.microsoft.com/office/drawing/2014/main" id="{108AD89D-8FBF-4EC4-9D4B-2EA0BD8D93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4497" y="2936298"/>
                <a:ext cx="1694330" cy="2271024"/>
              </a:xfrm>
              <a:prstGeom prst="rect">
                <a:avLst/>
              </a:prstGeom>
            </p:spPr>
          </p:pic>
          <p:pic>
            <p:nvPicPr>
              <p:cNvPr id="29" name="图片 28">
                <a:extLst>
                  <a:ext uri="{FF2B5EF4-FFF2-40B4-BE49-F238E27FC236}">
                    <a16:creationId xmlns:a16="http://schemas.microsoft.com/office/drawing/2014/main" id="{5077359C-B2E1-4391-9106-D73AC6A57D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84497" y="513463"/>
                <a:ext cx="1694330" cy="2271024"/>
              </a:xfrm>
              <a:prstGeom prst="rect">
                <a:avLst/>
              </a:prstGeom>
            </p:spPr>
          </p:pic>
          <p:sp>
            <p:nvSpPr>
              <p:cNvPr id="30" name="椭圆 29">
                <a:extLst>
                  <a:ext uri="{FF2B5EF4-FFF2-40B4-BE49-F238E27FC236}">
                    <a16:creationId xmlns:a16="http://schemas.microsoft.com/office/drawing/2014/main" id="{6195F1A6-E731-4172-B9C2-B4E52F6485DD}"/>
                  </a:ext>
                </a:extLst>
              </p:cNvPr>
              <p:cNvSpPr/>
              <p:nvPr/>
            </p:nvSpPr>
            <p:spPr>
              <a:xfrm>
                <a:off x="2901897" y="308329"/>
                <a:ext cx="895386" cy="843934"/>
              </a:xfrm>
              <a:prstGeom prst="ellipse">
                <a:avLst/>
              </a:prstGeom>
              <a:blipFill>
                <a:blip r:embed="rId5"/>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36D96E86-7EBC-4E7F-8B47-2E746AAC78A2}"/>
                  </a:ext>
                </a:extLst>
              </p:cNvPr>
              <p:cNvSpPr txBox="1"/>
              <p:nvPr/>
            </p:nvSpPr>
            <p:spPr>
              <a:xfrm>
                <a:off x="2484499" y="5212905"/>
                <a:ext cx="1694329" cy="395691"/>
              </a:xfrm>
              <a:prstGeom prst="rect">
                <a:avLst/>
              </a:prstGeom>
              <a:noFill/>
            </p:spPr>
            <p:txBody>
              <a:bodyPr wrap="square" rtlCol="0">
                <a:spAutoFit/>
              </a:bodyPr>
              <a:lstStyle/>
              <a:p>
                <a:pPr algn="ctr"/>
                <a:r>
                  <a:rPr lang="en-US" altLang="zh-CN" sz="1100" b="1" dirty="0">
                    <a:latin typeface="Times New Roman" panose="02020603050405020304" pitchFamily="18" charset="0"/>
                    <a:cs typeface="Times New Roman" panose="02020603050405020304" pitchFamily="18" charset="0"/>
                  </a:rPr>
                  <a:t>Near-Center</a:t>
                </a:r>
                <a:endParaRPr lang="zh-CN" altLang="en-US" sz="1100" b="1" dirty="0">
                  <a:latin typeface="Times New Roman" panose="02020603050405020304" pitchFamily="18" charset="0"/>
                  <a:cs typeface="Times New Roman" panose="02020603050405020304" pitchFamily="18" charset="0"/>
                </a:endParaRPr>
              </a:p>
            </p:txBody>
          </p:sp>
        </p:grpSp>
        <p:grpSp>
          <p:nvGrpSpPr>
            <p:cNvPr id="32" name="组合 31">
              <a:extLst>
                <a:ext uri="{FF2B5EF4-FFF2-40B4-BE49-F238E27FC236}">
                  <a16:creationId xmlns:a16="http://schemas.microsoft.com/office/drawing/2014/main" id="{1FFE7296-52C1-493B-A532-C7CCF1BCA799}"/>
                </a:ext>
              </a:extLst>
            </p:cNvPr>
            <p:cNvGrpSpPr/>
            <p:nvPr/>
          </p:nvGrpSpPr>
          <p:grpSpPr>
            <a:xfrm>
              <a:off x="5178528" y="353925"/>
              <a:ext cx="1698237" cy="5216998"/>
              <a:chOff x="522852" y="371080"/>
              <a:chExt cx="1698237" cy="5216998"/>
            </a:xfrm>
          </p:grpSpPr>
          <p:pic>
            <p:nvPicPr>
              <p:cNvPr id="33" name="图片 32">
                <a:extLst>
                  <a:ext uri="{FF2B5EF4-FFF2-40B4-BE49-F238E27FC236}">
                    <a16:creationId xmlns:a16="http://schemas.microsoft.com/office/drawing/2014/main" id="{109BF4B1-6980-4020-9E45-73F39C91DB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2852" y="513463"/>
                <a:ext cx="1698236" cy="2271024"/>
              </a:xfrm>
              <a:prstGeom prst="rect">
                <a:avLst/>
              </a:prstGeom>
            </p:spPr>
          </p:pic>
          <p:pic>
            <p:nvPicPr>
              <p:cNvPr id="34" name="图片 33">
                <a:extLst>
                  <a:ext uri="{FF2B5EF4-FFF2-40B4-BE49-F238E27FC236}">
                    <a16:creationId xmlns:a16="http://schemas.microsoft.com/office/drawing/2014/main" id="{3ACF6751-1C45-4494-A8D7-4976E890640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2853" y="2936298"/>
                <a:ext cx="1698236" cy="2271024"/>
              </a:xfrm>
              <a:prstGeom prst="rect">
                <a:avLst/>
              </a:prstGeom>
            </p:spPr>
          </p:pic>
          <p:sp>
            <p:nvSpPr>
              <p:cNvPr id="35" name="椭圆 34">
                <a:extLst>
                  <a:ext uri="{FF2B5EF4-FFF2-40B4-BE49-F238E27FC236}">
                    <a16:creationId xmlns:a16="http://schemas.microsoft.com/office/drawing/2014/main" id="{A946425D-3C17-4DF1-AE27-0E2968F465E7}"/>
                  </a:ext>
                </a:extLst>
              </p:cNvPr>
              <p:cNvSpPr/>
              <p:nvPr/>
            </p:nvSpPr>
            <p:spPr>
              <a:xfrm>
                <a:off x="919180" y="371080"/>
                <a:ext cx="895386" cy="843934"/>
              </a:xfrm>
              <a:prstGeom prst="ellipse">
                <a:avLst/>
              </a:prstGeom>
              <a:blipFill>
                <a:blip r:embed="rId5"/>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0D245FF5-61AA-430D-AF16-9ABC4A7B298B}"/>
                  </a:ext>
                </a:extLst>
              </p:cNvPr>
              <p:cNvSpPr txBox="1"/>
              <p:nvPr/>
            </p:nvSpPr>
            <p:spPr>
              <a:xfrm>
                <a:off x="522854" y="5192387"/>
                <a:ext cx="1641163" cy="395691"/>
              </a:xfrm>
              <a:prstGeom prst="rect">
                <a:avLst/>
              </a:prstGeom>
              <a:noFill/>
            </p:spPr>
            <p:txBody>
              <a:bodyPr wrap="square" rtlCol="0">
                <a:spAutoFit/>
              </a:bodyPr>
              <a:lstStyle/>
              <a:p>
                <a:pPr algn="ctr"/>
                <a:r>
                  <a:rPr lang="en-US" altLang="zh-CN" sz="1100" b="1" dirty="0">
                    <a:latin typeface="Times New Roman" panose="02020603050405020304" pitchFamily="18" charset="0"/>
                    <a:cs typeface="Times New Roman" panose="02020603050405020304" pitchFamily="18" charset="0"/>
                  </a:rPr>
                  <a:t>Near-Left</a:t>
                </a:r>
                <a:endParaRPr lang="zh-CN" altLang="en-US" sz="1100" b="1" dirty="0">
                  <a:latin typeface="Times New Roman" panose="02020603050405020304" pitchFamily="18" charset="0"/>
                  <a:cs typeface="Times New Roman" panose="02020603050405020304" pitchFamily="18" charset="0"/>
                </a:endParaRPr>
              </a:p>
            </p:txBody>
          </p:sp>
        </p:grpSp>
      </p:grpSp>
      <p:pic>
        <p:nvPicPr>
          <p:cNvPr id="37" name="图片 36">
            <a:extLst>
              <a:ext uri="{FF2B5EF4-FFF2-40B4-BE49-F238E27FC236}">
                <a16:creationId xmlns:a16="http://schemas.microsoft.com/office/drawing/2014/main" id="{C96B8156-0467-4314-8AD4-FBF9E3D462FB}"/>
              </a:ext>
            </a:extLst>
          </p:cNvPr>
          <p:cNvPicPr>
            <a:picLocks noChangeAspect="1"/>
          </p:cNvPicPr>
          <p:nvPr/>
        </p:nvPicPr>
        <p:blipFill>
          <a:blip r:embed="rId14"/>
          <a:stretch>
            <a:fillRect/>
          </a:stretch>
        </p:blipFill>
        <p:spPr>
          <a:xfrm>
            <a:off x="6639635" y="1372380"/>
            <a:ext cx="5261912" cy="3096374"/>
          </a:xfrm>
          <a:prstGeom prst="rect">
            <a:avLst/>
          </a:prstGeom>
        </p:spPr>
      </p:pic>
      <p:sp>
        <p:nvSpPr>
          <p:cNvPr id="39" name="矩形 38">
            <a:extLst>
              <a:ext uri="{FF2B5EF4-FFF2-40B4-BE49-F238E27FC236}">
                <a16:creationId xmlns:a16="http://schemas.microsoft.com/office/drawing/2014/main" id="{56E2F832-82AE-4652-9F6F-153100DCF1D7}"/>
              </a:ext>
            </a:extLst>
          </p:cNvPr>
          <p:cNvSpPr/>
          <p:nvPr/>
        </p:nvSpPr>
        <p:spPr>
          <a:xfrm>
            <a:off x="1064260" y="5154576"/>
            <a:ext cx="10063480" cy="1200329"/>
          </a:xfrm>
          <a:prstGeom prst="rect">
            <a:avLst/>
          </a:prstGeom>
        </p:spPr>
        <p:txBody>
          <a:bodyPr wrap="square">
            <a:spAutoFit/>
          </a:bodyPr>
          <a:lstStyle/>
          <a:p>
            <a:r>
              <a:rPr lang="en-US" altLang="zh-CN" sz="2400" b="1" i="1" dirty="0" err="1">
                <a:latin typeface="Comic Sans MS" panose="030F0702030302020204" pitchFamily="66" charset="0"/>
              </a:rPr>
              <a:t>WiSIA</a:t>
            </a:r>
            <a:r>
              <a:rPr lang="en-US" altLang="zh-CN" sz="2400" b="1" i="1" dirty="0">
                <a:latin typeface="Comic Sans MS" panose="030F0702030302020204" pitchFamily="66" charset="0"/>
              </a:rPr>
              <a:t> can deal with the location dynamics within the maximum effective distance as 2.1m</a:t>
            </a:r>
            <a:endParaRPr lang="en-US" altLang="zh-CN" sz="2400" dirty="0">
              <a:latin typeface="Comic Sans MS" panose="030F0702030302020204" pitchFamily="66" charset="0"/>
            </a:endParaRPr>
          </a:p>
          <a:p>
            <a:r>
              <a:rPr lang="en-US" altLang="zh-CN" sz="2400" i="1" dirty="0">
                <a:latin typeface="Comic Sans MS" panose="030F0702030302020204" pitchFamily="66" charset="0"/>
              </a:rPr>
              <a:t>							</a:t>
            </a:r>
            <a:endParaRPr lang="zh-CN" altLang="en-US" sz="2400" b="1" dirty="0">
              <a:latin typeface="Comic Sans MS" panose="030F0702030302020204" pitchFamily="66" charset="0"/>
            </a:endParaRPr>
          </a:p>
        </p:txBody>
      </p:sp>
    </p:spTree>
    <p:extLst>
      <p:ext uri="{BB962C8B-B14F-4D97-AF65-F5344CB8AC3E}">
        <p14:creationId xmlns:p14="http://schemas.microsoft.com/office/powerpoint/2010/main" val="99076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914402" y="215154"/>
            <a:ext cx="8363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E</a:t>
            </a:r>
            <a:r>
              <a:rPr lang="en-US" altLang="zh-CN" sz="4400" dirty="0">
                <a:solidFill>
                  <a:srgbClr val="1F3A33"/>
                </a:solidFill>
                <a:latin typeface="Century Gothic" panose="020B0502020202020204" pitchFamily="34" charset="0"/>
                <a:cs typeface="Arial" panose="020B0604020202020204" pitchFamily="34" charset="0"/>
              </a:rPr>
              <a:t>valuation: Specials</a:t>
            </a:r>
            <a:endParaRPr lang="en-US" sz="4400" dirty="0">
              <a:solidFill>
                <a:srgbClr val="1F3A33"/>
              </a:solidFill>
              <a:latin typeface="Century Gothic" panose="020B0502020202020204" pitchFamily="34" charset="0"/>
              <a:cs typeface="Arial" panose="020B0604020202020204" pitchFamily="34" charset="0"/>
            </a:endParaRP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矩形 1"/>
          <p:cNvSpPr/>
          <p:nvPr/>
        </p:nvSpPr>
        <p:spPr>
          <a:xfrm>
            <a:off x="6263042" y="4655444"/>
            <a:ext cx="5864375" cy="2000548"/>
          </a:xfrm>
          <a:prstGeom prst="rect">
            <a:avLst/>
          </a:prstGeom>
        </p:spPr>
        <p:txBody>
          <a:bodyPr wrap="square">
            <a:spAutoFit/>
          </a:bodyPr>
          <a:lstStyle/>
          <a:p>
            <a:r>
              <a:rPr lang="en-US" altLang="zh-CN" sz="2400" b="1" i="1" dirty="0" err="1">
                <a:latin typeface="Comic Sans MS" panose="030F0702030302020204" pitchFamily="66" charset="0"/>
              </a:rPr>
              <a:t>WiSIA</a:t>
            </a:r>
            <a:r>
              <a:rPr lang="en-US" altLang="zh-CN" sz="2400" b="1" i="1" dirty="0">
                <a:latin typeface="Comic Sans MS" panose="030F0702030302020204" pitchFamily="66" charset="0"/>
              </a:rPr>
              <a:t> demonstrates the consistent performance in dark light and occlusions, making it complementary to existing vision-based systems.</a:t>
            </a:r>
          </a:p>
          <a:p>
            <a:r>
              <a:rPr lang="en-US" altLang="zh-CN" sz="1400" i="1" dirty="0">
                <a:latin typeface="Comic Sans MS" panose="030F0702030302020204" pitchFamily="66" charset="0"/>
              </a:rPr>
              <a:t>							</a:t>
            </a:r>
            <a:endParaRPr lang="zh-CN" altLang="en-US" sz="1400" dirty="0">
              <a:latin typeface="Comic Sans MS" panose="030F0702030302020204" pitchFamily="66" charset="0"/>
            </a:endParaRPr>
          </a:p>
        </p:txBody>
      </p:sp>
      <p:pic>
        <p:nvPicPr>
          <p:cNvPr id="32" name="图片 31">
            <a:extLst>
              <a:ext uri="{FF2B5EF4-FFF2-40B4-BE49-F238E27FC236}">
                <a16:creationId xmlns:a16="http://schemas.microsoft.com/office/drawing/2014/main" id="{DCCBC1DD-77FB-4EEC-8287-6E96058E7863}"/>
              </a:ext>
            </a:extLst>
          </p:cNvPr>
          <p:cNvPicPr>
            <a:picLocks noChangeAspect="1"/>
          </p:cNvPicPr>
          <p:nvPr/>
        </p:nvPicPr>
        <p:blipFill>
          <a:blip r:embed="rId3"/>
          <a:stretch>
            <a:fillRect/>
          </a:stretch>
        </p:blipFill>
        <p:spPr>
          <a:xfrm>
            <a:off x="534491" y="4524420"/>
            <a:ext cx="5561509" cy="1663350"/>
          </a:xfrm>
          <a:prstGeom prst="rect">
            <a:avLst/>
          </a:prstGeom>
        </p:spPr>
      </p:pic>
      <p:grpSp>
        <p:nvGrpSpPr>
          <p:cNvPr id="30" name="组合 29">
            <a:extLst>
              <a:ext uri="{FF2B5EF4-FFF2-40B4-BE49-F238E27FC236}">
                <a16:creationId xmlns:a16="http://schemas.microsoft.com/office/drawing/2014/main" id="{3F7E2BEA-C6FF-4F90-97D7-2CDDA3745405}"/>
              </a:ext>
            </a:extLst>
          </p:cNvPr>
          <p:cNvGrpSpPr/>
          <p:nvPr/>
        </p:nvGrpSpPr>
        <p:grpSpPr>
          <a:xfrm>
            <a:off x="1606707" y="937978"/>
            <a:ext cx="3786033" cy="3550551"/>
            <a:chOff x="166557" y="686254"/>
            <a:chExt cx="5731888" cy="5375378"/>
          </a:xfrm>
        </p:grpSpPr>
        <p:pic>
          <p:nvPicPr>
            <p:cNvPr id="4" name="图片 3">
              <a:extLst>
                <a:ext uri="{FF2B5EF4-FFF2-40B4-BE49-F238E27FC236}">
                  <a16:creationId xmlns:a16="http://schemas.microsoft.com/office/drawing/2014/main" id="{D3382714-BF6F-41B7-8BDF-08E83D146E77}"/>
                </a:ext>
              </a:extLst>
            </p:cNvPr>
            <p:cNvPicPr>
              <a:picLocks noChangeAspect="1"/>
            </p:cNvPicPr>
            <p:nvPr/>
          </p:nvPicPr>
          <p:blipFill rotWithShape="1">
            <a:blip r:embed="rId4">
              <a:extLst>
                <a:ext uri="{28A0092B-C50C-407E-A947-70E740481C1C}">
                  <a14:useLocalDpi xmlns:a14="http://schemas.microsoft.com/office/drawing/2010/main" val="0"/>
                </a:ext>
              </a:extLst>
            </a:blip>
            <a:srcRect t="4099" b="4216"/>
            <a:stretch/>
          </p:blipFill>
          <p:spPr>
            <a:xfrm>
              <a:off x="4094196" y="913683"/>
              <a:ext cx="1707642" cy="2276856"/>
            </a:xfrm>
            <a:prstGeom prst="rect">
              <a:avLst/>
            </a:prstGeom>
          </p:spPr>
        </p:pic>
        <p:pic>
          <p:nvPicPr>
            <p:cNvPr id="6" name="图片 5">
              <a:extLst>
                <a:ext uri="{FF2B5EF4-FFF2-40B4-BE49-F238E27FC236}">
                  <a16:creationId xmlns:a16="http://schemas.microsoft.com/office/drawing/2014/main" id="{1F644863-805B-4FB9-880A-F205528793E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07791" y="913683"/>
              <a:ext cx="1709928" cy="2276856"/>
            </a:xfrm>
            <a:prstGeom prst="rect">
              <a:avLst/>
            </a:prstGeom>
          </p:spPr>
        </p:pic>
        <p:sp>
          <p:nvSpPr>
            <p:cNvPr id="7" name="椭圆 6">
              <a:extLst>
                <a:ext uri="{FF2B5EF4-FFF2-40B4-BE49-F238E27FC236}">
                  <a16:creationId xmlns:a16="http://schemas.microsoft.com/office/drawing/2014/main" id="{2D1EB7DB-7641-4F9D-8E1B-D1230015EB90}"/>
                </a:ext>
              </a:extLst>
            </p:cNvPr>
            <p:cNvSpPr/>
            <p:nvPr/>
          </p:nvSpPr>
          <p:spPr>
            <a:xfrm>
              <a:off x="704581" y="686254"/>
              <a:ext cx="1042306" cy="1206569"/>
            </a:xfrm>
            <a:prstGeom prst="ellipse">
              <a:avLst/>
            </a:prstGeom>
            <a:solidFill>
              <a:schemeClr val="tx1">
                <a:lumMod val="75000"/>
                <a:lumOff val="2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DF0F7D04-4AF1-4ABA-9251-89058A779E29}"/>
                </a:ext>
              </a:extLst>
            </p:cNvPr>
            <p:cNvPicPr>
              <a:picLocks noChangeAspect="1"/>
            </p:cNvPicPr>
            <p:nvPr/>
          </p:nvPicPr>
          <p:blipFill rotWithShape="1">
            <a:blip r:embed="rId6">
              <a:extLst>
                <a:ext uri="{28A0092B-C50C-407E-A947-70E740481C1C}">
                  <a14:useLocalDpi xmlns:a14="http://schemas.microsoft.com/office/drawing/2010/main" val="0"/>
                </a:ext>
              </a:extLst>
            </a:blip>
            <a:srcRect t="5566"/>
            <a:stretch/>
          </p:blipFill>
          <p:spPr>
            <a:xfrm>
              <a:off x="2202136" y="913683"/>
              <a:ext cx="1707642" cy="2276856"/>
            </a:xfrm>
            <a:prstGeom prst="rect">
              <a:avLst/>
            </a:prstGeom>
          </p:spPr>
        </p:pic>
        <p:sp>
          <p:nvSpPr>
            <p:cNvPr id="13" name="文本框 12">
              <a:extLst>
                <a:ext uri="{FF2B5EF4-FFF2-40B4-BE49-F238E27FC236}">
                  <a16:creationId xmlns:a16="http://schemas.microsoft.com/office/drawing/2014/main" id="{F1219B68-3962-429A-AD54-697692C896DA}"/>
                </a:ext>
              </a:extLst>
            </p:cNvPr>
            <p:cNvSpPr txBox="1"/>
            <p:nvPr/>
          </p:nvSpPr>
          <p:spPr>
            <a:xfrm>
              <a:off x="2059611" y="5592106"/>
              <a:ext cx="1945779" cy="465961"/>
            </a:xfrm>
            <a:prstGeom prst="rect">
              <a:avLst/>
            </a:prstGeom>
            <a:noFill/>
          </p:spPr>
          <p:txBody>
            <a:bodyPr wrap="square" rtlCol="0">
              <a:spAutoFit/>
            </a:bodyPr>
            <a:lstStyle/>
            <a:p>
              <a:pPr algn="ctr"/>
              <a:r>
                <a:rPr lang="en-US" altLang="zh-CN" sz="1400" b="1" dirty="0">
                  <a:latin typeface="Times New Roman" panose="02020603050405020304" pitchFamily="18" charset="0"/>
                  <a:cs typeface="Times New Roman" panose="02020603050405020304" pitchFamily="18" charset="0"/>
                </a:rPr>
                <a:t>Mask R-CNN</a:t>
              </a:r>
              <a:endParaRPr lang="zh-CN" altLang="en-US" sz="1400" b="1"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9F0AB7DC-E69F-4D54-BEBC-0D3BAE61298E}"/>
                </a:ext>
              </a:extLst>
            </p:cNvPr>
            <p:cNvSpPr txBox="1"/>
            <p:nvPr/>
          </p:nvSpPr>
          <p:spPr>
            <a:xfrm>
              <a:off x="166557" y="5595671"/>
              <a:ext cx="1945779" cy="465961"/>
            </a:xfrm>
            <a:prstGeom prst="rect">
              <a:avLst/>
            </a:prstGeom>
            <a:noFill/>
          </p:spPr>
          <p:txBody>
            <a:bodyPr wrap="square" rtlCol="0">
              <a:spAutoFit/>
            </a:bodyPr>
            <a:lstStyle/>
            <a:p>
              <a:pPr algn="ctr"/>
              <a:r>
                <a:rPr lang="en-US" altLang="zh-CN" sz="1400" b="1" dirty="0">
                  <a:latin typeface="Times New Roman" panose="02020603050405020304" pitchFamily="18" charset="0"/>
                  <a:cs typeface="Times New Roman" panose="02020603050405020304" pitchFamily="18" charset="0"/>
                </a:rPr>
                <a:t>Video Frame</a:t>
              </a:r>
              <a:endParaRPr lang="zh-CN" altLang="en-US" sz="1400" b="1" dirty="0">
                <a:latin typeface="Times New Roman" panose="02020603050405020304" pitchFamily="18" charset="0"/>
                <a:cs typeface="Times New Roman" panose="02020603050405020304" pitchFamily="18" charset="0"/>
              </a:endParaRPr>
            </a:p>
          </p:txBody>
        </p:sp>
        <p:pic>
          <p:nvPicPr>
            <p:cNvPr id="21" name="图片 20">
              <a:extLst>
                <a:ext uri="{FF2B5EF4-FFF2-40B4-BE49-F238E27FC236}">
                  <a16:creationId xmlns:a16="http://schemas.microsoft.com/office/drawing/2014/main" id="{313DED9F-9978-4CFC-B9A5-6384B07999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555" y="3322818"/>
              <a:ext cx="1706400" cy="2275200"/>
            </a:xfrm>
            <a:prstGeom prst="rect">
              <a:avLst/>
            </a:prstGeom>
          </p:spPr>
        </p:pic>
        <p:sp>
          <p:nvSpPr>
            <p:cNvPr id="23" name="文本框 22">
              <a:extLst>
                <a:ext uri="{FF2B5EF4-FFF2-40B4-BE49-F238E27FC236}">
                  <a16:creationId xmlns:a16="http://schemas.microsoft.com/office/drawing/2014/main" id="{7F5DC2AD-4FE9-4998-BF03-28AB75D75D4F}"/>
                </a:ext>
              </a:extLst>
            </p:cNvPr>
            <p:cNvSpPr txBox="1"/>
            <p:nvPr/>
          </p:nvSpPr>
          <p:spPr>
            <a:xfrm>
              <a:off x="3952666" y="5592106"/>
              <a:ext cx="1945779" cy="465961"/>
            </a:xfrm>
            <a:prstGeom prst="rect">
              <a:avLst/>
            </a:prstGeom>
            <a:noFill/>
          </p:spPr>
          <p:txBody>
            <a:bodyPr wrap="square" rtlCol="0">
              <a:spAutoFit/>
            </a:bodyPr>
            <a:lstStyle/>
            <a:p>
              <a:pPr algn="ctr"/>
              <a:r>
                <a:rPr lang="en-US" altLang="zh-CN" sz="1400" b="1" dirty="0">
                  <a:latin typeface="Times New Roman" panose="02020603050405020304" pitchFamily="18" charset="0"/>
                  <a:cs typeface="Times New Roman" panose="02020603050405020304" pitchFamily="18" charset="0"/>
                </a:rPr>
                <a:t>Our System</a:t>
              </a:r>
              <a:endParaRPr lang="zh-CN" altLang="en-US" sz="1400" b="1" dirty="0">
                <a:latin typeface="Times New Roman" panose="02020603050405020304" pitchFamily="18" charset="0"/>
                <a:cs typeface="Times New Roman" panose="02020603050405020304" pitchFamily="18" charset="0"/>
              </a:endParaRPr>
            </a:p>
          </p:txBody>
        </p:sp>
        <p:pic>
          <p:nvPicPr>
            <p:cNvPr id="25" name="图片 24" descr="图片包含 游戏机, 轮廓&#10;&#10;描述已自动生成">
              <a:extLst>
                <a:ext uri="{FF2B5EF4-FFF2-40B4-BE49-F238E27FC236}">
                  <a16:creationId xmlns:a16="http://schemas.microsoft.com/office/drawing/2014/main" id="{7C029FC2-AAFC-4C61-BE72-A2C5A48C686B}"/>
                </a:ext>
              </a:extLst>
            </p:cNvPr>
            <p:cNvPicPr>
              <a:picLocks noChangeAspect="1"/>
            </p:cNvPicPr>
            <p:nvPr/>
          </p:nvPicPr>
          <p:blipFill>
            <a:blip r:embed="rId8"/>
            <a:stretch>
              <a:fillRect/>
            </a:stretch>
          </p:blipFill>
          <p:spPr>
            <a:xfrm>
              <a:off x="2204952" y="3325745"/>
              <a:ext cx="1702010" cy="2269347"/>
            </a:xfrm>
            <a:prstGeom prst="rect">
              <a:avLst/>
            </a:prstGeom>
          </p:spPr>
        </p:pic>
        <p:pic>
          <p:nvPicPr>
            <p:cNvPr id="27" name="图片 26">
              <a:extLst>
                <a:ext uri="{FF2B5EF4-FFF2-40B4-BE49-F238E27FC236}">
                  <a16:creationId xmlns:a16="http://schemas.microsoft.com/office/drawing/2014/main" id="{0EB89DF7-8F7A-4E2E-9A16-BDBBEE1AFF23}"/>
                </a:ext>
              </a:extLst>
            </p:cNvPr>
            <p:cNvPicPr>
              <a:picLocks noChangeAspect="1"/>
            </p:cNvPicPr>
            <p:nvPr/>
          </p:nvPicPr>
          <p:blipFill>
            <a:blip r:embed="rId9"/>
            <a:stretch>
              <a:fillRect/>
            </a:stretch>
          </p:blipFill>
          <p:spPr>
            <a:xfrm>
              <a:off x="4094817" y="3322818"/>
              <a:ext cx="1706400" cy="2275200"/>
            </a:xfrm>
            <a:prstGeom prst="rect">
              <a:avLst/>
            </a:prstGeom>
          </p:spPr>
        </p:pic>
        <p:sp>
          <p:nvSpPr>
            <p:cNvPr id="29" name="椭圆 28">
              <a:extLst>
                <a:ext uri="{FF2B5EF4-FFF2-40B4-BE49-F238E27FC236}">
                  <a16:creationId xmlns:a16="http://schemas.microsoft.com/office/drawing/2014/main" id="{75C4E9B2-7B2C-4ADC-9ACB-1EE243571E1C}"/>
                </a:ext>
              </a:extLst>
            </p:cNvPr>
            <p:cNvSpPr/>
            <p:nvPr/>
          </p:nvSpPr>
          <p:spPr>
            <a:xfrm>
              <a:off x="307791" y="3058761"/>
              <a:ext cx="1304661" cy="1510271"/>
            </a:xfrm>
            <a:prstGeom prst="ellipse">
              <a:avLst/>
            </a:prstGeom>
            <a:solidFill>
              <a:schemeClr val="tx1">
                <a:lumMod val="75000"/>
                <a:lumOff val="2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a:extLst>
              <a:ext uri="{FF2B5EF4-FFF2-40B4-BE49-F238E27FC236}">
                <a16:creationId xmlns:a16="http://schemas.microsoft.com/office/drawing/2014/main" id="{F5132363-C9E0-4DC2-A103-4FF5AB29AAFD}"/>
              </a:ext>
            </a:extLst>
          </p:cNvPr>
          <p:cNvGrpSpPr/>
          <p:nvPr/>
        </p:nvGrpSpPr>
        <p:grpSpPr>
          <a:xfrm>
            <a:off x="7349581" y="937978"/>
            <a:ext cx="2483963" cy="3586208"/>
            <a:chOff x="1897914" y="154921"/>
            <a:chExt cx="4559502" cy="6582756"/>
          </a:xfrm>
        </p:grpSpPr>
        <p:sp>
          <p:nvSpPr>
            <p:cNvPr id="48" name="文本框 47">
              <a:extLst>
                <a:ext uri="{FF2B5EF4-FFF2-40B4-BE49-F238E27FC236}">
                  <a16:creationId xmlns:a16="http://schemas.microsoft.com/office/drawing/2014/main" id="{75D7EE56-BA13-4592-9C6A-4E22E57D5EEE}"/>
                </a:ext>
              </a:extLst>
            </p:cNvPr>
            <p:cNvSpPr txBox="1"/>
            <p:nvPr/>
          </p:nvSpPr>
          <p:spPr>
            <a:xfrm>
              <a:off x="4059532" y="6172729"/>
              <a:ext cx="2397884" cy="564948"/>
            </a:xfrm>
            <a:prstGeom prst="rect">
              <a:avLst/>
            </a:prstGeom>
            <a:noFill/>
          </p:spPr>
          <p:txBody>
            <a:bodyPr wrap="square" rtlCol="0">
              <a:spAutoFit/>
            </a:bodyPr>
            <a:lstStyle/>
            <a:p>
              <a:pPr algn="ctr"/>
              <a:r>
                <a:rPr lang="en-US" altLang="zh-CN" sz="1400" b="1" dirty="0">
                  <a:latin typeface="Times New Roman" panose="02020603050405020304" pitchFamily="18" charset="0"/>
                  <a:cs typeface="Times New Roman" panose="02020603050405020304" pitchFamily="18" charset="0"/>
                </a:rPr>
                <a:t>Our System</a:t>
              </a:r>
              <a:endParaRPr lang="zh-CN" altLang="en-US" sz="1400" b="1" dirty="0">
                <a:latin typeface="Times New Roman" panose="0202060305040502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23FEFD20-86D5-4C55-9AA5-446E42092160}"/>
                </a:ext>
              </a:extLst>
            </p:cNvPr>
            <p:cNvSpPr txBox="1"/>
            <p:nvPr/>
          </p:nvSpPr>
          <p:spPr>
            <a:xfrm>
              <a:off x="1897914" y="6172729"/>
              <a:ext cx="2397884" cy="564948"/>
            </a:xfrm>
            <a:prstGeom prst="rect">
              <a:avLst/>
            </a:prstGeom>
            <a:noFill/>
          </p:spPr>
          <p:txBody>
            <a:bodyPr wrap="square" rtlCol="0">
              <a:spAutoFit/>
            </a:bodyPr>
            <a:lstStyle/>
            <a:p>
              <a:pPr algn="ctr"/>
              <a:r>
                <a:rPr lang="en-US" altLang="zh-CN" sz="1400" b="1" dirty="0">
                  <a:latin typeface="Times New Roman" panose="02020603050405020304" pitchFamily="18" charset="0"/>
                  <a:cs typeface="Times New Roman" panose="02020603050405020304" pitchFamily="18" charset="0"/>
                </a:rPr>
                <a:t>Video Frame</a:t>
              </a:r>
              <a:endParaRPr lang="zh-CN" altLang="en-US" sz="1400" b="1" dirty="0">
                <a:latin typeface="Times New Roman" panose="02020603050405020304" pitchFamily="18" charset="0"/>
                <a:cs typeface="Times New Roman" panose="02020603050405020304" pitchFamily="18" charset="0"/>
              </a:endParaRPr>
            </a:p>
          </p:txBody>
        </p:sp>
        <p:pic>
          <p:nvPicPr>
            <p:cNvPr id="52" name="图片 51">
              <a:extLst>
                <a:ext uri="{FF2B5EF4-FFF2-40B4-BE49-F238E27FC236}">
                  <a16:creationId xmlns:a16="http://schemas.microsoft.com/office/drawing/2014/main" id="{3AC73ED0-2F43-4F95-B565-1274A928DEF3}"/>
                </a:ext>
              </a:extLst>
            </p:cNvPr>
            <p:cNvPicPr>
              <a:picLocks noChangeAspect="1"/>
            </p:cNvPicPr>
            <p:nvPr/>
          </p:nvPicPr>
          <p:blipFill>
            <a:blip r:embed="rId10"/>
            <a:stretch>
              <a:fillRect/>
            </a:stretch>
          </p:blipFill>
          <p:spPr>
            <a:xfrm>
              <a:off x="4239898" y="3435399"/>
              <a:ext cx="2091690" cy="2788920"/>
            </a:xfrm>
            <a:prstGeom prst="rect">
              <a:avLst/>
            </a:prstGeom>
          </p:spPr>
        </p:pic>
        <p:pic>
          <p:nvPicPr>
            <p:cNvPr id="54" name="图片 53">
              <a:extLst>
                <a:ext uri="{FF2B5EF4-FFF2-40B4-BE49-F238E27FC236}">
                  <a16:creationId xmlns:a16="http://schemas.microsoft.com/office/drawing/2014/main" id="{CF44BCF6-AAD7-4A27-BE49-36B2EF848766}"/>
                </a:ext>
              </a:extLst>
            </p:cNvPr>
            <p:cNvPicPr>
              <a:picLocks noChangeAspect="1"/>
            </p:cNvPicPr>
            <p:nvPr/>
          </p:nvPicPr>
          <p:blipFill>
            <a:blip r:embed="rId11"/>
            <a:stretch>
              <a:fillRect/>
            </a:stretch>
          </p:blipFill>
          <p:spPr>
            <a:xfrm>
              <a:off x="2014209" y="3435399"/>
              <a:ext cx="2091690" cy="2788920"/>
            </a:xfrm>
            <a:prstGeom prst="rect">
              <a:avLst/>
            </a:prstGeom>
          </p:spPr>
        </p:pic>
        <p:pic>
          <p:nvPicPr>
            <p:cNvPr id="56" name="图片 55" descr="图片包含 室内, 人, 站, 前&#10;&#10;描述已自动生成">
              <a:extLst>
                <a:ext uri="{FF2B5EF4-FFF2-40B4-BE49-F238E27FC236}">
                  <a16:creationId xmlns:a16="http://schemas.microsoft.com/office/drawing/2014/main" id="{4BAF4B85-CFB8-4494-B4FB-5941F97A5462}"/>
                </a:ext>
              </a:extLst>
            </p:cNvPr>
            <p:cNvPicPr>
              <a:picLocks noChangeAspect="1"/>
            </p:cNvPicPr>
            <p:nvPr/>
          </p:nvPicPr>
          <p:blipFill>
            <a:blip r:embed="rId12"/>
            <a:stretch>
              <a:fillRect/>
            </a:stretch>
          </p:blipFill>
          <p:spPr>
            <a:xfrm>
              <a:off x="2014209" y="507045"/>
              <a:ext cx="2091690" cy="2788920"/>
            </a:xfrm>
            <a:prstGeom prst="rect">
              <a:avLst/>
            </a:prstGeom>
          </p:spPr>
        </p:pic>
        <p:pic>
          <p:nvPicPr>
            <p:cNvPr id="58" name="图片 57" descr="图表, 直方图&#10;&#10;描述已自动生成">
              <a:extLst>
                <a:ext uri="{FF2B5EF4-FFF2-40B4-BE49-F238E27FC236}">
                  <a16:creationId xmlns:a16="http://schemas.microsoft.com/office/drawing/2014/main" id="{AB6BAA6A-217C-4781-9E67-850741E8CDDF}"/>
                </a:ext>
              </a:extLst>
            </p:cNvPr>
            <p:cNvPicPr>
              <a:picLocks noChangeAspect="1"/>
            </p:cNvPicPr>
            <p:nvPr/>
          </p:nvPicPr>
          <p:blipFill>
            <a:blip r:embed="rId13"/>
            <a:stretch>
              <a:fillRect/>
            </a:stretch>
          </p:blipFill>
          <p:spPr>
            <a:xfrm>
              <a:off x="4218794" y="507045"/>
              <a:ext cx="2091690" cy="2788920"/>
            </a:xfrm>
            <a:prstGeom prst="rect">
              <a:avLst/>
            </a:prstGeom>
          </p:spPr>
        </p:pic>
        <p:sp>
          <p:nvSpPr>
            <p:cNvPr id="60" name="椭圆 59">
              <a:extLst>
                <a:ext uri="{FF2B5EF4-FFF2-40B4-BE49-F238E27FC236}">
                  <a16:creationId xmlns:a16="http://schemas.microsoft.com/office/drawing/2014/main" id="{3816F006-1E11-4D1B-8E27-36632B537DF5}"/>
                </a:ext>
              </a:extLst>
            </p:cNvPr>
            <p:cNvSpPr/>
            <p:nvPr/>
          </p:nvSpPr>
          <p:spPr>
            <a:xfrm>
              <a:off x="2248518" y="3056189"/>
              <a:ext cx="1479327" cy="1366812"/>
            </a:xfrm>
            <a:prstGeom prst="ellipse">
              <a:avLst/>
            </a:prstGeom>
            <a:blipFill>
              <a:blip r:embed="rId14"/>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745D7195-A1D3-46BB-BF0B-3868DA4D713B}"/>
                </a:ext>
              </a:extLst>
            </p:cNvPr>
            <p:cNvSpPr/>
            <p:nvPr/>
          </p:nvSpPr>
          <p:spPr>
            <a:xfrm>
              <a:off x="2302842" y="154921"/>
              <a:ext cx="1588026" cy="1462888"/>
            </a:xfrm>
            <a:prstGeom prst="ellipse">
              <a:avLst/>
            </a:prstGeom>
            <a:blipFill>
              <a:blip r:embed="rId14"/>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8121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914402" y="215154"/>
            <a:ext cx="8363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P</a:t>
            </a:r>
            <a:r>
              <a:rPr lang="en-US" altLang="zh-CN" sz="4400" dirty="0">
                <a:solidFill>
                  <a:srgbClr val="1F3A33"/>
                </a:solidFill>
                <a:latin typeface="Century Gothic" panose="020B0502020202020204" pitchFamily="34" charset="0"/>
                <a:cs typeface="Arial" panose="020B0604020202020204" pitchFamily="34" charset="0"/>
              </a:rPr>
              <a:t>arameter Study</a:t>
            </a:r>
            <a:endParaRPr lang="en-US" sz="4400" dirty="0">
              <a:solidFill>
                <a:srgbClr val="1F3A33"/>
              </a:solidFill>
              <a:latin typeface="Century Gothic" panose="020B0502020202020204" pitchFamily="34" charset="0"/>
              <a:cs typeface="Arial" panose="020B0604020202020204" pitchFamily="34" charset="0"/>
            </a:endParaRP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矩形 6">
            <a:extLst>
              <a:ext uri="{FF2B5EF4-FFF2-40B4-BE49-F238E27FC236}">
                <a16:creationId xmlns:a16="http://schemas.microsoft.com/office/drawing/2014/main" id="{22923F5E-C72D-43E1-BA15-7F70803E6424}"/>
              </a:ext>
            </a:extLst>
          </p:cNvPr>
          <p:cNvSpPr/>
          <p:nvPr/>
        </p:nvSpPr>
        <p:spPr>
          <a:xfrm>
            <a:off x="599676" y="1309087"/>
            <a:ext cx="6238241" cy="584775"/>
          </a:xfrm>
          <a:prstGeom prst="rect">
            <a:avLst/>
          </a:prstGeom>
        </p:spPr>
        <p:txBody>
          <a:bodyPr wrap="square">
            <a:spAutoFit/>
          </a:bodyPr>
          <a:lstStyle/>
          <a:p>
            <a:r>
              <a:rPr lang="en-US" altLang="zh-CN" sz="3200" b="1" i="1" dirty="0">
                <a:latin typeface="Comic Sans MS" panose="030F0702030302020204" pitchFamily="66" charset="0"/>
              </a:rPr>
              <a:t>Running Time Analysis:</a:t>
            </a:r>
            <a:endParaRPr lang="en-US" altLang="zh-CN" b="1" i="1" dirty="0">
              <a:latin typeface="Comic Sans MS" panose="030F0702030302020204" pitchFamily="66" charset="0"/>
            </a:endParaRPr>
          </a:p>
        </p:txBody>
      </p:sp>
      <p:pic>
        <p:nvPicPr>
          <p:cNvPr id="5" name="图片 4">
            <a:extLst>
              <a:ext uri="{FF2B5EF4-FFF2-40B4-BE49-F238E27FC236}">
                <a16:creationId xmlns:a16="http://schemas.microsoft.com/office/drawing/2014/main" id="{CEE84A4B-E116-442D-A09F-588346D9A048}"/>
              </a:ext>
            </a:extLst>
          </p:cNvPr>
          <p:cNvPicPr>
            <a:picLocks noChangeAspect="1"/>
          </p:cNvPicPr>
          <p:nvPr/>
        </p:nvPicPr>
        <p:blipFill>
          <a:blip r:embed="rId3"/>
          <a:stretch>
            <a:fillRect/>
          </a:stretch>
        </p:blipFill>
        <p:spPr>
          <a:xfrm>
            <a:off x="599677" y="2267797"/>
            <a:ext cx="5238314" cy="1914265"/>
          </a:xfrm>
          <a:prstGeom prst="rect">
            <a:avLst/>
          </a:prstGeom>
        </p:spPr>
      </p:pic>
      <p:sp>
        <p:nvSpPr>
          <p:cNvPr id="10" name="矩形 9">
            <a:extLst>
              <a:ext uri="{FF2B5EF4-FFF2-40B4-BE49-F238E27FC236}">
                <a16:creationId xmlns:a16="http://schemas.microsoft.com/office/drawing/2014/main" id="{DB567B5D-4018-42F2-BF46-EF39AE733D46}"/>
              </a:ext>
            </a:extLst>
          </p:cNvPr>
          <p:cNvSpPr/>
          <p:nvPr/>
        </p:nvSpPr>
        <p:spPr>
          <a:xfrm>
            <a:off x="7369408" y="1309087"/>
            <a:ext cx="3539597" cy="584775"/>
          </a:xfrm>
          <a:prstGeom prst="rect">
            <a:avLst/>
          </a:prstGeom>
        </p:spPr>
        <p:txBody>
          <a:bodyPr wrap="square">
            <a:spAutoFit/>
          </a:bodyPr>
          <a:lstStyle/>
          <a:p>
            <a:r>
              <a:rPr lang="en-US" altLang="zh-CN" sz="3200" b="1" i="1" dirty="0">
                <a:latin typeface="Comic Sans MS" panose="030F0702030302020204" pitchFamily="66" charset="0"/>
              </a:rPr>
              <a:t>Ablation Study:</a:t>
            </a:r>
            <a:endParaRPr lang="en-US" altLang="zh-CN" b="1" i="1" dirty="0">
              <a:latin typeface="Comic Sans MS" panose="030F0702030302020204" pitchFamily="66" charset="0"/>
            </a:endParaRPr>
          </a:p>
        </p:txBody>
      </p:sp>
      <p:pic>
        <p:nvPicPr>
          <p:cNvPr id="8" name="图片 7">
            <a:extLst>
              <a:ext uri="{FF2B5EF4-FFF2-40B4-BE49-F238E27FC236}">
                <a16:creationId xmlns:a16="http://schemas.microsoft.com/office/drawing/2014/main" id="{E571C3EE-77C3-4141-B2FF-A613D7B442C2}"/>
              </a:ext>
            </a:extLst>
          </p:cNvPr>
          <p:cNvPicPr>
            <a:picLocks noChangeAspect="1"/>
          </p:cNvPicPr>
          <p:nvPr/>
        </p:nvPicPr>
        <p:blipFill>
          <a:blip r:embed="rId4"/>
          <a:stretch>
            <a:fillRect/>
          </a:stretch>
        </p:blipFill>
        <p:spPr>
          <a:xfrm>
            <a:off x="6238385" y="1987930"/>
            <a:ext cx="5801642" cy="1907316"/>
          </a:xfrm>
          <a:prstGeom prst="rect">
            <a:avLst/>
          </a:prstGeom>
        </p:spPr>
      </p:pic>
      <p:pic>
        <p:nvPicPr>
          <p:cNvPr id="14" name="图片 13">
            <a:extLst>
              <a:ext uri="{FF2B5EF4-FFF2-40B4-BE49-F238E27FC236}">
                <a16:creationId xmlns:a16="http://schemas.microsoft.com/office/drawing/2014/main" id="{44B33D37-246D-43D0-9CD8-716DB0B2C46B}"/>
              </a:ext>
            </a:extLst>
          </p:cNvPr>
          <p:cNvPicPr>
            <a:picLocks noChangeAspect="1"/>
          </p:cNvPicPr>
          <p:nvPr/>
        </p:nvPicPr>
        <p:blipFill>
          <a:blip r:embed="rId5"/>
          <a:stretch>
            <a:fillRect/>
          </a:stretch>
        </p:blipFill>
        <p:spPr>
          <a:xfrm>
            <a:off x="6378031" y="4112950"/>
            <a:ext cx="5753599" cy="2270957"/>
          </a:xfrm>
          <a:prstGeom prst="rect">
            <a:avLst/>
          </a:prstGeom>
        </p:spPr>
      </p:pic>
      <p:sp>
        <p:nvSpPr>
          <p:cNvPr id="19" name="矩形 18">
            <a:extLst>
              <a:ext uri="{FF2B5EF4-FFF2-40B4-BE49-F238E27FC236}">
                <a16:creationId xmlns:a16="http://schemas.microsoft.com/office/drawing/2014/main" id="{D8A83239-7DF1-4D7C-84AC-1136607EE483}"/>
              </a:ext>
            </a:extLst>
          </p:cNvPr>
          <p:cNvSpPr/>
          <p:nvPr/>
        </p:nvSpPr>
        <p:spPr>
          <a:xfrm>
            <a:off x="200306" y="4555997"/>
            <a:ext cx="6353131" cy="1600438"/>
          </a:xfrm>
          <a:prstGeom prst="rect">
            <a:avLst/>
          </a:prstGeom>
        </p:spPr>
        <p:txBody>
          <a:bodyPr wrap="square">
            <a:spAutoFit/>
          </a:bodyPr>
          <a:lstStyle/>
          <a:p>
            <a:pPr marL="285750" indent="-285750">
              <a:buFont typeface="Arial" panose="020B0604020202020204" pitchFamily="34" charset="0"/>
              <a:buChar char="•"/>
            </a:pPr>
            <a:r>
              <a:rPr lang="en-US" altLang="zh-CN" sz="2000" i="1" dirty="0">
                <a:latin typeface="Comic Sans MS" panose="030F0702030302020204" pitchFamily="66" charset="0"/>
              </a:rPr>
              <a:t>Real-time Operation </a:t>
            </a:r>
          </a:p>
          <a:p>
            <a:pPr marL="285750" indent="-285750">
              <a:buFont typeface="Arial" panose="020B0604020202020204" pitchFamily="34" charset="0"/>
              <a:buChar char="•"/>
            </a:pPr>
            <a:r>
              <a:rPr lang="en-US" altLang="zh-CN" sz="2000" dirty="0">
                <a:latin typeface="Comic Sans MS" panose="030F0702030302020204" pitchFamily="66" charset="0"/>
              </a:rPr>
              <a:t>Enhance the illuminated wave front at pixel scale </a:t>
            </a:r>
          </a:p>
          <a:p>
            <a:pPr marL="285750" indent="-285750">
              <a:buFont typeface="Arial" panose="020B0604020202020204" pitchFamily="34" charset="0"/>
              <a:buChar char="•"/>
            </a:pPr>
            <a:r>
              <a:rPr lang="en-US" altLang="zh-CN" sz="2000" dirty="0">
                <a:latin typeface="Comic Sans MS" panose="030F0702030302020204" pitchFamily="66" charset="0"/>
              </a:rPr>
              <a:t>Multiple loss functions makes it close to the vision-based system</a:t>
            </a:r>
          </a:p>
          <a:p>
            <a:pPr marL="742950" lvl="1" indent="-285750">
              <a:buFont typeface="Arial" panose="020B0604020202020204" pitchFamily="34" charset="0"/>
              <a:buChar char="•"/>
            </a:pPr>
            <a:endParaRPr lang="zh-CN" altLang="en-US" b="1" dirty="0">
              <a:latin typeface="Comic Sans MS" panose="030F0702030302020204" pitchFamily="66" charset="0"/>
            </a:endParaRPr>
          </a:p>
        </p:txBody>
      </p:sp>
    </p:spTree>
    <p:extLst>
      <p:ext uri="{BB962C8B-B14F-4D97-AF65-F5344CB8AC3E}">
        <p14:creationId xmlns:p14="http://schemas.microsoft.com/office/powerpoint/2010/main" val="45568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矩形 8"/>
          <p:cNvSpPr/>
          <p:nvPr/>
        </p:nvSpPr>
        <p:spPr>
          <a:xfrm>
            <a:off x="753629" y="3943140"/>
            <a:ext cx="5493622" cy="1754326"/>
          </a:xfrm>
          <a:prstGeom prst="rect">
            <a:avLst/>
          </a:prstGeom>
        </p:spPr>
        <p:txBody>
          <a:bodyPr wrap="square">
            <a:spAutoFit/>
          </a:bodyPr>
          <a:lstStyle/>
          <a:p>
            <a:pPr lvl="1"/>
            <a:endParaRPr lang="en-US" altLang="zh-CN" i="1" dirty="0">
              <a:latin typeface="Comic Sans MS" panose="030F0702030302020204" pitchFamily="66" charset="0"/>
            </a:endParaRPr>
          </a:p>
          <a:p>
            <a:pPr lvl="1"/>
            <a:endParaRPr lang="en-US" altLang="zh-CN" i="1" dirty="0">
              <a:latin typeface="Comic Sans MS" panose="030F0702030302020204" pitchFamily="66" charset="0"/>
            </a:endParaRPr>
          </a:p>
          <a:p>
            <a:pPr lvl="1"/>
            <a:endParaRPr lang="en-US" altLang="zh-CN" i="1" dirty="0">
              <a:latin typeface="Comic Sans MS" panose="030F0702030302020204" pitchFamily="66" charset="0"/>
            </a:endParaRPr>
          </a:p>
          <a:p>
            <a:pPr marL="742950" lvl="1" indent="-285750">
              <a:buFont typeface="Arial" panose="020B0604020202020204" pitchFamily="34" charset="0"/>
              <a:buChar char="•"/>
            </a:pPr>
            <a:endParaRPr lang="en-US" altLang="zh-CN" dirty="0">
              <a:latin typeface="Comic Sans MS" panose="030F0702030302020204" pitchFamily="66" charset="0"/>
            </a:endParaRPr>
          </a:p>
          <a:p>
            <a:r>
              <a:rPr lang="en-US" altLang="zh-CN" i="1" dirty="0">
                <a:latin typeface="Comic Sans MS" panose="030F0702030302020204" pitchFamily="66" charset="0"/>
              </a:rPr>
              <a:t>							</a:t>
            </a:r>
            <a:endParaRPr lang="zh-CN" altLang="en-US" b="1" dirty="0">
              <a:latin typeface="Comic Sans MS" panose="030F0702030302020204" pitchFamily="66" charset="0"/>
            </a:endParaRPr>
          </a:p>
        </p:txBody>
      </p:sp>
      <p:sp>
        <p:nvSpPr>
          <p:cNvPr id="8" name="Title 1">
            <a:extLst>
              <a:ext uri="{FF2B5EF4-FFF2-40B4-BE49-F238E27FC236}">
                <a16:creationId xmlns:a16="http://schemas.microsoft.com/office/drawing/2014/main" id="{B1531665-A4D9-49AE-97F2-D00C2BF48E8E}"/>
              </a:ext>
            </a:extLst>
          </p:cNvPr>
          <p:cNvSpPr>
            <a:spLocks noGrp="1"/>
          </p:cNvSpPr>
          <p:nvPr>
            <p:ph type="ctrTitle"/>
          </p:nvPr>
        </p:nvSpPr>
        <p:spPr>
          <a:xfrm>
            <a:off x="2149265" y="215154"/>
            <a:ext cx="7893470" cy="796965"/>
          </a:xfrm>
        </p:spPr>
        <p:txBody>
          <a:bodyPr>
            <a:noAutofit/>
          </a:bodyPr>
          <a:lstStyle/>
          <a:p>
            <a:pPr algn="ctr"/>
            <a:r>
              <a:rPr lang="en-US" altLang="zh-CN" sz="4400" dirty="0">
                <a:solidFill>
                  <a:srgbClr val="1F3A33"/>
                </a:solidFill>
                <a:latin typeface="Century Gothic" panose="020B0502020202020204" pitchFamily="34" charset="0"/>
                <a:cs typeface="Arial" panose="020B0604020202020204" pitchFamily="34" charset="0"/>
              </a:rPr>
              <a:t>Discussions &amp; Conclusions</a:t>
            </a:r>
            <a:endParaRPr lang="en-US" sz="4400" dirty="0">
              <a:solidFill>
                <a:srgbClr val="1F3A33"/>
              </a:solidFill>
              <a:latin typeface="Century Gothic" panose="020B0502020202020204" pitchFamily="34" charset="0"/>
              <a:cs typeface="Arial" panose="020B0604020202020204" pitchFamily="34" charset="0"/>
            </a:endParaRPr>
          </a:p>
        </p:txBody>
      </p:sp>
      <p:sp>
        <p:nvSpPr>
          <p:cNvPr id="10" name="矩形 9"/>
          <p:cNvSpPr/>
          <p:nvPr/>
        </p:nvSpPr>
        <p:spPr>
          <a:xfrm>
            <a:off x="838200" y="847581"/>
            <a:ext cx="10720899" cy="3908762"/>
          </a:xfrm>
          <a:prstGeom prst="rect">
            <a:avLst/>
          </a:prstGeom>
        </p:spPr>
        <p:txBody>
          <a:bodyPr wrap="square">
            <a:spAutoFit/>
          </a:bodyPr>
          <a:lstStyle/>
          <a:p>
            <a:endParaRPr lang="en-US" altLang="zh-CN" sz="2400" i="1" dirty="0">
              <a:latin typeface="Comic Sans MS" panose="030F0702030302020204" pitchFamily="66" charset="0"/>
            </a:endParaRPr>
          </a:p>
          <a:p>
            <a:pPr lvl="1"/>
            <a:r>
              <a:rPr lang="en-US" altLang="zh-CN" sz="2400" dirty="0">
                <a:solidFill>
                  <a:srgbClr val="1F3A33"/>
                </a:solidFill>
                <a:latin typeface="Comic Sans MS" panose="030F0702030302020204" pitchFamily="66" charset="0"/>
              </a:rPr>
              <a:t>Surface properties and effective range</a:t>
            </a:r>
            <a:endParaRPr lang="en-US" altLang="zh-CN" sz="2400" dirty="0">
              <a:latin typeface="Comic Sans MS" panose="030F0702030302020204" pitchFamily="66" charset="0"/>
            </a:endParaRPr>
          </a:p>
          <a:p>
            <a:pPr marL="1200150" lvl="2" indent="-285750">
              <a:buFont typeface="Arial" panose="020B0604020202020204" pitchFamily="34" charset="0"/>
              <a:buChar char="•"/>
            </a:pPr>
            <a:r>
              <a:rPr lang="en-US" altLang="zh-CN" sz="2400" dirty="0">
                <a:latin typeface="Comic Sans MS" panose="030F0702030302020204" pitchFamily="66" charset="0"/>
              </a:rPr>
              <a:t>Multiple </a:t>
            </a:r>
            <a:r>
              <a:rPr lang="en-US" altLang="zh-CN" sz="2400" dirty="0">
                <a:solidFill>
                  <a:srgbClr val="FF0000"/>
                </a:solidFill>
                <a:latin typeface="Comic Sans MS" panose="030F0702030302020204" pitchFamily="66" charset="0"/>
              </a:rPr>
              <a:t>physical features </a:t>
            </a:r>
            <a:r>
              <a:rPr lang="en-US" altLang="zh-CN" sz="2400" dirty="0">
                <a:latin typeface="Comic Sans MS" panose="030F0702030302020204" pitchFamily="66" charset="0"/>
              </a:rPr>
              <a:t>and fine-grained </a:t>
            </a:r>
            <a:r>
              <a:rPr lang="en-US" altLang="zh-CN" sz="2400" dirty="0">
                <a:solidFill>
                  <a:srgbClr val="FF0000"/>
                </a:solidFill>
                <a:latin typeface="Comic Sans MS" panose="030F0702030302020204" pitchFamily="66" charset="0"/>
              </a:rPr>
              <a:t>wireless signal</a:t>
            </a:r>
            <a:r>
              <a:rPr lang="en-US" altLang="zh-CN" sz="2400" dirty="0">
                <a:latin typeface="Comic Sans MS" panose="030F0702030302020204" pitchFamily="66" charset="0"/>
              </a:rPr>
              <a:t> can be incorporated for real life deployment</a:t>
            </a:r>
          </a:p>
          <a:p>
            <a:pPr lvl="1"/>
            <a:r>
              <a:rPr lang="en-US" altLang="zh-CN" sz="2400" dirty="0">
                <a:solidFill>
                  <a:srgbClr val="1F3A33"/>
                </a:solidFill>
                <a:latin typeface="Comic Sans MS" panose="030F0702030302020204" pitchFamily="66" charset="0"/>
              </a:rPr>
              <a:t>Deployment cost</a:t>
            </a:r>
          </a:p>
          <a:p>
            <a:pPr marL="1200150" lvl="2" indent="-285750">
              <a:buFont typeface="Arial" panose="020B0604020202020204" pitchFamily="34" charset="0"/>
              <a:buChar char="•"/>
            </a:pPr>
            <a:r>
              <a:rPr lang="en-US" altLang="zh-CN" sz="2000" dirty="0">
                <a:solidFill>
                  <a:srgbClr val="1F3A33"/>
                </a:solidFill>
                <a:latin typeface="Comic Sans MS" panose="030F0702030302020204" pitchFamily="66" charset="0"/>
              </a:rPr>
              <a:t>The </a:t>
            </a:r>
            <a:r>
              <a:rPr lang="en-US" altLang="zh-CN" sz="2000" dirty="0">
                <a:solidFill>
                  <a:srgbClr val="FF0000"/>
                </a:solidFill>
                <a:latin typeface="Comic Sans MS" panose="030F0702030302020204" pitchFamily="66" charset="0"/>
              </a:rPr>
              <a:t>relative motion </a:t>
            </a:r>
            <a:r>
              <a:rPr lang="en-US" altLang="zh-CN" sz="2000" dirty="0">
                <a:solidFill>
                  <a:srgbClr val="1F3A33"/>
                </a:solidFill>
                <a:latin typeface="Comic Sans MS" panose="030F0702030302020204" pitchFamily="66" charset="0"/>
              </a:rPr>
              <a:t>is required between the imaging targets and the transceivers without the static massive antennas</a:t>
            </a:r>
            <a:endParaRPr lang="en-US" altLang="zh-CN" sz="2400" i="1" dirty="0">
              <a:latin typeface="Comic Sans MS" panose="030F0702030302020204" pitchFamily="66" charset="0"/>
            </a:endParaRPr>
          </a:p>
          <a:p>
            <a:pPr lvl="1"/>
            <a:r>
              <a:rPr lang="en-US" altLang="zh-CN" sz="2400" i="1" dirty="0">
                <a:latin typeface="Comic Sans MS" panose="030F0702030302020204" pitchFamily="66" charset="0"/>
              </a:rPr>
              <a:t>Continuous movement and generalization</a:t>
            </a:r>
          </a:p>
          <a:p>
            <a:pPr marL="1371600" lvl="2" indent="-457200">
              <a:buFont typeface="Arial" panose="020B0604020202020204" pitchFamily="34" charset="0"/>
              <a:buChar char="•"/>
            </a:pPr>
            <a:r>
              <a:rPr lang="en-US" altLang="zh-CN" sz="2000" dirty="0">
                <a:solidFill>
                  <a:srgbClr val="1F3A33"/>
                </a:solidFill>
                <a:latin typeface="Comic Sans MS" panose="030F0702030302020204" pitchFamily="66" charset="0"/>
              </a:rPr>
              <a:t>Currently, we only evaluate our system for targets </a:t>
            </a:r>
            <a:r>
              <a:rPr lang="en-US" altLang="zh-CN" sz="2000" dirty="0">
                <a:solidFill>
                  <a:srgbClr val="FF0000"/>
                </a:solidFill>
                <a:latin typeface="Comic Sans MS" panose="030F0702030302020204" pitchFamily="66" charset="0"/>
              </a:rPr>
              <a:t>on the spot </a:t>
            </a:r>
            <a:r>
              <a:rPr lang="en-US" altLang="zh-CN" sz="2000" dirty="0">
                <a:solidFill>
                  <a:srgbClr val="1F3A33"/>
                </a:solidFill>
                <a:latin typeface="Comic Sans MS" panose="030F0702030302020204" pitchFamily="66" charset="0"/>
              </a:rPr>
              <a:t>and have to </a:t>
            </a:r>
            <a:r>
              <a:rPr lang="en-US" altLang="zh-CN" sz="2000" dirty="0">
                <a:solidFill>
                  <a:srgbClr val="FF0000"/>
                </a:solidFill>
                <a:latin typeface="Comic Sans MS" panose="030F0702030302020204" pitchFamily="66" charset="0"/>
              </a:rPr>
              <a:t>re-train our </a:t>
            </a:r>
            <a:r>
              <a:rPr lang="en-US" altLang="zh-CN" sz="2000" dirty="0" err="1">
                <a:solidFill>
                  <a:srgbClr val="FF0000"/>
                </a:solidFill>
                <a:latin typeface="Comic Sans MS" panose="030F0702030302020204" pitchFamily="66" charset="0"/>
              </a:rPr>
              <a:t>cGAN</a:t>
            </a:r>
            <a:r>
              <a:rPr lang="en-US" altLang="zh-CN" sz="2000" dirty="0">
                <a:solidFill>
                  <a:srgbClr val="FF0000"/>
                </a:solidFill>
                <a:latin typeface="Comic Sans MS" panose="030F0702030302020204" pitchFamily="66" charset="0"/>
              </a:rPr>
              <a:t> model </a:t>
            </a:r>
            <a:r>
              <a:rPr lang="en-US" altLang="zh-CN" sz="2000" dirty="0">
                <a:solidFill>
                  <a:srgbClr val="1F3A33"/>
                </a:solidFill>
                <a:latin typeface="Comic Sans MS" panose="030F0702030302020204" pitchFamily="66" charset="0"/>
              </a:rPr>
              <a:t>for different setups.</a:t>
            </a:r>
            <a:endParaRPr lang="en-US" altLang="zh-CN" sz="2400" i="1" dirty="0">
              <a:latin typeface="Comic Sans MS" panose="030F0702030302020204" pitchFamily="66" charset="0"/>
            </a:endParaRPr>
          </a:p>
          <a:p>
            <a:pPr lvl="1"/>
            <a:r>
              <a:rPr lang="en-US" altLang="zh-CN" sz="2400" i="1" dirty="0">
                <a:latin typeface="Comic Sans MS" panose="030F0702030302020204" pitchFamily="66" charset="0"/>
              </a:rPr>
              <a:t>						</a:t>
            </a:r>
            <a:endParaRPr lang="zh-CN" altLang="en-US" sz="2400" b="1" dirty="0">
              <a:latin typeface="Comic Sans MS" panose="030F0702030302020204" pitchFamily="66" charset="0"/>
            </a:endParaRPr>
          </a:p>
        </p:txBody>
      </p:sp>
      <p:sp>
        <p:nvSpPr>
          <p:cNvPr id="2" name="矩形 1">
            <a:extLst>
              <a:ext uri="{FF2B5EF4-FFF2-40B4-BE49-F238E27FC236}">
                <a16:creationId xmlns:a16="http://schemas.microsoft.com/office/drawing/2014/main" id="{846AB2EA-2279-4A05-A007-BF0D6CE73FAE}"/>
              </a:ext>
            </a:extLst>
          </p:cNvPr>
          <p:cNvSpPr/>
          <p:nvPr/>
        </p:nvSpPr>
        <p:spPr>
          <a:xfrm>
            <a:off x="632901" y="4175709"/>
            <a:ext cx="11233034" cy="2185214"/>
          </a:xfrm>
          <a:prstGeom prst="rect">
            <a:avLst/>
          </a:prstGeom>
        </p:spPr>
        <p:txBody>
          <a:bodyPr wrap="square">
            <a:spAutoFit/>
          </a:bodyPr>
          <a:lstStyle/>
          <a:p>
            <a:endParaRPr lang="en-US" altLang="zh-CN" sz="2400" b="1" i="1" dirty="0">
              <a:latin typeface="Comic Sans MS" panose="030F0702030302020204" pitchFamily="66" charset="0"/>
            </a:endParaRPr>
          </a:p>
          <a:p>
            <a:pPr marL="342900" indent="-342900">
              <a:buFont typeface="Arial" panose="020B0604020202020204" pitchFamily="34" charset="0"/>
              <a:buChar char="•"/>
            </a:pPr>
            <a:r>
              <a:rPr lang="en-US" altLang="zh-CN" sz="2000" b="1" i="1" dirty="0" err="1">
                <a:latin typeface="Comic Sans MS" panose="030F0702030302020204" pitchFamily="66" charset="0"/>
              </a:rPr>
              <a:t>WiSIA</a:t>
            </a:r>
            <a:r>
              <a:rPr lang="en-US" altLang="zh-CN" sz="2000" b="1" i="1" dirty="0">
                <a:latin typeface="Comic Sans MS" panose="030F0702030302020204" pitchFamily="66" charset="0"/>
              </a:rPr>
              <a:t> is the </a:t>
            </a:r>
            <a:r>
              <a:rPr lang="en-US" altLang="zh-CN" sz="2000" b="1" i="1" dirty="0">
                <a:solidFill>
                  <a:srgbClr val="FF0000"/>
                </a:solidFill>
                <a:latin typeface="Comic Sans MS" panose="030F0702030302020204" pitchFamily="66" charset="0"/>
              </a:rPr>
              <a:t>first versatile Wi-Fi imaging system </a:t>
            </a:r>
            <a:r>
              <a:rPr lang="en-US" altLang="zh-CN" sz="2000" b="1" i="1" dirty="0">
                <a:latin typeface="Comic Sans MS" panose="030F0702030302020204" pitchFamily="66" charset="0"/>
              </a:rPr>
              <a:t>to simultaneously detect objects and humans, segment their boundaries, and identify them within the image plane.</a:t>
            </a:r>
            <a:r>
              <a:rPr lang="en-US" altLang="zh-CN" sz="2400" i="1" dirty="0">
                <a:latin typeface="Comic Sans MS" panose="030F0702030302020204" pitchFamily="66" charset="0"/>
              </a:rPr>
              <a:t>	</a:t>
            </a:r>
          </a:p>
          <a:p>
            <a:pPr marL="342900" indent="-342900">
              <a:buFont typeface="Arial" panose="020B0604020202020204" pitchFamily="34" charset="0"/>
              <a:buChar char="•"/>
            </a:pPr>
            <a:r>
              <a:rPr lang="en-US" altLang="zh-CN" sz="2000" b="1" i="1" dirty="0">
                <a:latin typeface="Comic Sans MS" panose="030F0702030302020204" pitchFamily="66" charset="0"/>
              </a:rPr>
              <a:t>We expect to explore more challenging scenarios in imaging via wireless signals, such as the 3D scenarios, holography, and medical micro-scale imaging.</a:t>
            </a:r>
            <a:r>
              <a:rPr lang="en-US" altLang="zh-CN" sz="2400" i="1" dirty="0">
                <a:latin typeface="Comic Sans MS" panose="030F0702030302020204" pitchFamily="66" charset="0"/>
              </a:rPr>
              <a:t>					</a:t>
            </a:r>
            <a:endParaRPr lang="zh-CN" altLang="en-US" sz="2400" b="1" dirty="0">
              <a:latin typeface="Comic Sans MS" panose="030F0702030302020204" pitchFamily="66" charset="0"/>
            </a:endParaRPr>
          </a:p>
        </p:txBody>
      </p:sp>
    </p:spTree>
    <p:extLst>
      <p:ext uri="{BB962C8B-B14F-4D97-AF65-F5344CB8AC3E}">
        <p14:creationId xmlns:p14="http://schemas.microsoft.com/office/powerpoint/2010/main" val="3038039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矩形 8"/>
          <p:cNvSpPr/>
          <p:nvPr/>
        </p:nvSpPr>
        <p:spPr>
          <a:xfrm>
            <a:off x="753629" y="3943140"/>
            <a:ext cx="5493622" cy="1754326"/>
          </a:xfrm>
          <a:prstGeom prst="rect">
            <a:avLst/>
          </a:prstGeom>
        </p:spPr>
        <p:txBody>
          <a:bodyPr wrap="square">
            <a:spAutoFit/>
          </a:bodyPr>
          <a:lstStyle/>
          <a:p>
            <a:pPr lvl="1"/>
            <a:endParaRPr lang="en-US" altLang="zh-CN" i="1" dirty="0">
              <a:latin typeface="Comic Sans MS" panose="030F0702030302020204" pitchFamily="66" charset="0"/>
            </a:endParaRPr>
          </a:p>
          <a:p>
            <a:pPr lvl="1"/>
            <a:endParaRPr lang="en-US" altLang="zh-CN" i="1" dirty="0">
              <a:latin typeface="Comic Sans MS" panose="030F0702030302020204" pitchFamily="66" charset="0"/>
            </a:endParaRPr>
          </a:p>
          <a:p>
            <a:pPr lvl="1"/>
            <a:endParaRPr lang="en-US" altLang="zh-CN" i="1" dirty="0">
              <a:latin typeface="Comic Sans MS" panose="030F0702030302020204" pitchFamily="66" charset="0"/>
            </a:endParaRPr>
          </a:p>
          <a:p>
            <a:pPr marL="742950" lvl="1" indent="-285750">
              <a:buFont typeface="Arial" panose="020B0604020202020204" pitchFamily="34" charset="0"/>
              <a:buChar char="•"/>
            </a:pPr>
            <a:endParaRPr lang="en-US" altLang="zh-CN" dirty="0">
              <a:latin typeface="Comic Sans MS" panose="030F0702030302020204" pitchFamily="66" charset="0"/>
            </a:endParaRPr>
          </a:p>
          <a:p>
            <a:r>
              <a:rPr lang="en-US" altLang="zh-CN" i="1" dirty="0">
                <a:latin typeface="Comic Sans MS" panose="030F0702030302020204" pitchFamily="66" charset="0"/>
              </a:rPr>
              <a:t>							</a:t>
            </a:r>
            <a:endParaRPr lang="zh-CN" altLang="en-US" b="1" dirty="0">
              <a:latin typeface="Comic Sans MS" panose="030F0702030302020204" pitchFamily="66" charset="0"/>
            </a:endParaRPr>
          </a:p>
        </p:txBody>
      </p:sp>
      <p:sp>
        <p:nvSpPr>
          <p:cNvPr id="7" name="Rectangle 3"/>
          <p:cNvSpPr txBox="1">
            <a:spLocks noChangeArrowheads="1"/>
          </p:cNvSpPr>
          <p:nvPr/>
        </p:nvSpPr>
        <p:spPr bwMode="auto">
          <a:xfrm>
            <a:off x="1574799" y="4726679"/>
            <a:ext cx="9144000" cy="95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kern="0" dirty="0" err="1">
                <a:solidFill>
                  <a:prstClr val="black"/>
                </a:solidFill>
                <a:latin typeface="Calibri" panose="020F0502020204030204"/>
                <a:ea typeface="宋体" charset="-122"/>
                <a:cs typeface="Arial" panose="020B0604020202020204" pitchFamily="34" charset="0"/>
              </a:rPr>
              <a:t>Chenning</a:t>
            </a:r>
            <a:r>
              <a:rPr lang="en-US" altLang="zh-CN" kern="0" dirty="0">
                <a:solidFill>
                  <a:prstClr val="black"/>
                </a:solidFill>
                <a:latin typeface="Calibri" panose="020F0502020204030204"/>
                <a:ea typeface="宋体" charset="-122"/>
                <a:cs typeface="Arial" panose="020B0604020202020204" pitchFamily="34" charset="0"/>
              </a:rPr>
              <a:t> Li</a:t>
            </a:r>
          </a:p>
          <a:p>
            <a:pPr algn="ctr"/>
            <a:r>
              <a:rPr lang="en-US" altLang="zh-CN" kern="0" dirty="0">
                <a:solidFill>
                  <a:prstClr val="black"/>
                </a:solidFill>
                <a:latin typeface="Calibri" panose="020F0502020204030204"/>
                <a:ea typeface="宋体" charset="-122"/>
                <a:cs typeface="Arial" panose="020B0604020202020204" pitchFamily="34" charset="0"/>
              </a:rPr>
              <a:t>chenningli2019@gmail.com</a:t>
            </a:r>
          </a:p>
        </p:txBody>
      </p:sp>
      <p:sp>
        <p:nvSpPr>
          <p:cNvPr id="11" name="矩形 10"/>
          <p:cNvSpPr/>
          <p:nvPr/>
        </p:nvSpPr>
        <p:spPr>
          <a:xfrm>
            <a:off x="4727180" y="2096385"/>
            <a:ext cx="2839239" cy="1754326"/>
          </a:xfrm>
          <a:prstGeom prst="rect">
            <a:avLst/>
          </a:prstGeom>
          <a:noFill/>
        </p:spPr>
        <p:txBody>
          <a:bodyPr wrap="none" lIns="91440" tIns="45720" rIns="91440" bIns="45720">
            <a:spAutoFit/>
          </a:bodyPr>
          <a:lstStyle/>
          <a:p>
            <a:pPr algn="ctr"/>
            <a:r>
              <a:rPr lang="en-US" altLang="zh-CN" sz="5400" b="1" cap="none" spc="0" dirty="0">
                <a:ln w="12700">
                  <a:noFill/>
                  <a:prstDash val="solid"/>
                </a:ln>
                <a:solidFill>
                  <a:srgbClr val="1F3A33"/>
                </a:solidFill>
                <a:latin typeface="Arial" panose="020B0604020202020204" pitchFamily="34" charset="0"/>
                <a:cs typeface="Arial" panose="020B0604020202020204" pitchFamily="34" charset="0"/>
              </a:rPr>
              <a:t>Thanks!</a:t>
            </a:r>
          </a:p>
          <a:p>
            <a:pPr algn="ctr"/>
            <a:r>
              <a:rPr lang="en-US" altLang="zh-CN" sz="5400" b="1" dirty="0">
                <a:ln w="12700">
                  <a:solidFill>
                    <a:schemeClr val="tx1"/>
                  </a:solidFill>
                  <a:prstDash val="solid"/>
                </a:ln>
                <a:solidFill>
                  <a:srgbClr val="E12739"/>
                </a:solidFill>
                <a:latin typeface="Arial" panose="020B0604020202020204" pitchFamily="34" charset="0"/>
                <a:cs typeface="Arial" panose="020B0604020202020204" pitchFamily="34" charset="0"/>
              </a:rPr>
              <a:t>Q&amp;A</a:t>
            </a:r>
            <a:endParaRPr lang="zh-CN" altLang="en-US" sz="5400" b="1" cap="none" spc="0" dirty="0">
              <a:ln w="12700">
                <a:solidFill>
                  <a:schemeClr val="tx1"/>
                </a:solidFill>
                <a:prstDash val="solid"/>
              </a:ln>
              <a:solidFill>
                <a:srgbClr val="E12739"/>
              </a:solidFill>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bwMode="auto">
          <a:xfrm>
            <a:off x="0" y="6181343"/>
            <a:ext cx="1219200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sz="1600" b="1" kern="0" dirty="0">
                <a:solidFill>
                  <a:srgbClr val="8BC641"/>
                </a:solidFill>
                <a:ea typeface="宋体" charset="-122"/>
                <a:cs typeface="Arial" panose="020B0604020202020204" pitchFamily="34" charset="0"/>
              </a:rPr>
              <a:t>“We can only see a short distance ahead, but we can see plenty there that needs to be done.”——Alan M. Turing</a:t>
            </a:r>
          </a:p>
        </p:txBody>
      </p:sp>
    </p:spTree>
    <p:extLst>
      <p:ext uri="{BB962C8B-B14F-4D97-AF65-F5344CB8AC3E}">
        <p14:creationId xmlns:p14="http://schemas.microsoft.com/office/powerpoint/2010/main" val="35823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33917" y="215154"/>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M</a:t>
            </a:r>
            <a:r>
              <a:rPr lang="en-US" altLang="zh-CN" sz="4400" dirty="0">
                <a:solidFill>
                  <a:srgbClr val="1F3A33"/>
                </a:solidFill>
                <a:latin typeface="Century Gothic" panose="020B0502020202020204" pitchFamily="34" charset="0"/>
                <a:cs typeface="Arial" panose="020B0604020202020204" pitchFamily="34" charset="0"/>
              </a:rPr>
              <a:t>otivation: Wi-Fi Imaging</a:t>
            </a:r>
            <a:endParaRPr lang="en-US" sz="4400" dirty="0">
              <a:solidFill>
                <a:srgbClr val="1F3A33"/>
              </a:solidFill>
              <a:latin typeface="Century Gothic" panose="020B0502020202020204" pitchFamily="34" charset="0"/>
              <a:cs typeface="Arial" panose="020B0604020202020204" pitchFamily="34" charset="0"/>
            </a:endParaRPr>
          </a:p>
        </p:txBody>
      </p:sp>
      <p:sp>
        <p:nvSpPr>
          <p:cNvPr id="16" name="文本框 15"/>
          <p:cNvSpPr txBox="1"/>
          <p:nvPr/>
        </p:nvSpPr>
        <p:spPr>
          <a:xfrm>
            <a:off x="1224933" y="5988318"/>
            <a:ext cx="10277940" cy="523220"/>
          </a:xfrm>
          <a:prstGeom prst="rect">
            <a:avLst/>
          </a:prstGeom>
          <a:noFill/>
        </p:spPr>
        <p:txBody>
          <a:bodyPr wrap="square" rtlCol="0">
            <a:spAutoFit/>
          </a:bodyPr>
          <a:lstStyle/>
          <a:p>
            <a:pPr algn="ctr"/>
            <a:r>
              <a:rPr lang="en-US" altLang="zh-CN" sz="2800" i="1" dirty="0">
                <a:solidFill>
                  <a:srgbClr val="FF0000"/>
                </a:solidFill>
                <a:latin typeface="Comic Sans MS" panose="030F0702030302020204" pitchFamily="66" charset="0"/>
                <a:ea typeface="宋体" panose="02010600030101010101" pitchFamily="2" charset="-122"/>
              </a:rPr>
              <a:t>Wi-Fi Imaging has more potentials to be explored !</a:t>
            </a:r>
            <a:endParaRPr lang="zh-CN" altLang="en-US" sz="2800" dirty="0">
              <a:solidFill>
                <a:srgbClr val="FF0000"/>
              </a:solidFill>
              <a:latin typeface="Comic Sans MS" panose="030F0702030302020204" pitchFamily="66" charset="0"/>
            </a:endParaRP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矩形 13">
            <a:extLst>
              <a:ext uri="{FF2B5EF4-FFF2-40B4-BE49-F238E27FC236}">
                <a16:creationId xmlns:a16="http://schemas.microsoft.com/office/drawing/2014/main" id="{CEE5CFA4-F909-4034-8EC6-5BB1628B5CBD}"/>
              </a:ext>
            </a:extLst>
          </p:cNvPr>
          <p:cNvSpPr/>
          <p:nvPr/>
        </p:nvSpPr>
        <p:spPr>
          <a:xfrm>
            <a:off x="966137" y="4068012"/>
            <a:ext cx="10611768" cy="1877437"/>
          </a:xfrm>
          <a:prstGeom prst="rect">
            <a:avLst/>
          </a:prstGeom>
        </p:spPr>
        <p:txBody>
          <a:bodyPr wrap="square">
            <a:spAutoFit/>
          </a:bodyPr>
          <a:lstStyle/>
          <a:p>
            <a:r>
              <a:rPr lang="en-US" altLang="zh-CN" sz="3200" b="1" i="1" dirty="0">
                <a:latin typeface="Comic Sans MS" panose="030F0702030302020204" pitchFamily="66" charset="0"/>
              </a:rPr>
              <a:t>Wi-Fi VS. Others:</a:t>
            </a:r>
            <a:endParaRPr lang="en-US" altLang="zh-CN" sz="2800" dirty="0">
              <a:latin typeface="Comic Sans MS" panose="030F0702030302020204" pitchFamily="66" charset="0"/>
            </a:endParaRPr>
          </a:p>
          <a:p>
            <a:pPr marL="742950" lvl="1" indent="-285750">
              <a:buFont typeface="Arial" panose="020B0604020202020204" pitchFamily="34" charset="0"/>
              <a:buChar char="•"/>
            </a:pPr>
            <a:r>
              <a:rPr lang="en-US" altLang="zh-CN" sz="2800" dirty="0">
                <a:latin typeface="Comic Sans MS" panose="030F0702030302020204" pitchFamily="66" charset="0"/>
              </a:rPr>
              <a:t>Less privacy concern</a:t>
            </a:r>
          </a:p>
          <a:p>
            <a:pPr marL="742950" lvl="1" indent="-285750">
              <a:buFont typeface="Arial" panose="020B0604020202020204" pitchFamily="34" charset="0"/>
              <a:buChar char="•"/>
            </a:pPr>
            <a:r>
              <a:rPr lang="en-US" altLang="zh-CN" sz="2800" dirty="0">
                <a:latin typeface="Comic Sans MS" panose="030F0702030302020204" pitchFamily="66" charset="0"/>
              </a:rPr>
              <a:t>Large surveillance area</a:t>
            </a:r>
          </a:p>
          <a:p>
            <a:pPr marL="742950" lvl="1" indent="-285750">
              <a:buFont typeface="Arial" panose="020B0604020202020204" pitchFamily="34" charset="0"/>
              <a:buChar char="•"/>
            </a:pPr>
            <a:r>
              <a:rPr lang="en-US" altLang="zh-CN" sz="2800" dirty="0">
                <a:latin typeface="Comic Sans MS" panose="030F0702030302020204" pitchFamily="66" charset="0"/>
              </a:rPr>
              <a:t>More ubiquitous deployment</a:t>
            </a:r>
            <a:r>
              <a:rPr lang="en-US" altLang="zh-CN" sz="2800" i="1" dirty="0">
                <a:latin typeface="Comic Sans MS" panose="030F0702030302020204" pitchFamily="66" charset="0"/>
              </a:rPr>
              <a:t>	</a:t>
            </a:r>
            <a:endParaRPr lang="zh-CN" altLang="en-US" sz="2800" b="1" dirty="0">
              <a:latin typeface="Comic Sans MS" panose="030F0702030302020204" pitchFamily="66" charset="0"/>
            </a:endParaRPr>
          </a:p>
        </p:txBody>
      </p:sp>
      <p:sp>
        <p:nvSpPr>
          <p:cNvPr id="11" name="object 7"/>
          <p:cNvSpPr txBox="1"/>
          <p:nvPr/>
        </p:nvSpPr>
        <p:spPr>
          <a:xfrm>
            <a:off x="510365" y="3653604"/>
            <a:ext cx="11110072" cy="386430"/>
          </a:xfrm>
          <a:prstGeom prst="rect">
            <a:avLst/>
          </a:prstGeom>
        </p:spPr>
        <p:txBody>
          <a:bodyPr vert="horz" wrap="square" lIns="0" tIns="16933" rIns="0" bIns="0" rtlCol="0">
            <a:spAutoFit/>
          </a:bodyPr>
          <a:lstStyle/>
          <a:p>
            <a:pPr marL="290398" defTabSz="1219170">
              <a:spcBef>
                <a:spcPts val="133"/>
              </a:spcBef>
              <a:tabLst>
                <a:tab pos="4264553" algn="l"/>
                <a:tab pos="7631663" algn="l"/>
              </a:tabLst>
            </a:pPr>
            <a:r>
              <a:rPr lang="en-US" sz="2400" spc="-173" dirty="0">
                <a:solidFill>
                  <a:prstClr val="black"/>
                </a:solidFill>
                <a:latin typeface="Comic Sans MS" panose="030F0702030302020204" pitchFamily="66" charset="0"/>
                <a:ea typeface="ＭＳ Ｐゴシック" charset="0"/>
                <a:cs typeface="Verdana"/>
              </a:rPr>
              <a:t>        Pix2pix  CVPR’17</a:t>
            </a:r>
            <a:r>
              <a:rPr sz="2400" spc="-7" dirty="0">
                <a:solidFill>
                  <a:prstClr val="black"/>
                </a:solidFill>
                <a:latin typeface="Comic Sans MS" panose="030F0702030302020204" pitchFamily="66" charset="0"/>
                <a:ea typeface="ＭＳ Ｐゴシック" charset="0"/>
                <a:cs typeface="Verdana"/>
              </a:rPr>
              <a:t>	</a:t>
            </a:r>
            <a:r>
              <a:rPr lang="en-US" sz="2400" spc="-7" dirty="0">
                <a:solidFill>
                  <a:prstClr val="black"/>
                </a:solidFill>
                <a:latin typeface="Comic Sans MS" panose="030F0702030302020204" pitchFamily="66" charset="0"/>
                <a:ea typeface="ＭＳ Ｐゴシック" charset="0"/>
                <a:cs typeface="Verdana"/>
              </a:rPr>
              <a:t>    </a:t>
            </a:r>
            <a:r>
              <a:rPr lang="en-US" sz="2400" spc="-107" dirty="0">
                <a:solidFill>
                  <a:prstClr val="black"/>
                </a:solidFill>
                <a:latin typeface="Comic Sans MS" panose="030F0702030302020204" pitchFamily="66" charset="0"/>
                <a:ea typeface="ＭＳ Ｐゴシック" charset="0"/>
                <a:cs typeface="Verdana"/>
              </a:rPr>
              <a:t>AIM </a:t>
            </a:r>
            <a:r>
              <a:rPr lang="en-US" sz="2400" spc="-107" dirty="0" err="1">
                <a:solidFill>
                  <a:prstClr val="black"/>
                </a:solidFill>
                <a:latin typeface="Comic Sans MS" panose="030F0702030302020204" pitchFamily="66" charset="0"/>
                <a:ea typeface="ＭＳ Ｐゴシック" charset="0"/>
                <a:cs typeface="Verdana"/>
              </a:rPr>
              <a:t>MobiSys</a:t>
            </a:r>
            <a:r>
              <a:rPr lang="en-US" sz="2400" spc="-107" dirty="0">
                <a:solidFill>
                  <a:prstClr val="black"/>
                </a:solidFill>
                <a:latin typeface="Comic Sans MS" panose="030F0702030302020204" pitchFamily="66" charset="0"/>
                <a:ea typeface="ＭＳ Ｐゴシック" charset="0"/>
                <a:cs typeface="Verdana"/>
              </a:rPr>
              <a:t> ‘18</a:t>
            </a:r>
            <a:r>
              <a:rPr sz="2400" spc="-80" dirty="0">
                <a:solidFill>
                  <a:prstClr val="black"/>
                </a:solidFill>
                <a:latin typeface="Comic Sans MS" panose="030F0702030302020204" pitchFamily="66" charset="0"/>
                <a:ea typeface="ＭＳ Ｐゴシック" charset="0"/>
                <a:cs typeface="Verdana"/>
              </a:rPr>
              <a:t>	</a:t>
            </a:r>
            <a:r>
              <a:rPr lang="en-US" sz="2400" spc="-80" dirty="0">
                <a:solidFill>
                  <a:prstClr val="black"/>
                </a:solidFill>
                <a:latin typeface="Comic Sans MS" panose="030F0702030302020204" pitchFamily="66" charset="0"/>
                <a:ea typeface="ＭＳ Ｐゴシック" charset="0"/>
                <a:cs typeface="Verdana"/>
              </a:rPr>
              <a:t>             </a:t>
            </a:r>
            <a:r>
              <a:rPr lang="en-US" sz="2400" spc="-113" dirty="0" err="1">
                <a:solidFill>
                  <a:prstClr val="black"/>
                </a:solidFill>
                <a:latin typeface="Comic Sans MS" panose="030F0702030302020204" pitchFamily="66" charset="0"/>
                <a:ea typeface="ＭＳ Ｐゴシック" charset="0"/>
                <a:cs typeface="Verdana"/>
              </a:rPr>
              <a:t>Wision</a:t>
            </a:r>
            <a:r>
              <a:rPr lang="en-US" sz="2400" spc="-113" dirty="0">
                <a:solidFill>
                  <a:prstClr val="black"/>
                </a:solidFill>
                <a:latin typeface="Comic Sans MS" panose="030F0702030302020204" pitchFamily="66" charset="0"/>
                <a:ea typeface="ＭＳ Ｐゴシック" charset="0"/>
                <a:cs typeface="Verdana"/>
              </a:rPr>
              <a:t> SenSys’14</a:t>
            </a:r>
            <a:endParaRPr sz="2400" dirty="0">
              <a:solidFill>
                <a:prstClr val="black"/>
              </a:solidFill>
              <a:latin typeface="Comic Sans MS" panose="030F0702030302020204" pitchFamily="66" charset="0"/>
              <a:ea typeface="ＭＳ Ｐゴシック" charset="0"/>
              <a:cs typeface="Verdana"/>
            </a:endParaRPr>
          </a:p>
        </p:txBody>
      </p:sp>
      <p:pic>
        <p:nvPicPr>
          <p:cNvPr id="5" name="图片 4">
            <a:extLst>
              <a:ext uri="{FF2B5EF4-FFF2-40B4-BE49-F238E27FC236}">
                <a16:creationId xmlns:a16="http://schemas.microsoft.com/office/drawing/2014/main" id="{B3DE6022-E92E-484E-831C-F4C34B40587E}"/>
              </a:ext>
            </a:extLst>
          </p:cNvPr>
          <p:cNvPicPr>
            <a:picLocks noChangeAspect="1"/>
          </p:cNvPicPr>
          <p:nvPr/>
        </p:nvPicPr>
        <p:blipFill>
          <a:blip r:embed="rId3"/>
          <a:stretch>
            <a:fillRect/>
          </a:stretch>
        </p:blipFill>
        <p:spPr>
          <a:xfrm>
            <a:off x="916073" y="1590335"/>
            <a:ext cx="3032946" cy="2083988"/>
          </a:xfrm>
          <a:prstGeom prst="rect">
            <a:avLst/>
          </a:prstGeom>
        </p:spPr>
      </p:pic>
      <p:sp>
        <p:nvSpPr>
          <p:cNvPr id="7" name="object 7">
            <a:extLst>
              <a:ext uri="{FF2B5EF4-FFF2-40B4-BE49-F238E27FC236}">
                <a16:creationId xmlns:a16="http://schemas.microsoft.com/office/drawing/2014/main" id="{88B5711E-8562-4F48-B112-B09E51C2BC34}"/>
              </a:ext>
            </a:extLst>
          </p:cNvPr>
          <p:cNvSpPr txBox="1"/>
          <p:nvPr/>
        </p:nvSpPr>
        <p:spPr>
          <a:xfrm>
            <a:off x="582245" y="1093157"/>
            <a:ext cx="10995660" cy="447986"/>
          </a:xfrm>
          <a:prstGeom prst="rect">
            <a:avLst/>
          </a:prstGeom>
        </p:spPr>
        <p:txBody>
          <a:bodyPr vert="horz" wrap="square" lIns="0" tIns="16933" rIns="0" bIns="0" rtlCol="0">
            <a:spAutoFit/>
          </a:bodyPr>
          <a:lstStyle/>
          <a:p>
            <a:pPr marL="290398" defTabSz="1219170">
              <a:spcBef>
                <a:spcPts val="133"/>
              </a:spcBef>
              <a:tabLst>
                <a:tab pos="4264553" algn="l"/>
                <a:tab pos="7631663" algn="l"/>
              </a:tabLst>
            </a:pPr>
            <a:r>
              <a:rPr lang="en-US" sz="2800" spc="-173" dirty="0">
                <a:solidFill>
                  <a:prstClr val="black"/>
                </a:solidFill>
                <a:latin typeface="Comic Sans MS" panose="030F0702030302020204" pitchFamily="66" charset="0"/>
                <a:ea typeface="ＭＳ Ｐゴシック" charset="0"/>
                <a:cs typeface="Verdana"/>
              </a:rPr>
              <a:t>        Computer Vision</a:t>
            </a:r>
            <a:r>
              <a:rPr sz="2800" spc="-7" dirty="0">
                <a:solidFill>
                  <a:prstClr val="black"/>
                </a:solidFill>
                <a:latin typeface="Comic Sans MS" panose="030F0702030302020204" pitchFamily="66" charset="0"/>
                <a:ea typeface="ＭＳ Ｐゴシック" charset="0"/>
                <a:cs typeface="Verdana"/>
              </a:rPr>
              <a:t>	</a:t>
            </a:r>
            <a:r>
              <a:rPr lang="en-US" sz="2800" spc="-7" dirty="0">
                <a:solidFill>
                  <a:prstClr val="black"/>
                </a:solidFill>
                <a:latin typeface="Comic Sans MS" panose="030F0702030302020204" pitchFamily="66" charset="0"/>
                <a:ea typeface="ＭＳ Ｐゴシック" charset="0"/>
                <a:cs typeface="Verdana"/>
              </a:rPr>
              <a:t>     </a:t>
            </a:r>
            <a:r>
              <a:rPr lang="en-US" sz="2800" spc="-107" dirty="0">
                <a:solidFill>
                  <a:prstClr val="black"/>
                </a:solidFill>
                <a:latin typeface="Comic Sans MS" panose="030F0702030302020204" pitchFamily="66" charset="0"/>
                <a:ea typeface="ＭＳ Ｐゴシック" charset="0"/>
                <a:cs typeface="Verdana"/>
              </a:rPr>
              <a:t>Acoustics</a:t>
            </a:r>
            <a:r>
              <a:rPr sz="2800" spc="-80" dirty="0">
                <a:solidFill>
                  <a:prstClr val="black"/>
                </a:solidFill>
                <a:latin typeface="Comic Sans MS" panose="030F0702030302020204" pitchFamily="66" charset="0"/>
                <a:ea typeface="ＭＳ Ｐゴシック" charset="0"/>
                <a:cs typeface="Verdana"/>
              </a:rPr>
              <a:t>	</a:t>
            </a:r>
            <a:r>
              <a:rPr lang="en-US" sz="2800" spc="-80" dirty="0">
                <a:solidFill>
                  <a:prstClr val="black"/>
                </a:solidFill>
                <a:latin typeface="Comic Sans MS" panose="030F0702030302020204" pitchFamily="66" charset="0"/>
                <a:ea typeface="ＭＳ Ｐゴシック" charset="0"/>
                <a:cs typeface="Verdana"/>
              </a:rPr>
              <a:t>               </a:t>
            </a:r>
            <a:r>
              <a:rPr lang="en-US" sz="2800" spc="-113" dirty="0">
                <a:solidFill>
                  <a:prstClr val="black"/>
                </a:solidFill>
                <a:latin typeface="Comic Sans MS" panose="030F0702030302020204" pitchFamily="66" charset="0"/>
                <a:ea typeface="ＭＳ Ｐゴシック" charset="0"/>
                <a:cs typeface="Verdana"/>
              </a:rPr>
              <a:t>Wi-Fi</a:t>
            </a:r>
            <a:endParaRPr sz="2800" dirty="0">
              <a:solidFill>
                <a:prstClr val="black"/>
              </a:solidFill>
              <a:latin typeface="Comic Sans MS" panose="030F0702030302020204" pitchFamily="66" charset="0"/>
              <a:ea typeface="ＭＳ Ｐゴシック" charset="0"/>
              <a:cs typeface="Verdana"/>
            </a:endParaRPr>
          </a:p>
        </p:txBody>
      </p:sp>
      <p:pic>
        <p:nvPicPr>
          <p:cNvPr id="9" name="图片 8">
            <a:extLst>
              <a:ext uri="{FF2B5EF4-FFF2-40B4-BE49-F238E27FC236}">
                <a16:creationId xmlns:a16="http://schemas.microsoft.com/office/drawing/2014/main" id="{429C20C8-69C9-40BA-A2AA-47B218435B25}"/>
              </a:ext>
            </a:extLst>
          </p:cNvPr>
          <p:cNvPicPr>
            <a:picLocks noChangeAspect="1"/>
          </p:cNvPicPr>
          <p:nvPr/>
        </p:nvPicPr>
        <p:blipFill>
          <a:blip r:embed="rId4"/>
          <a:stretch>
            <a:fillRect/>
          </a:stretch>
        </p:blipFill>
        <p:spPr>
          <a:xfrm>
            <a:off x="4048601" y="1699002"/>
            <a:ext cx="4158622" cy="1866654"/>
          </a:xfrm>
          <a:prstGeom prst="rect">
            <a:avLst/>
          </a:prstGeom>
        </p:spPr>
      </p:pic>
      <p:pic>
        <p:nvPicPr>
          <p:cNvPr id="21" name="图片 20">
            <a:extLst>
              <a:ext uri="{FF2B5EF4-FFF2-40B4-BE49-F238E27FC236}">
                <a16:creationId xmlns:a16="http://schemas.microsoft.com/office/drawing/2014/main" id="{7716A4BD-39FE-437D-A47D-2D747489A637}"/>
              </a:ext>
            </a:extLst>
          </p:cNvPr>
          <p:cNvPicPr>
            <a:picLocks noChangeAspect="1"/>
          </p:cNvPicPr>
          <p:nvPr/>
        </p:nvPicPr>
        <p:blipFill>
          <a:blip r:embed="rId5"/>
          <a:stretch>
            <a:fillRect/>
          </a:stretch>
        </p:blipFill>
        <p:spPr>
          <a:xfrm>
            <a:off x="8306805" y="1674286"/>
            <a:ext cx="3705560" cy="1916087"/>
          </a:xfrm>
          <a:prstGeom prst="rect">
            <a:avLst/>
          </a:prstGeom>
        </p:spPr>
      </p:pic>
    </p:spTree>
    <p:extLst>
      <p:ext uri="{BB962C8B-B14F-4D97-AF65-F5344CB8AC3E}">
        <p14:creationId xmlns:p14="http://schemas.microsoft.com/office/powerpoint/2010/main" val="33453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33917" y="215154"/>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E</a:t>
            </a:r>
            <a:r>
              <a:rPr lang="en-US" altLang="zh-CN" sz="4400" dirty="0">
                <a:solidFill>
                  <a:srgbClr val="1F3A33"/>
                </a:solidFill>
                <a:latin typeface="Century Gothic" panose="020B0502020202020204" pitchFamily="34" charset="0"/>
                <a:cs typeface="Arial" panose="020B0604020202020204" pitchFamily="34" charset="0"/>
              </a:rPr>
              <a:t>xisting Wi-Fi Imaging</a:t>
            </a:r>
            <a:endParaRPr lang="en-US" sz="4400" dirty="0">
              <a:solidFill>
                <a:srgbClr val="1F3A33"/>
              </a:solidFill>
              <a:latin typeface="Century Gothic" panose="020B0502020202020204" pitchFamily="34" charset="0"/>
              <a:cs typeface="Arial" panose="020B0604020202020204" pitchFamily="34" charset="0"/>
            </a:endParaRP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object 7"/>
          <p:cNvSpPr txBox="1"/>
          <p:nvPr/>
        </p:nvSpPr>
        <p:spPr>
          <a:xfrm>
            <a:off x="510365" y="3653604"/>
            <a:ext cx="11110072" cy="386430"/>
          </a:xfrm>
          <a:prstGeom prst="rect">
            <a:avLst/>
          </a:prstGeom>
        </p:spPr>
        <p:txBody>
          <a:bodyPr vert="horz" wrap="square" lIns="0" tIns="16933" rIns="0" bIns="0" rtlCol="0">
            <a:spAutoFit/>
          </a:bodyPr>
          <a:lstStyle/>
          <a:p>
            <a:pPr marL="290398" defTabSz="1219170">
              <a:spcBef>
                <a:spcPts val="133"/>
              </a:spcBef>
              <a:tabLst>
                <a:tab pos="4264553" algn="l"/>
                <a:tab pos="7631663" algn="l"/>
              </a:tabLst>
            </a:pPr>
            <a:r>
              <a:rPr lang="en-US" sz="2400" spc="-173" dirty="0">
                <a:solidFill>
                  <a:prstClr val="black"/>
                </a:solidFill>
                <a:latin typeface="Comic Sans MS" panose="030F0702030302020204" pitchFamily="66" charset="0"/>
                <a:ea typeface="ＭＳ Ｐゴシック" charset="0"/>
                <a:cs typeface="Verdana"/>
              </a:rPr>
              <a:t>  </a:t>
            </a:r>
            <a:r>
              <a:rPr lang="en-US" sz="2400" spc="-173" dirty="0" err="1">
                <a:solidFill>
                  <a:prstClr val="black"/>
                </a:solidFill>
                <a:latin typeface="Comic Sans MS" panose="030F0702030302020204" pitchFamily="66" charset="0"/>
                <a:ea typeface="ＭＳ Ｐゴシック" charset="0"/>
                <a:cs typeface="Verdana"/>
              </a:rPr>
              <a:t>W</a:t>
            </a:r>
            <a:r>
              <a:rPr lang="en-US" altLang="zh-CN" sz="2400" spc="-173" dirty="0" err="1">
                <a:solidFill>
                  <a:prstClr val="black"/>
                </a:solidFill>
                <a:latin typeface="Comic Sans MS" panose="030F0702030302020204" pitchFamily="66" charset="0"/>
                <a:ea typeface="ＭＳ Ｐゴシック" charset="0"/>
                <a:cs typeface="Verdana"/>
              </a:rPr>
              <a:t>ision</a:t>
            </a:r>
            <a:r>
              <a:rPr lang="en-US" sz="2400" spc="-173" dirty="0">
                <a:solidFill>
                  <a:prstClr val="black"/>
                </a:solidFill>
                <a:latin typeface="Comic Sans MS" panose="030F0702030302020204" pitchFamily="66" charset="0"/>
                <a:ea typeface="ＭＳ Ｐゴシック" charset="0"/>
                <a:cs typeface="Verdana"/>
              </a:rPr>
              <a:t>   </a:t>
            </a:r>
            <a:r>
              <a:rPr lang="en-US" sz="2400" spc="-173" dirty="0" err="1">
                <a:solidFill>
                  <a:prstClr val="black"/>
                </a:solidFill>
                <a:latin typeface="Comic Sans MS" panose="030F0702030302020204" pitchFamily="66" charset="0"/>
                <a:ea typeface="ＭＳ Ｐゴシック" charset="0"/>
                <a:cs typeface="Verdana"/>
              </a:rPr>
              <a:t>SenSys</a:t>
            </a:r>
            <a:r>
              <a:rPr lang="en-US" sz="2400" spc="-173" dirty="0">
                <a:solidFill>
                  <a:prstClr val="black"/>
                </a:solidFill>
                <a:latin typeface="Comic Sans MS" panose="030F0702030302020204" pitchFamily="66" charset="0"/>
                <a:ea typeface="ＭＳ Ｐゴシック" charset="0"/>
                <a:cs typeface="Verdana"/>
              </a:rPr>
              <a:t> ’17</a:t>
            </a:r>
            <a:r>
              <a:rPr sz="2400" spc="-7" dirty="0">
                <a:solidFill>
                  <a:prstClr val="black"/>
                </a:solidFill>
                <a:latin typeface="Comic Sans MS" panose="030F0702030302020204" pitchFamily="66" charset="0"/>
                <a:ea typeface="ＭＳ Ｐゴシック" charset="0"/>
                <a:cs typeface="Verdana"/>
              </a:rPr>
              <a:t>	</a:t>
            </a:r>
            <a:r>
              <a:rPr lang="en-US" sz="2400" spc="-7" dirty="0">
                <a:solidFill>
                  <a:prstClr val="black"/>
                </a:solidFill>
                <a:latin typeface="Comic Sans MS" panose="030F0702030302020204" pitchFamily="66" charset="0"/>
                <a:ea typeface="ＭＳ Ｐゴシック" charset="0"/>
                <a:cs typeface="Verdana"/>
              </a:rPr>
              <a:t>                  </a:t>
            </a:r>
            <a:r>
              <a:rPr lang="en-US" sz="2400" spc="-107" dirty="0">
                <a:solidFill>
                  <a:prstClr val="black"/>
                </a:solidFill>
                <a:latin typeface="Comic Sans MS" panose="030F0702030302020204" pitchFamily="66" charset="0"/>
                <a:ea typeface="ＭＳ Ｐゴシック" charset="0"/>
                <a:cs typeface="Verdana"/>
              </a:rPr>
              <a:t>F. Wang</a:t>
            </a:r>
            <a:r>
              <a:rPr lang="en-US" altLang="zh-CN" sz="2400" spc="-107" dirty="0">
                <a:solidFill>
                  <a:prstClr val="black"/>
                </a:solidFill>
                <a:latin typeface="Comic Sans MS" panose="030F0702030302020204" pitchFamily="66" charset="0"/>
                <a:ea typeface="ＭＳ Ｐゴシック" charset="0"/>
                <a:cs typeface="Verdana"/>
              </a:rPr>
              <a:t>   ICCV’19</a:t>
            </a:r>
            <a:endParaRPr sz="2400" dirty="0">
              <a:solidFill>
                <a:prstClr val="black"/>
              </a:solidFill>
              <a:latin typeface="Comic Sans MS" panose="030F0702030302020204" pitchFamily="66" charset="0"/>
              <a:ea typeface="ＭＳ Ｐゴシック" charset="0"/>
              <a:cs typeface="Verdana"/>
            </a:endParaRPr>
          </a:p>
        </p:txBody>
      </p:sp>
      <p:grpSp>
        <p:nvGrpSpPr>
          <p:cNvPr id="29" name="组合 28">
            <a:extLst>
              <a:ext uri="{FF2B5EF4-FFF2-40B4-BE49-F238E27FC236}">
                <a16:creationId xmlns:a16="http://schemas.microsoft.com/office/drawing/2014/main" id="{53023596-64BB-4BEF-B44F-73D839BAC18F}"/>
              </a:ext>
            </a:extLst>
          </p:cNvPr>
          <p:cNvGrpSpPr/>
          <p:nvPr/>
        </p:nvGrpSpPr>
        <p:grpSpPr>
          <a:xfrm>
            <a:off x="3742727" y="1428610"/>
            <a:ext cx="8454549" cy="1749129"/>
            <a:chOff x="3869886" y="1455267"/>
            <a:chExt cx="7690491" cy="1591056"/>
          </a:xfrm>
        </p:grpSpPr>
        <p:pic>
          <p:nvPicPr>
            <p:cNvPr id="6" name="图片 5">
              <a:extLst>
                <a:ext uri="{FF2B5EF4-FFF2-40B4-BE49-F238E27FC236}">
                  <a16:creationId xmlns:a16="http://schemas.microsoft.com/office/drawing/2014/main" id="{75E2EEB5-621D-4E6F-93B0-7845320D29B7}"/>
                </a:ext>
              </a:extLst>
            </p:cNvPr>
            <p:cNvPicPr>
              <a:picLocks/>
            </p:cNvPicPr>
            <p:nvPr/>
          </p:nvPicPr>
          <p:blipFill>
            <a:blip r:embed="rId3"/>
            <a:stretch>
              <a:fillRect/>
            </a:stretch>
          </p:blipFill>
          <p:spPr>
            <a:xfrm>
              <a:off x="3869886" y="1455267"/>
              <a:ext cx="2560320" cy="1591056"/>
            </a:xfrm>
            <a:prstGeom prst="rect">
              <a:avLst/>
            </a:prstGeom>
          </p:spPr>
        </p:pic>
        <p:pic>
          <p:nvPicPr>
            <p:cNvPr id="10" name="图片 9">
              <a:extLst>
                <a:ext uri="{FF2B5EF4-FFF2-40B4-BE49-F238E27FC236}">
                  <a16:creationId xmlns:a16="http://schemas.microsoft.com/office/drawing/2014/main" id="{6CEEAA90-55CF-4230-8508-A86595748C7A}"/>
                </a:ext>
              </a:extLst>
            </p:cNvPr>
            <p:cNvPicPr>
              <a:picLocks/>
            </p:cNvPicPr>
            <p:nvPr/>
          </p:nvPicPr>
          <p:blipFill>
            <a:blip r:embed="rId4"/>
            <a:stretch>
              <a:fillRect/>
            </a:stretch>
          </p:blipFill>
          <p:spPr>
            <a:xfrm>
              <a:off x="6434972" y="1455267"/>
              <a:ext cx="2560320" cy="1591056"/>
            </a:xfrm>
            <a:prstGeom prst="rect">
              <a:avLst/>
            </a:prstGeom>
          </p:spPr>
        </p:pic>
        <p:pic>
          <p:nvPicPr>
            <p:cNvPr id="13" name="图片 12">
              <a:extLst>
                <a:ext uri="{FF2B5EF4-FFF2-40B4-BE49-F238E27FC236}">
                  <a16:creationId xmlns:a16="http://schemas.microsoft.com/office/drawing/2014/main" id="{9B1561A0-55F6-492D-8B0C-56D696B3F2EF}"/>
                </a:ext>
              </a:extLst>
            </p:cNvPr>
            <p:cNvPicPr>
              <a:picLocks/>
            </p:cNvPicPr>
            <p:nvPr/>
          </p:nvPicPr>
          <p:blipFill>
            <a:blip r:embed="rId5"/>
            <a:stretch>
              <a:fillRect/>
            </a:stretch>
          </p:blipFill>
          <p:spPr>
            <a:xfrm>
              <a:off x="9000057" y="1455267"/>
              <a:ext cx="2560320" cy="1591056"/>
            </a:xfrm>
            <a:prstGeom prst="rect">
              <a:avLst/>
            </a:prstGeom>
          </p:spPr>
        </p:pic>
      </p:grpSp>
      <p:pic>
        <p:nvPicPr>
          <p:cNvPr id="20" name="图片 19">
            <a:extLst>
              <a:ext uri="{FF2B5EF4-FFF2-40B4-BE49-F238E27FC236}">
                <a16:creationId xmlns:a16="http://schemas.microsoft.com/office/drawing/2014/main" id="{D647CE47-BDBF-49EC-90F2-FBC0F06E8C8A}"/>
              </a:ext>
            </a:extLst>
          </p:cNvPr>
          <p:cNvPicPr>
            <a:picLocks/>
          </p:cNvPicPr>
          <p:nvPr/>
        </p:nvPicPr>
        <p:blipFill>
          <a:blip r:embed="rId6"/>
          <a:stretch>
            <a:fillRect/>
          </a:stretch>
        </p:blipFill>
        <p:spPr>
          <a:xfrm>
            <a:off x="233917" y="952744"/>
            <a:ext cx="3508810" cy="2700860"/>
          </a:xfrm>
          <a:prstGeom prst="rect">
            <a:avLst/>
          </a:prstGeom>
        </p:spPr>
      </p:pic>
      <p:grpSp>
        <p:nvGrpSpPr>
          <p:cNvPr id="28" name="组合 27">
            <a:extLst>
              <a:ext uri="{FF2B5EF4-FFF2-40B4-BE49-F238E27FC236}">
                <a16:creationId xmlns:a16="http://schemas.microsoft.com/office/drawing/2014/main" id="{B94BF32F-A342-45DF-B17E-8345E75406AC}"/>
              </a:ext>
            </a:extLst>
          </p:cNvPr>
          <p:cNvGrpSpPr/>
          <p:nvPr/>
        </p:nvGrpSpPr>
        <p:grpSpPr>
          <a:xfrm>
            <a:off x="113760" y="4150339"/>
            <a:ext cx="5021599" cy="1806097"/>
            <a:chOff x="898703" y="4040034"/>
            <a:chExt cx="5021599" cy="1806097"/>
          </a:xfrm>
        </p:grpSpPr>
        <p:pic>
          <p:nvPicPr>
            <p:cNvPr id="27" name="图片 26">
              <a:extLst>
                <a:ext uri="{FF2B5EF4-FFF2-40B4-BE49-F238E27FC236}">
                  <a16:creationId xmlns:a16="http://schemas.microsoft.com/office/drawing/2014/main" id="{CBB47601-3580-49AA-B96A-898312528D46}"/>
                </a:ext>
              </a:extLst>
            </p:cNvPr>
            <p:cNvPicPr>
              <a:picLocks noChangeAspect="1"/>
            </p:cNvPicPr>
            <p:nvPr/>
          </p:nvPicPr>
          <p:blipFill>
            <a:blip r:embed="rId7"/>
            <a:stretch>
              <a:fillRect/>
            </a:stretch>
          </p:blipFill>
          <p:spPr>
            <a:xfrm>
              <a:off x="3214968" y="4081948"/>
              <a:ext cx="2705334" cy="1722269"/>
            </a:xfrm>
            <a:prstGeom prst="rect">
              <a:avLst/>
            </a:prstGeom>
          </p:spPr>
        </p:pic>
        <p:pic>
          <p:nvPicPr>
            <p:cNvPr id="25" name="图片 24">
              <a:extLst>
                <a:ext uri="{FF2B5EF4-FFF2-40B4-BE49-F238E27FC236}">
                  <a16:creationId xmlns:a16="http://schemas.microsoft.com/office/drawing/2014/main" id="{3866C5D0-FE28-4F20-A6FD-A4DC7CD2AD2D}"/>
                </a:ext>
              </a:extLst>
            </p:cNvPr>
            <p:cNvPicPr>
              <a:picLocks noChangeAspect="1"/>
            </p:cNvPicPr>
            <p:nvPr/>
          </p:nvPicPr>
          <p:blipFill>
            <a:blip r:embed="rId8"/>
            <a:stretch>
              <a:fillRect/>
            </a:stretch>
          </p:blipFill>
          <p:spPr>
            <a:xfrm>
              <a:off x="898703" y="4040034"/>
              <a:ext cx="2377646" cy="1806097"/>
            </a:xfrm>
            <a:prstGeom prst="rect">
              <a:avLst/>
            </a:prstGeom>
          </p:spPr>
        </p:pic>
      </p:grpSp>
      <p:grpSp>
        <p:nvGrpSpPr>
          <p:cNvPr id="42" name="组合 41">
            <a:extLst>
              <a:ext uri="{FF2B5EF4-FFF2-40B4-BE49-F238E27FC236}">
                <a16:creationId xmlns:a16="http://schemas.microsoft.com/office/drawing/2014/main" id="{122E592A-A2C1-4FC6-A844-B7FF200D0B9C}"/>
              </a:ext>
            </a:extLst>
          </p:cNvPr>
          <p:cNvGrpSpPr/>
          <p:nvPr/>
        </p:nvGrpSpPr>
        <p:grpSpPr>
          <a:xfrm>
            <a:off x="5390673" y="4155480"/>
            <a:ext cx="6567449" cy="1795814"/>
            <a:chOff x="4782136" y="4373681"/>
            <a:chExt cx="6567449" cy="1795814"/>
          </a:xfrm>
        </p:grpSpPr>
        <p:pic>
          <p:nvPicPr>
            <p:cNvPr id="33" name="图片 32">
              <a:extLst>
                <a:ext uri="{FF2B5EF4-FFF2-40B4-BE49-F238E27FC236}">
                  <a16:creationId xmlns:a16="http://schemas.microsoft.com/office/drawing/2014/main" id="{C6BDA7F0-718C-469E-A65D-A6A27C8F7310}"/>
                </a:ext>
              </a:extLst>
            </p:cNvPr>
            <p:cNvPicPr>
              <a:picLocks noChangeAspect="1"/>
            </p:cNvPicPr>
            <p:nvPr/>
          </p:nvPicPr>
          <p:blipFill rotWithShape="1">
            <a:blip r:embed="rId9"/>
            <a:srcRect r="71863"/>
            <a:stretch/>
          </p:blipFill>
          <p:spPr>
            <a:xfrm>
              <a:off x="7769507" y="4425636"/>
              <a:ext cx="1212002" cy="1691905"/>
            </a:xfrm>
            <a:prstGeom prst="rect">
              <a:avLst/>
            </a:prstGeom>
          </p:spPr>
        </p:pic>
        <p:pic>
          <p:nvPicPr>
            <p:cNvPr id="31" name="图片 30">
              <a:extLst>
                <a:ext uri="{FF2B5EF4-FFF2-40B4-BE49-F238E27FC236}">
                  <a16:creationId xmlns:a16="http://schemas.microsoft.com/office/drawing/2014/main" id="{569F91EA-7015-4D93-B0C3-11DDADB266B7}"/>
                </a:ext>
              </a:extLst>
            </p:cNvPr>
            <p:cNvPicPr>
              <a:picLocks noChangeAspect="1"/>
            </p:cNvPicPr>
            <p:nvPr/>
          </p:nvPicPr>
          <p:blipFill rotWithShape="1">
            <a:blip r:embed="rId10"/>
            <a:srcRect l="15920" r="60241"/>
            <a:stretch/>
          </p:blipFill>
          <p:spPr>
            <a:xfrm>
              <a:off x="4782136" y="4373681"/>
              <a:ext cx="1026858" cy="1795814"/>
            </a:xfrm>
            <a:prstGeom prst="rect">
              <a:avLst/>
            </a:prstGeom>
          </p:spPr>
        </p:pic>
        <p:pic>
          <p:nvPicPr>
            <p:cNvPr id="35" name="图片 34">
              <a:extLst>
                <a:ext uri="{FF2B5EF4-FFF2-40B4-BE49-F238E27FC236}">
                  <a16:creationId xmlns:a16="http://schemas.microsoft.com/office/drawing/2014/main" id="{43D8ECA8-A695-43AB-B41E-57A33D67DDEE}"/>
                </a:ext>
              </a:extLst>
            </p:cNvPr>
            <p:cNvPicPr>
              <a:picLocks noChangeAspect="1"/>
            </p:cNvPicPr>
            <p:nvPr/>
          </p:nvPicPr>
          <p:blipFill rotWithShape="1">
            <a:blip r:embed="rId10"/>
            <a:srcRect l="44471" r="31690"/>
            <a:stretch/>
          </p:blipFill>
          <p:spPr>
            <a:xfrm>
              <a:off x="5786195" y="4373681"/>
              <a:ext cx="1026859" cy="1795814"/>
            </a:xfrm>
            <a:prstGeom prst="rect">
              <a:avLst/>
            </a:prstGeom>
          </p:spPr>
        </p:pic>
        <p:pic>
          <p:nvPicPr>
            <p:cNvPr id="37" name="图片 36">
              <a:extLst>
                <a:ext uri="{FF2B5EF4-FFF2-40B4-BE49-F238E27FC236}">
                  <a16:creationId xmlns:a16="http://schemas.microsoft.com/office/drawing/2014/main" id="{0790282F-044F-438B-AD53-BB841A7335E5}"/>
                </a:ext>
              </a:extLst>
            </p:cNvPr>
            <p:cNvPicPr>
              <a:picLocks noChangeAspect="1"/>
            </p:cNvPicPr>
            <p:nvPr/>
          </p:nvPicPr>
          <p:blipFill rotWithShape="1">
            <a:blip r:embed="rId10"/>
            <a:srcRect l="73021" r="3716"/>
            <a:stretch/>
          </p:blipFill>
          <p:spPr>
            <a:xfrm>
              <a:off x="6790255" y="4373681"/>
              <a:ext cx="1002051" cy="1795814"/>
            </a:xfrm>
            <a:prstGeom prst="rect">
              <a:avLst/>
            </a:prstGeom>
          </p:spPr>
        </p:pic>
        <p:pic>
          <p:nvPicPr>
            <p:cNvPr id="39" name="图片 38">
              <a:extLst>
                <a:ext uri="{FF2B5EF4-FFF2-40B4-BE49-F238E27FC236}">
                  <a16:creationId xmlns:a16="http://schemas.microsoft.com/office/drawing/2014/main" id="{0BD7C366-70CD-41D7-BA95-1A6138E9AFA4}"/>
                </a:ext>
              </a:extLst>
            </p:cNvPr>
            <p:cNvPicPr>
              <a:picLocks noChangeAspect="1"/>
            </p:cNvPicPr>
            <p:nvPr/>
          </p:nvPicPr>
          <p:blipFill rotWithShape="1">
            <a:blip r:embed="rId9"/>
            <a:srcRect l="36316" r="37389"/>
            <a:stretch/>
          </p:blipFill>
          <p:spPr>
            <a:xfrm>
              <a:off x="8958710" y="4425636"/>
              <a:ext cx="1132664" cy="1691905"/>
            </a:xfrm>
            <a:prstGeom prst="rect">
              <a:avLst/>
            </a:prstGeom>
          </p:spPr>
        </p:pic>
        <p:pic>
          <p:nvPicPr>
            <p:cNvPr id="41" name="图片 40">
              <a:extLst>
                <a:ext uri="{FF2B5EF4-FFF2-40B4-BE49-F238E27FC236}">
                  <a16:creationId xmlns:a16="http://schemas.microsoft.com/office/drawing/2014/main" id="{94F5D5DE-59E6-4656-97F7-8CB20DD06548}"/>
                </a:ext>
              </a:extLst>
            </p:cNvPr>
            <p:cNvPicPr>
              <a:picLocks noChangeAspect="1"/>
            </p:cNvPicPr>
            <p:nvPr/>
          </p:nvPicPr>
          <p:blipFill rotWithShape="1">
            <a:blip r:embed="rId9"/>
            <a:srcRect l="70261"/>
            <a:stretch/>
          </p:blipFill>
          <p:spPr>
            <a:xfrm>
              <a:off x="10068576" y="4425636"/>
              <a:ext cx="1281009" cy="1691905"/>
            </a:xfrm>
            <a:prstGeom prst="rect">
              <a:avLst/>
            </a:prstGeom>
          </p:spPr>
        </p:pic>
      </p:grpSp>
      <p:sp>
        <p:nvSpPr>
          <p:cNvPr id="44" name="object 7">
            <a:extLst>
              <a:ext uri="{FF2B5EF4-FFF2-40B4-BE49-F238E27FC236}">
                <a16:creationId xmlns:a16="http://schemas.microsoft.com/office/drawing/2014/main" id="{57819013-A7B6-4F42-9E8B-7A8DA4EBE38D}"/>
              </a:ext>
            </a:extLst>
          </p:cNvPr>
          <p:cNvSpPr txBox="1"/>
          <p:nvPr/>
        </p:nvSpPr>
        <p:spPr>
          <a:xfrm>
            <a:off x="747825" y="5888708"/>
            <a:ext cx="11110072" cy="386430"/>
          </a:xfrm>
          <a:prstGeom prst="rect">
            <a:avLst/>
          </a:prstGeom>
        </p:spPr>
        <p:txBody>
          <a:bodyPr vert="horz" wrap="square" lIns="0" tIns="16933" rIns="0" bIns="0" rtlCol="0">
            <a:spAutoFit/>
          </a:bodyPr>
          <a:lstStyle/>
          <a:p>
            <a:pPr marL="290398" defTabSz="1219170">
              <a:spcBef>
                <a:spcPts val="133"/>
              </a:spcBef>
              <a:tabLst>
                <a:tab pos="4264553" algn="l"/>
                <a:tab pos="7631663" algn="l"/>
              </a:tabLst>
            </a:pPr>
            <a:r>
              <a:rPr lang="en-US" sz="2400" spc="-173" dirty="0">
                <a:solidFill>
                  <a:prstClr val="black"/>
                </a:solidFill>
                <a:latin typeface="Comic Sans MS" panose="030F0702030302020204" pitchFamily="66" charset="0"/>
                <a:ea typeface="ＭＳ Ｐゴシック" charset="0"/>
                <a:cs typeface="Verdana"/>
              </a:rPr>
              <a:t>  </a:t>
            </a:r>
            <a:r>
              <a:rPr lang="en-US" altLang="zh-CN" sz="2400" spc="-173" dirty="0">
                <a:solidFill>
                  <a:prstClr val="black"/>
                </a:solidFill>
                <a:latin typeface="Comic Sans MS" panose="030F0702030302020204" pitchFamily="66" charset="0"/>
                <a:ea typeface="ＭＳ Ｐゴシック" charset="0"/>
                <a:cs typeface="Verdana"/>
              </a:rPr>
              <a:t>P. Holl</a:t>
            </a:r>
            <a:r>
              <a:rPr lang="en-US" sz="2400" spc="-173" dirty="0">
                <a:solidFill>
                  <a:prstClr val="black"/>
                </a:solidFill>
                <a:latin typeface="Comic Sans MS" panose="030F0702030302020204" pitchFamily="66" charset="0"/>
                <a:ea typeface="ＭＳ Ｐゴシック" charset="0"/>
                <a:cs typeface="Verdana"/>
              </a:rPr>
              <a:t>  PRL ’17</a:t>
            </a:r>
            <a:r>
              <a:rPr sz="2400" spc="-7" dirty="0">
                <a:solidFill>
                  <a:prstClr val="black"/>
                </a:solidFill>
                <a:latin typeface="Comic Sans MS" panose="030F0702030302020204" pitchFamily="66" charset="0"/>
                <a:ea typeface="ＭＳ Ｐゴシック" charset="0"/>
                <a:cs typeface="Verdana"/>
              </a:rPr>
              <a:t>	</a:t>
            </a:r>
            <a:r>
              <a:rPr lang="en-US" sz="2400" spc="-7" dirty="0">
                <a:solidFill>
                  <a:prstClr val="black"/>
                </a:solidFill>
                <a:latin typeface="Comic Sans MS" panose="030F0702030302020204" pitchFamily="66" charset="0"/>
                <a:ea typeface="ＭＳ Ｐゴシック" charset="0"/>
                <a:cs typeface="Verdana"/>
              </a:rPr>
              <a:t>                  </a:t>
            </a:r>
            <a:r>
              <a:rPr lang="en-US" sz="2400" spc="-107" dirty="0" err="1">
                <a:solidFill>
                  <a:prstClr val="black"/>
                </a:solidFill>
                <a:latin typeface="Comic Sans MS" panose="030F0702030302020204" pitchFamily="66" charset="0"/>
                <a:ea typeface="ＭＳ Ｐゴシック" charset="0"/>
                <a:cs typeface="Verdana"/>
              </a:rPr>
              <a:t>WiPose</a:t>
            </a:r>
            <a:r>
              <a:rPr lang="en-US" altLang="zh-CN" sz="2400" spc="-107" dirty="0">
                <a:solidFill>
                  <a:prstClr val="black"/>
                </a:solidFill>
                <a:latin typeface="Comic Sans MS" panose="030F0702030302020204" pitchFamily="66" charset="0"/>
                <a:ea typeface="ＭＳ Ｐゴシック" charset="0"/>
                <a:cs typeface="Verdana"/>
              </a:rPr>
              <a:t>   MobiCom’20</a:t>
            </a:r>
            <a:endParaRPr sz="2400" dirty="0">
              <a:solidFill>
                <a:prstClr val="black"/>
              </a:solidFill>
              <a:latin typeface="Comic Sans MS" panose="030F0702030302020204" pitchFamily="66" charset="0"/>
              <a:ea typeface="ＭＳ Ｐゴシック" charset="0"/>
              <a:cs typeface="Verdana"/>
            </a:endParaRPr>
          </a:p>
        </p:txBody>
      </p:sp>
    </p:spTree>
    <p:extLst>
      <p:ext uri="{BB962C8B-B14F-4D97-AF65-F5344CB8AC3E}">
        <p14:creationId xmlns:p14="http://schemas.microsoft.com/office/powerpoint/2010/main" val="287003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038719" y="197715"/>
            <a:ext cx="10186869" cy="796965"/>
          </a:xfrm>
        </p:spPr>
        <p:txBody>
          <a:bodyPr>
            <a:noAutofit/>
          </a:bodyPr>
          <a:lstStyle/>
          <a:p>
            <a:pPr algn="ctr"/>
            <a:r>
              <a:rPr lang="en-US" altLang="zh-CN" sz="4400" dirty="0">
                <a:solidFill>
                  <a:srgbClr val="1F3A33"/>
                </a:solidFill>
                <a:latin typeface="Century Gothic" panose="020B0502020202020204" pitchFamily="34" charset="0"/>
                <a:cs typeface="Arial" panose="020B0604020202020204" pitchFamily="34" charset="0"/>
              </a:rPr>
              <a:t>Existing Wi-Fi Imaging</a:t>
            </a:r>
            <a:endParaRPr lang="en-US" sz="4400" dirty="0">
              <a:solidFill>
                <a:srgbClr val="1F3A33"/>
              </a:solidFill>
              <a:latin typeface="Century Gothic" panose="020B0502020202020204" pitchFamily="34" charset="0"/>
              <a:cs typeface="Arial" panose="020B0604020202020204" pitchFamily="34" charset="0"/>
            </a:endParaRPr>
          </a:p>
        </p:txBody>
      </p:sp>
      <p:sp>
        <p:nvSpPr>
          <p:cNvPr id="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矩形 8">
            <a:extLst>
              <a:ext uri="{FF2B5EF4-FFF2-40B4-BE49-F238E27FC236}">
                <a16:creationId xmlns:a16="http://schemas.microsoft.com/office/drawing/2014/main" id="{E7A496AF-520B-4734-BAC4-BC4BF983F41C}"/>
              </a:ext>
            </a:extLst>
          </p:cNvPr>
          <p:cNvSpPr/>
          <p:nvPr/>
        </p:nvSpPr>
        <p:spPr>
          <a:xfrm>
            <a:off x="966137" y="1133420"/>
            <a:ext cx="10793472" cy="3847207"/>
          </a:xfrm>
          <a:prstGeom prst="rect">
            <a:avLst/>
          </a:prstGeom>
        </p:spPr>
        <p:txBody>
          <a:bodyPr wrap="square">
            <a:spAutoFit/>
          </a:bodyPr>
          <a:lstStyle/>
          <a:p>
            <a:r>
              <a:rPr lang="en-US" altLang="zh-CN" sz="3200" b="1" i="1" dirty="0">
                <a:latin typeface="Comic Sans MS" panose="030F0702030302020204" pitchFamily="66" charset="0"/>
              </a:rPr>
              <a:t>Limitations to be improved:</a:t>
            </a:r>
            <a:endParaRPr lang="en-US" altLang="zh-CN" sz="2800" dirty="0">
              <a:latin typeface="Comic Sans MS" panose="030F0702030302020204" pitchFamily="66" charset="0"/>
            </a:endParaRPr>
          </a:p>
          <a:p>
            <a:pPr marL="742950" lvl="1" indent="-285750">
              <a:buFont typeface="Arial" panose="020B0604020202020204" pitchFamily="34" charset="0"/>
              <a:buChar char="•"/>
            </a:pPr>
            <a:r>
              <a:rPr lang="en-US" altLang="zh-CN" sz="2800" dirty="0">
                <a:latin typeface="Comic Sans MS" panose="030F0702030302020204" pitchFamily="66" charset="0"/>
              </a:rPr>
              <a:t>Specially designed Device:</a:t>
            </a:r>
          </a:p>
          <a:p>
            <a:pPr marL="1200150" lvl="2" indent="-285750">
              <a:buFont typeface="Arial" panose="020B0604020202020204" pitchFamily="34" charset="0"/>
              <a:buChar char="•"/>
            </a:pPr>
            <a:r>
              <a:rPr lang="en-US" altLang="zh-CN" sz="2400" dirty="0" err="1">
                <a:solidFill>
                  <a:srgbClr val="FF0000"/>
                </a:solidFill>
                <a:latin typeface="Comic Sans MS" panose="030F0702030302020204" pitchFamily="66" charset="0"/>
              </a:rPr>
              <a:t>Wision</a:t>
            </a:r>
            <a:r>
              <a:rPr lang="en-US" altLang="zh-CN" sz="2400" dirty="0">
                <a:solidFill>
                  <a:srgbClr val="FF0000"/>
                </a:solidFill>
                <a:latin typeface="Comic Sans MS" panose="030F0702030302020204" pitchFamily="66" charset="0"/>
              </a:rPr>
              <a:t> SenSys’14,  P. Proffitt HST’18,  RF_Avatar ICCV’19</a:t>
            </a:r>
          </a:p>
          <a:p>
            <a:pPr marL="742950" lvl="1" indent="-285750">
              <a:buFont typeface="Arial" panose="020B0604020202020204" pitchFamily="34" charset="0"/>
              <a:buChar char="•"/>
            </a:pPr>
            <a:r>
              <a:rPr lang="en-US" altLang="zh-CN" sz="2800" dirty="0">
                <a:latin typeface="Comic Sans MS" panose="030F0702030302020204" pitchFamily="66" charset="0"/>
              </a:rPr>
              <a:t>Coarse-grained Profiling:</a:t>
            </a:r>
          </a:p>
          <a:p>
            <a:pPr marL="1200150" lvl="2" indent="-285750">
              <a:buFont typeface="Arial" panose="020B0604020202020204" pitchFamily="34" charset="0"/>
              <a:buChar char="•"/>
            </a:pPr>
            <a:r>
              <a:rPr lang="en-US" altLang="zh-CN" sz="2400" dirty="0">
                <a:solidFill>
                  <a:srgbClr val="FF0000"/>
                </a:solidFill>
                <a:latin typeface="Comic Sans MS" panose="030F0702030302020204" pitchFamily="66" charset="0"/>
              </a:rPr>
              <a:t>C. Karanam IPSN’17,  P. Holl PRL’17,  C. Wang CNS’18</a:t>
            </a:r>
            <a:endParaRPr lang="en-US" altLang="zh-CN" sz="2800" dirty="0">
              <a:latin typeface="Comic Sans MS" panose="030F0702030302020204" pitchFamily="66" charset="0"/>
            </a:endParaRPr>
          </a:p>
          <a:p>
            <a:pPr marL="742950" lvl="1" indent="-285750">
              <a:buFont typeface="Arial" panose="020B0604020202020204" pitchFamily="34" charset="0"/>
              <a:buChar char="•"/>
            </a:pPr>
            <a:r>
              <a:rPr lang="en-US" altLang="zh-CN" sz="2800" dirty="0">
                <a:latin typeface="Comic Sans MS" panose="030F0702030302020204" pitchFamily="66" charset="0"/>
              </a:rPr>
              <a:t>Application-specific imaging for only humans</a:t>
            </a:r>
          </a:p>
          <a:p>
            <a:pPr marL="1200150" lvl="2" indent="-285750">
              <a:buFont typeface="Arial" panose="020B0604020202020204" pitchFamily="34" charset="0"/>
              <a:buChar char="•"/>
            </a:pPr>
            <a:r>
              <a:rPr lang="en-US" altLang="zh-CN" sz="2400" dirty="0" err="1">
                <a:solidFill>
                  <a:srgbClr val="FF0000"/>
                </a:solidFill>
                <a:latin typeface="Comic Sans MS" panose="030F0702030302020204" pitchFamily="66" charset="0"/>
              </a:rPr>
              <a:t>WiPose</a:t>
            </a:r>
            <a:r>
              <a:rPr lang="en-US" altLang="zh-CN" sz="2400" dirty="0">
                <a:solidFill>
                  <a:srgbClr val="FF0000"/>
                </a:solidFill>
                <a:latin typeface="Comic Sans MS" panose="030F0702030302020204" pitchFamily="66" charset="0"/>
              </a:rPr>
              <a:t> Mobicom’20,  F. Wang ICCV’19,  RF_Pose3D SIGCOMM’18</a:t>
            </a:r>
            <a:endParaRPr lang="en-US" altLang="zh-CN" sz="2400" dirty="0">
              <a:latin typeface="Comic Sans MS" panose="030F0702030302020204" pitchFamily="66" charset="0"/>
            </a:endParaRPr>
          </a:p>
          <a:p>
            <a:pPr marL="742950" lvl="1" indent="-285750">
              <a:buFont typeface="Arial" panose="020B0604020202020204" pitchFamily="34" charset="0"/>
              <a:buChar char="•"/>
            </a:pPr>
            <a:endParaRPr lang="en-US" altLang="zh-CN" sz="2800" dirty="0">
              <a:latin typeface="Comic Sans MS" panose="030F0702030302020204" pitchFamily="66" charset="0"/>
            </a:endParaRPr>
          </a:p>
          <a:p>
            <a:pPr marL="742950" lvl="1" indent="-285750">
              <a:buFont typeface="Arial" panose="020B0604020202020204" pitchFamily="34" charset="0"/>
              <a:buChar char="•"/>
            </a:pPr>
            <a:endParaRPr lang="zh-CN" altLang="en-US" sz="2800" b="1" dirty="0">
              <a:latin typeface="Comic Sans MS" panose="030F0702030302020204" pitchFamily="66" charset="0"/>
            </a:endParaRPr>
          </a:p>
        </p:txBody>
      </p:sp>
      <p:sp>
        <p:nvSpPr>
          <p:cNvPr id="10" name="文本框 9">
            <a:extLst>
              <a:ext uri="{FF2B5EF4-FFF2-40B4-BE49-F238E27FC236}">
                <a16:creationId xmlns:a16="http://schemas.microsoft.com/office/drawing/2014/main" id="{81DA8E06-B0F2-49FF-B382-16468E4358B1}"/>
              </a:ext>
            </a:extLst>
          </p:cNvPr>
          <p:cNvSpPr txBox="1"/>
          <p:nvPr/>
        </p:nvSpPr>
        <p:spPr>
          <a:xfrm>
            <a:off x="1223903" y="5130000"/>
            <a:ext cx="10277940" cy="954107"/>
          </a:xfrm>
          <a:prstGeom prst="rect">
            <a:avLst/>
          </a:prstGeom>
          <a:noFill/>
        </p:spPr>
        <p:txBody>
          <a:bodyPr wrap="square" rtlCol="0">
            <a:spAutoFit/>
          </a:bodyPr>
          <a:lstStyle/>
          <a:p>
            <a:pPr algn="ctr"/>
            <a:r>
              <a:rPr lang="en-US" altLang="zh-CN" sz="2800" i="1" dirty="0">
                <a:latin typeface="Comic Sans MS" panose="030F0702030302020204" pitchFamily="66" charset="0"/>
                <a:ea typeface="宋体" panose="02010600030101010101" pitchFamily="2" charset="-122"/>
              </a:rPr>
              <a:t>We aim to achieve </a:t>
            </a:r>
            <a:r>
              <a:rPr lang="en-US" altLang="zh-CN" sz="2800" i="1" dirty="0">
                <a:solidFill>
                  <a:srgbClr val="FF0000"/>
                </a:solidFill>
                <a:latin typeface="Comic Sans MS" panose="030F0702030302020204" pitchFamily="66" charset="0"/>
                <a:ea typeface="宋体" panose="02010600030101010101" pitchFamily="2" charset="-122"/>
              </a:rPr>
              <a:t>fine-grained</a:t>
            </a:r>
            <a:r>
              <a:rPr lang="en-US" altLang="zh-CN" sz="2800" i="1" dirty="0">
                <a:latin typeface="Comic Sans MS" panose="030F0702030302020204" pitchFamily="66" charset="0"/>
                <a:ea typeface="宋体" panose="02010600030101010101" pitchFamily="2" charset="-122"/>
              </a:rPr>
              <a:t> Wi-Fi imaging </a:t>
            </a:r>
            <a:r>
              <a:rPr lang="en-US" altLang="zh-CN" sz="2800" i="1" dirty="0">
                <a:solidFill>
                  <a:srgbClr val="FF0000"/>
                </a:solidFill>
                <a:latin typeface="Comic Sans MS" panose="030F0702030302020204" pitchFamily="66" charset="0"/>
                <a:ea typeface="宋体" panose="02010600030101010101" pitchFamily="2" charset="-122"/>
              </a:rPr>
              <a:t>for multiple objects</a:t>
            </a:r>
            <a:r>
              <a:rPr lang="en-US" altLang="zh-CN" sz="2800" i="1" dirty="0">
                <a:latin typeface="Comic Sans MS" panose="030F0702030302020204" pitchFamily="66" charset="0"/>
                <a:ea typeface="宋体" panose="02010600030101010101" pitchFamily="2" charset="-122"/>
              </a:rPr>
              <a:t> via </a:t>
            </a:r>
            <a:r>
              <a:rPr lang="en-US" altLang="zh-CN" sz="2800" i="1" dirty="0">
                <a:solidFill>
                  <a:srgbClr val="FF0000"/>
                </a:solidFill>
                <a:latin typeface="Comic Sans MS" panose="030F0702030302020204" pitchFamily="66" charset="0"/>
                <a:ea typeface="宋体" panose="02010600030101010101" pitchFamily="2" charset="-122"/>
              </a:rPr>
              <a:t>COTS Wi-Fi.</a:t>
            </a:r>
            <a:endParaRPr lang="zh-CN" altLang="en-US" sz="2800" dirty="0">
              <a:solidFill>
                <a:srgbClr val="FF0000"/>
              </a:solidFill>
              <a:latin typeface="Comic Sans MS" panose="030F0702030302020204" pitchFamily="66" charset="0"/>
            </a:endParaRPr>
          </a:p>
        </p:txBody>
      </p:sp>
      <p:sp>
        <p:nvSpPr>
          <p:cNvPr id="12" name="文本框 11">
            <a:extLst>
              <a:ext uri="{FF2B5EF4-FFF2-40B4-BE49-F238E27FC236}">
                <a16:creationId xmlns:a16="http://schemas.microsoft.com/office/drawing/2014/main" id="{038FC33F-9E6B-46C9-A04A-599DB619BED8}"/>
              </a:ext>
            </a:extLst>
          </p:cNvPr>
          <p:cNvSpPr txBox="1"/>
          <p:nvPr/>
        </p:nvSpPr>
        <p:spPr>
          <a:xfrm>
            <a:off x="1223903" y="4026520"/>
            <a:ext cx="10277940" cy="400110"/>
          </a:xfrm>
          <a:prstGeom prst="rect">
            <a:avLst/>
          </a:prstGeom>
          <a:noFill/>
        </p:spPr>
        <p:txBody>
          <a:bodyPr wrap="square" rtlCol="0">
            <a:spAutoFit/>
          </a:bodyPr>
          <a:lstStyle/>
          <a:p>
            <a:r>
              <a:rPr lang="en-US" altLang="zh-CN" sz="2000" i="1" dirty="0">
                <a:latin typeface="Comic Sans MS" panose="030F0702030302020204" pitchFamily="66" charset="0"/>
                <a:ea typeface="宋体" panose="02010600030101010101" pitchFamily="2" charset="-122"/>
              </a:rPr>
              <a:t>Note: refer to the Table 1 in paper for more details.</a:t>
            </a:r>
            <a:endParaRPr lang="zh-CN" altLang="en-US"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3445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002566" y="215154"/>
            <a:ext cx="10186869" cy="796965"/>
          </a:xfrm>
        </p:spPr>
        <p:txBody>
          <a:bodyPr>
            <a:noAutofit/>
          </a:bodyPr>
          <a:lstStyle/>
          <a:p>
            <a:pPr algn="ctr"/>
            <a:r>
              <a:rPr lang="en-US" altLang="zh-CN" sz="4400" b="1" dirty="0">
                <a:solidFill>
                  <a:srgbClr val="1F3A33"/>
                </a:solidFill>
                <a:latin typeface="Century Gothic" panose="020B0502020202020204" pitchFamily="34" charset="0"/>
                <a:cs typeface="Arial" panose="020B0604020202020204" pitchFamily="34" charset="0"/>
              </a:rPr>
              <a:t>Wi-Fi See It All (</a:t>
            </a:r>
            <a:r>
              <a:rPr lang="en-US" altLang="zh-CN" sz="4400" b="1" dirty="0" err="1">
                <a:solidFill>
                  <a:srgbClr val="1F3A33"/>
                </a:solidFill>
                <a:latin typeface="Century Gothic" panose="020B0502020202020204" pitchFamily="34" charset="0"/>
                <a:cs typeface="Arial" panose="020B0604020202020204" pitchFamily="34" charset="0"/>
              </a:rPr>
              <a:t>WiSIA</a:t>
            </a:r>
            <a:r>
              <a:rPr lang="en-US" altLang="zh-CN" sz="4400" b="1" dirty="0">
                <a:solidFill>
                  <a:srgbClr val="1F3A33"/>
                </a:solidFill>
                <a:latin typeface="Century Gothic" panose="020B0502020202020204" pitchFamily="34" charset="0"/>
                <a:cs typeface="Arial" panose="020B0604020202020204" pitchFamily="34" charset="0"/>
              </a:rPr>
              <a:t>)</a:t>
            </a:r>
            <a:endParaRPr lang="en-US" sz="4400" dirty="0">
              <a:solidFill>
                <a:srgbClr val="1F3A33"/>
              </a:solidFill>
              <a:latin typeface="Century Gothic" panose="020B0502020202020204" pitchFamily="34" charset="0"/>
              <a:cs typeface="Arial" panose="020B0604020202020204" pitchFamily="34" charset="0"/>
            </a:endParaRPr>
          </a:p>
        </p:txBody>
      </p:sp>
      <p:sp>
        <p:nvSpPr>
          <p:cNvPr id="2" name="矩形 1"/>
          <p:cNvSpPr/>
          <p:nvPr/>
        </p:nvSpPr>
        <p:spPr>
          <a:xfrm>
            <a:off x="6067439" y="1355839"/>
            <a:ext cx="5987023" cy="2616101"/>
          </a:xfrm>
          <a:prstGeom prst="rect">
            <a:avLst/>
          </a:prstGeom>
        </p:spPr>
        <p:txBody>
          <a:bodyPr wrap="square">
            <a:spAutoFit/>
          </a:bodyPr>
          <a:lstStyle/>
          <a:p>
            <a:r>
              <a:rPr lang="en-US" altLang="zh-CN" sz="3200" b="1" i="1" dirty="0">
                <a:latin typeface="Comic Sans MS" panose="030F0702030302020204" pitchFamily="66" charset="0"/>
              </a:rPr>
              <a:t>Our Target:</a:t>
            </a:r>
          </a:p>
          <a:p>
            <a:endParaRPr lang="en-US" altLang="zh-CN" sz="2800" dirty="0">
              <a:latin typeface="Comic Sans MS" panose="030F0702030302020204" pitchFamily="66" charset="0"/>
            </a:endParaRPr>
          </a:p>
          <a:p>
            <a:pPr marL="285750" indent="-285750">
              <a:buFont typeface="Arial" panose="020B0604020202020204" pitchFamily="34" charset="0"/>
              <a:buChar char="•"/>
            </a:pPr>
            <a:r>
              <a:rPr lang="en-US" altLang="zh-CN" sz="2400" dirty="0">
                <a:solidFill>
                  <a:srgbClr val="FF0000"/>
                </a:solidFill>
                <a:latin typeface="Comic Sans MS" panose="030F0702030302020204" pitchFamily="66" charset="0"/>
              </a:rPr>
              <a:t>Profiling</a:t>
            </a:r>
            <a:r>
              <a:rPr lang="en-US" altLang="zh-CN" sz="2400" dirty="0">
                <a:latin typeface="Comic Sans MS" panose="030F0702030302020204" pitchFamily="66" charset="0"/>
              </a:rPr>
              <a:t> objects at the pixel scale </a:t>
            </a:r>
          </a:p>
          <a:p>
            <a:pPr marL="285750" indent="-285750">
              <a:buFont typeface="Arial" panose="020B0604020202020204" pitchFamily="34" charset="0"/>
              <a:buChar char="•"/>
            </a:pPr>
            <a:r>
              <a:rPr lang="en-US" altLang="zh-CN" sz="2400" dirty="0">
                <a:solidFill>
                  <a:srgbClr val="FF0000"/>
                </a:solidFill>
                <a:latin typeface="Comic Sans MS" panose="030F0702030302020204" pitchFamily="66" charset="0"/>
              </a:rPr>
              <a:t>Recognizing</a:t>
            </a:r>
            <a:r>
              <a:rPr lang="en-US" altLang="zh-CN" sz="2400" dirty="0">
                <a:latin typeface="Comic Sans MS" panose="030F0702030302020204" pitchFamily="66" charset="0"/>
              </a:rPr>
              <a:t> multi-objects accurately</a:t>
            </a:r>
          </a:p>
          <a:p>
            <a:pPr marL="285750" indent="-285750">
              <a:buFont typeface="Arial" panose="020B0604020202020204" pitchFamily="34" charset="0"/>
              <a:buChar char="•"/>
            </a:pPr>
            <a:r>
              <a:rPr lang="en-US" altLang="zh-CN" sz="2400" dirty="0">
                <a:latin typeface="Comic Sans MS" panose="030F0702030302020204" pitchFamily="66" charset="0"/>
              </a:rPr>
              <a:t>Fully using the </a:t>
            </a:r>
            <a:r>
              <a:rPr lang="en-US" altLang="zh-CN" sz="2400" dirty="0">
                <a:solidFill>
                  <a:srgbClr val="FF0000"/>
                </a:solidFill>
                <a:latin typeface="Comic Sans MS" panose="030F0702030302020204" pitchFamily="66" charset="0"/>
              </a:rPr>
              <a:t>COTS Wi-Fi devices</a:t>
            </a:r>
            <a:r>
              <a:rPr lang="en-US" altLang="zh-CN" sz="2800" i="1" dirty="0">
                <a:latin typeface="Comic Sans MS" panose="030F0702030302020204" pitchFamily="66" charset="0"/>
              </a:rPr>
              <a:t>					</a:t>
            </a:r>
            <a:endParaRPr lang="zh-CN" altLang="en-US" sz="2800" b="1" dirty="0">
              <a:latin typeface="Comic Sans MS" panose="030F0702030302020204" pitchFamily="66" charset="0"/>
            </a:endParaRP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图片 5" descr="图示, 示意图&#10;&#10;描述已自动生成">
            <a:extLst>
              <a:ext uri="{FF2B5EF4-FFF2-40B4-BE49-F238E27FC236}">
                <a16:creationId xmlns:a16="http://schemas.microsoft.com/office/drawing/2014/main" id="{D725DF11-5F9C-4450-9443-E6C00717C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82" y="1509662"/>
            <a:ext cx="5191823" cy="4846688"/>
          </a:xfrm>
          <a:prstGeom prst="rect">
            <a:avLst/>
          </a:prstGeom>
        </p:spPr>
      </p:pic>
      <p:pic>
        <p:nvPicPr>
          <p:cNvPr id="8" name="图片 7">
            <a:extLst>
              <a:ext uri="{FF2B5EF4-FFF2-40B4-BE49-F238E27FC236}">
                <a16:creationId xmlns:a16="http://schemas.microsoft.com/office/drawing/2014/main" id="{BBF9EB25-224D-43CD-BD18-3856E71497FA}"/>
              </a:ext>
            </a:extLst>
          </p:cNvPr>
          <p:cNvPicPr>
            <a:picLocks noChangeAspect="1"/>
          </p:cNvPicPr>
          <p:nvPr/>
        </p:nvPicPr>
        <p:blipFill>
          <a:blip r:embed="rId4"/>
          <a:stretch>
            <a:fillRect/>
          </a:stretch>
        </p:blipFill>
        <p:spPr>
          <a:xfrm>
            <a:off x="6067439" y="4187286"/>
            <a:ext cx="5657665" cy="2234778"/>
          </a:xfrm>
          <a:prstGeom prst="rect">
            <a:avLst/>
          </a:prstGeom>
        </p:spPr>
      </p:pic>
    </p:spTree>
    <p:extLst>
      <p:ext uri="{BB962C8B-B14F-4D97-AF65-F5344CB8AC3E}">
        <p14:creationId xmlns:p14="http://schemas.microsoft.com/office/powerpoint/2010/main" val="158948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398046" y="215154"/>
            <a:ext cx="7395908" cy="796965"/>
          </a:xfrm>
        </p:spPr>
        <p:txBody>
          <a:bodyPr>
            <a:noAutofit/>
          </a:bodyPr>
          <a:lstStyle/>
          <a:p>
            <a:pPr algn="ctr"/>
            <a:r>
              <a:rPr lang="en-US" altLang="zh-CN" sz="4400" b="1" dirty="0" err="1">
                <a:solidFill>
                  <a:srgbClr val="1F3A33"/>
                </a:solidFill>
                <a:latin typeface="Century Gothic" panose="020B0502020202020204" pitchFamily="34" charset="0"/>
                <a:cs typeface="Arial" panose="020B0604020202020204" pitchFamily="34" charset="0"/>
              </a:rPr>
              <a:t>WiSIA</a:t>
            </a:r>
            <a:r>
              <a:rPr lang="en-US" altLang="zh-CN" sz="4400" dirty="0">
                <a:solidFill>
                  <a:srgbClr val="1F3A33"/>
                </a:solidFill>
                <a:latin typeface="Century Gothic" panose="020B0502020202020204" pitchFamily="34" charset="0"/>
                <a:cs typeface="Arial" panose="020B0604020202020204" pitchFamily="34" charset="0"/>
              </a:rPr>
              <a:t>: System Overview</a:t>
            </a:r>
            <a:endParaRPr lang="en-US" sz="4400" dirty="0">
              <a:solidFill>
                <a:srgbClr val="1F3A33"/>
              </a:solidFill>
              <a:latin typeface="Century Gothic" panose="020B0502020202020204" pitchFamily="34" charset="0"/>
              <a:cs typeface="Arial" panose="020B0604020202020204" pitchFamily="34" charset="0"/>
            </a:endParaRP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1" name="组合 40">
            <a:extLst>
              <a:ext uri="{FF2B5EF4-FFF2-40B4-BE49-F238E27FC236}">
                <a16:creationId xmlns:a16="http://schemas.microsoft.com/office/drawing/2014/main" id="{02F8641E-5A04-4965-B956-8B70143D257C}"/>
              </a:ext>
            </a:extLst>
          </p:cNvPr>
          <p:cNvGrpSpPr/>
          <p:nvPr/>
        </p:nvGrpSpPr>
        <p:grpSpPr>
          <a:xfrm>
            <a:off x="358294" y="3102448"/>
            <a:ext cx="1957394" cy="2628721"/>
            <a:chOff x="1014147" y="3767012"/>
            <a:chExt cx="1957394" cy="2628721"/>
          </a:xfrm>
        </p:grpSpPr>
        <p:grpSp>
          <p:nvGrpSpPr>
            <p:cNvPr id="26" name="组合 25">
              <a:extLst>
                <a:ext uri="{FF2B5EF4-FFF2-40B4-BE49-F238E27FC236}">
                  <a16:creationId xmlns:a16="http://schemas.microsoft.com/office/drawing/2014/main" id="{5CB3FF60-3E76-4364-BEE2-A565D60D264E}"/>
                </a:ext>
              </a:extLst>
            </p:cNvPr>
            <p:cNvGrpSpPr/>
            <p:nvPr/>
          </p:nvGrpSpPr>
          <p:grpSpPr>
            <a:xfrm>
              <a:off x="1161048" y="3812432"/>
              <a:ext cx="1663592" cy="2537881"/>
              <a:chOff x="1281627" y="3818469"/>
              <a:chExt cx="1663592" cy="2537881"/>
            </a:xfrm>
          </p:grpSpPr>
          <p:pic>
            <p:nvPicPr>
              <p:cNvPr id="4" name="图片 3">
                <a:extLst>
                  <a:ext uri="{FF2B5EF4-FFF2-40B4-BE49-F238E27FC236}">
                    <a16:creationId xmlns:a16="http://schemas.microsoft.com/office/drawing/2014/main" id="{029BF0EE-35D5-479F-A49F-460B69964AEA}"/>
                  </a:ext>
                </a:extLst>
              </p:cNvPr>
              <p:cNvPicPr>
                <a:picLocks noChangeAspect="1"/>
              </p:cNvPicPr>
              <p:nvPr/>
            </p:nvPicPr>
            <p:blipFill rotWithShape="1">
              <a:blip r:embed="rId3"/>
              <a:srcRect r="66323"/>
              <a:stretch/>
            </p:blipFill>
            <p:spPr>
              <a:xfrm>
                <a:off x="1281627" y="3818469"/>
                <a:ext cx="1663592" cy="2537881"/>
              </a:xfrm>
              <a:prstGeom prst="rect">
                <a:avLst/>
              </a:prstGeom>
            </p:spPr>
          </p:pic>
          <p:pic>
            <p:nvPicPr>
              <p:cNvPr id="19" name="图片 18">
                <a:extLst>
                  <a:ext uri="{FF2B5EF4-FFF2-40B4-BE49-F238E27FC236}">
                    <a16:creationId xmlns:a16="http://schemas.microsoft.com/office/drawing/2014/main" id="{19FC926B-E411-4770-B30B-3F7A905ADE21}"/>
                  </a:ext>
                </a:extLst>
              </p:cNvPr>
              <p:cNvPicPr>
                <a:picLocks noChangeAspect="1"/>
              </p:cNvPicPr>
              <p:nvPr/>
            </p:nvPicPr>
            <p:blipFill>
              <a:blip r:embed="rId4"/>
              <a:stretch>
                <a:fillRect/>
              </a:stretch>
            </p:blipFill>
            <p:spPr>
              <a:xfrm>
                <a:off x="1475699" y="6077928"/>
                <a:ext cx="266723" cy="243861"/>
              </a:xfrm>
              <a:prstGeom prst="rect">
                <a:avLst/>
              </a:prstGeom>
            </p:spPr>
          </p:pic>
        </p:grpSp>
        <p:sp>
          <p:nvSpPr>
            <p:cNvPr id="40" name="矩形: 圆角 69">
              <a:extLst>
                <a:ext uri="{FF2B5EF4-FFF2-40B4-BE49-F238E27FC236}">
                  <a16:creationId xmlns:a16="http://schemas.microsoft.com/office/drawing/2014/main" id="{7A70D654-4FC3-4999-B6F3-7A65B4F34B11}"/>
                </a:ext>
              </a:extLst>
            </p:cNvPr>
            <p:cNvSpPr/>
            <p:nvPr/>
          </p:nvSpPr>
          <p:spPr>
            <a:xfrm>
              <a:off x="1014147" y="3767012"/>
              <a:ext cx="1957394" cy="2628721"/>
            </a:xfrm>
            <a:prstGeom prst="roundRect">
              <a:avLst>
                <a:gd name="adj" fmla="val 0"/>
              </a:avLst>
            </a:prstGeom>
            <a:no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Times New Roman" panose="02020603050405020304" pitchFamily="18" charset="0"/>
                <a:cs typeface="Times New Roman" panose="02020603050405020304" pitchFamily="18" charset="0"/>
              </a:endParaRPr>
            </a:p>
          </p:txBody>
        </p:sp>
      </p:grpSp>
      <p:grpSp>
        <p:nvGrpSpPr>
          <p:cNvPr id="44" name="组合 43">
            <a:extLst>
              <a:ext uri="{FF2B5EF4-FFF2-40B4-BE49-F238E27FC236}">
                <a16:creationId xmlns:a16="http://schemas.microsoft.com/office/drawing/2014/main" id="{B4ACDF94-D414-4AF1-B5CA-7010F91E295C}"/>
              </a:ext>
            </a:extLst>
          </p:cNvPr>
          <p:cNvGrpSpPr/>
          <p:nvPr/>
        </p:nvGrpSpPr>
        <p:grpSpPr>
          <a:xfrm>
            <a:off x="2408827" y="3093616"/>
            <a:ext cx="2503431" cy="2646385"/>
            <a:chOff x="2655697" y="3749347"/>
            <a:chExt cx="2503431" cy="2646385"/>
          </a:xfrm>
        </p:grpSpPr>
        <p:grpSp>
          <p:nvGrpSpPr>
            <p:cNvPr id="32" name="组合 31">
              <a:extLst>
                <a:ext uri="{FF2B5EF4-FFF2-40B4-BE49-F238E27FC236}">
                  <a16:creationId xmlns:a16="http://schemas.microsoft.com/office/drawing/2014/main" id="{0D4DBDA9-DA44-4E4A-AD3D-5BEC27AD0034}"/>
                </a:ext>
              </a:extLst>
            </p:cNvPr>
            <p:cNvGrpSpPr/>
            <p:nvPr/>
          </p:nvGrpSpPr>
          <p:grpSpPr>
            <a:xfrm>
              <a:off x="2655697" y="3806590"/>
              <a:ext cx="2402184" cy="2537881"/>
              <a:chOff x="2655697" y="3806590"/>
              <a:chExt cx="2402184" cy="2537881"/>
            </a:xfrm>
          </p:grpSpPr>
          <p:grpSp>
            <p:nvGrpSpPr>
              <p:cNvPr id="27" name="组合 26">
                <a:extLst>
                  <a:ext uri="{FF2B5EF4-FFF2-40B4-BE49-F238E27FC236}">
                    <a16:creationId xmlns:a16="http://schemas.microsoft.com/office/drawing/2014/main" id="{9698AA4B-5AF4-4CD7-A921-CB261B83DCFD}"/>
                  </a:ext>
                </a:extLst>
              </p:cNvPr>
              <p:cNvGrpSpPr/>
              <p:nvPr/>
            </p:nvGrpSpPr>
            <p:grpSpPr>
              <a:xfrm>
                <a:off x="3394289" y="3806590"/>
                <a:ext cx="1663592" cy="2537881"/>
                <a:chOff x="3375168" y="3783908"/>
                <a:chExt cx="1663592" cy="2537881"/>
              </a:xfrm>
            </p:grpSpPr>
            <p:pic>
              <p:nvPicPr>
                <p:cNvPr id="5" name="图片 4">
                  <a:extLst>
                    <a:ext uri="{FF2B5EF4-FFF2-40B4-BE49-F238E27FC236}">
                      <a16:creationId xmlns:a16="http://schemas.microsoft.com/office/drawing/2014/main" id="{0821F0AA-9BFE-4B68-994A-15B19380A746}"/>
                    </a:ext>
                  </a:extLst>
                </p:cNvPr>
                <p:cNvPicPr>
                  <a:picLocks noChangeAspect="1"/>
                </p:cNvPicPr>
                <p:nvPr/>
              </p:nvPicPr>
              <p:blipFill rotWithShape="1">
                <a:blip r:embed="rId3"/>
                <a:srcRect l="32960" r="33363"/>
                <a:stretch/>
              </p:blipFill>
              <p:spPr>
                <a:xfrm>
                  <a:off x="3375168" y="3783908"/>
                  <a:ext cx="1663592" cy="2537881"/>
                </a:xfrm>
                <a:prstGeom prst="rect">
                  <a:avLst/>
                </a:prstGeom>
              </p:spPr>
            </p:pic>
            <p:pic>
              <p:nvPicPr>
                <p:cNvPr id="21" name="图片 20">
                  <a:extLst>
                    <a:ext uri="{FF2B5EF4-FFF2-40B4-BE49-F238E27FC236}">
                      <a16:creationId xmlns:a16="http://schemas.microsoft.com/office/drawing/2014/main" id="{6808112F-04A3-4F8B-A0EC-4A304100F211}"/>
                    </a:ext>
                  </a:extLst>
                </p:cNvPr>
                <p:cNvPicPr>
                  <a:picLocks noChangeAspect="1"/>
                </p:cNvPicPr>
                <p:nvPr/>
              </p:nvPicPr>
              <p:blipFill>
                <a:blip r:embed="rId4"/>
                <a:stretch>
                  <a:fillRect/>
                </a:stretch>
              </p:blipFill>
              <p:spPr>
                <a:xfrm>
                  <a:off x="3541101" y="6014476"/>
                  <a:ext cx="266723" cy="243861"/>
                </a:xfrm>
                <a:prstGeom prst="rect">
                  <a:avLst/>
                </a:prstGeom>
              </p:spPr>
            </p:pic>
          </p:grpSp>
          <p:sp>
            <p:nvSpPr>
              <p:cNvPr id="31" name="straight-right-arrow_57116">
                <a:extLst>
                  <a:ext uri="{FF2B5EF4-FFF2-40B4-BE49-F238E27FC236}">
                    <a16:creationId xmlns:a16="http://schemas.microsoft.com/office/drawing/2014/main" id="{2F8B14C2-F53A-4C55-95D3-90B9003733C8}"/>
                  </a:ext>
                </a:extLst>
              </p:cNvPr>
              <p:cNvSpPr>
                <a:spLocks noChangeAspect="1"/>
              </p:cNvSpPr>
              <p:nvPr/>
            </p:nvSpPr>
            <p:spPr bwMode="auto">
              <a:xfrm>
                <a:off x="2655697" y="4789832"/>
                <a:ext cx="604760" cy="372807"/>
              </a:xfrm>
              <a:custGeom>
                <a:avLst/>
                <a:gdLst>
                  <a:gd name="T0" fmla="*/ 1623 w 1664"/>
                  <a:gd name="T1" fmla="*/ 452 h 1019"/>
                  <a:gd name="T2" fmla="*/ 1107 w 1664"/>
                  <a:gd name="T3" fmla="*/ 41 h 1019"/>
                  <a:gd name="T4" fmla="*/ 973 w 1664"/>
                  <a:gd name="T5" fmla="*/ 105 h 1019"/>
                  <a:gd name="T6" fmla="*/ 973 w 1664"/>
                  <a:gd name="T7" fmla="*/ 243 h 1019"/>
                  <a:gd name="T8" fmla="*/ 900 w 1664"/>
                  <a:gd name="T9" fmla="*/ 325 h 1019"/>
                  <a:gd name="T10" fmla="*/ 80 w 1664"/>
                  <a:gd name="T11" fmla="*/ 325 h 1019"/>
                  <a:gd name="T12" fmla="*/ 0 w 1664"/>
                  <a:gd name="T13" fmla="*/ 403 h 1019"/>
                  <a:gd name="T14" fmla="*/ 0 w 1664"/>
                  <a:gd name="T15" fmla="*/ 619 h 1019"/>
                  <a:gd name="T16" fmla="*/ 80 w 1664"/>
                  <a:gd name="T17" fmla="*/ 699 h 1019"/>
                  <a:gd name="T18" fmla="*/ 900 w 1664"/>
                  <a:gd name="T19" fmla="*/ 699 h 1019"/>
                  <a:gd name="T20" fmla="*/ 973 w 1664"/>
                  <a:gd name="T21" fmla="*/ 777 h 1019"/>
                  <a:gd name="T22" fmla="*/ 973 w 1664"/>
                  <a:gd name="T23" fmla="*/ 915 h 1019"/>
                  <a:gd name="T24" fmla="*/ 1105 w 1664"/>
                  <a:gd name="T25" fmla="*/ 977 h 1019"/>
                  <a:gd name="T26" fmla="*/ 1620 w 1664"/>
                  <a:gd name="T27" fmla="*/ 577 h 1019"/>
                  <a:gd name="T28" fmla="*/ 1623 w 1664"/>
                  <a:gd name="T29" fmla="*/ 452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4" h="1019">
                    <a:moveTo>
                      <a:pt x="1623" y="452"/>
                    </a:moveTo>
                    <a:lnTo>
                      <a:pt x="1107" y="41"/>
                    </a:lnTo>
                    <a:cubicBezTo>
                      <a:pt x="1053" y="0"/>
                      <a:pt x="973" y="37"/>
                      <a:pt x="973" y="105"/>
                    </a:cubicBezTo>
                    <a:lnTo>
                      <a:pt x="973" y="243"/>
                    </a:lnTo>
                    <a:cubicBezTo>
                      <a:pt x="973" y="287"/>
                      <a:pt x="944" y="325"/>
                      <a:pt x="900" y="325"/>
                    </a:cubicBezTo>
                    <a:lnTo>
                      <a:pt x="80" y="325"/>
                    </a:lnTo>
                    <a:cubicBezTo>
                      <a:pt x="36" y="325"/>
                      <a:pt x="0" y="357"/>
                      <a:pt x="0" y="403"/>
                    </a:cubicBezTo>
                    <a:lnTo>
                      <a:pt x="0" y="619"/>
                    </a:lnTo>
                    <a:cubicBezTo>
                      <a:pt x="0" y="661"/>
                      <a:pt x="36" y="699"/>
                      <a:pt x="80" y="699"/>
                    </a:cubicBezTo>
                    <a:lnTo>
                      <a:pt x="900" y="699"/>
                    </a:lnTo>
                    <a:cubicBezTo>
                      <a:pt x="944" y="699"/>
                      <a:pt x="973" y="733"/>
                      <a:pt x="973" y="777"/>
                    </a:cubicBezTo>
                    <a:lnTo>
                      <a:pt x="973" y="915"/>
                    </a:lnTo>
                    <a:cubicBezTo>
                      <a:pt x="973" y="981"/>
                      <a:pt x="1053" y="1019"/>
                      <a:pt x="1105" y="977"/>
                    </a:cubicBezTo>
                    <a:lnTo>
                      <a:pt x="1620" y="577"/>
                    </a:lnTo>
                    <a:cubicBezTo>
                      <a:pt x="1663" y="547"/>
                      <a:pt x="1664" y="484"/>
                      <a:pt x="1623" y="452"/>
                    </a:cubicBezTo>
                    <a:close/>
                  </a:path>
                </a:pathLst>
              </a:custGeom>
              <a:gradFill flip="none" rotWithShape="1">
                <a:gsLst>
                  <a:gs pos="26000">
                    <a:srgbClr val="002060"/>
                  </a:gs>
                  <a:gs pos="69000">
                    <a:srgbClr val="00B050"/>
                  </a:gs>
                </a:gsLst>
                <a:lin ang="0" scaled="1"/>
                <a:tileRect/>
              </a:gradFill>
              <a:ln>
                <a:noFill/>
              </a:ln>
            </p:spPr>
          </p:sp>
        </p:grpSp>
        <p:sp>
          <p:nvSpPr>
            <p:cNvPr id="43" name="矩形: 圆角 42">
              <a:extLst>
                <a:ext uri="{FF2B5EF4-FFF2-40B4-BE49-F238E27FC236}">
                  <a16:creationId xmlns:a16="http://schemas.microsoft.com/office/drawing/2014/main" id="{10D54CE7-AED8-4A75-8B6B-6C6A5BC9DAF2}"/>
                </a:ext>
              </a:extLst>
            </p:cNvPr>
            <p:cNvSpPr/>
            <p:nvPr/>
          </p:nvSpPr>
          <p:spPr>
            <a:xfrm>
              <a:off x="3273922" y="3749347"/>
              <a:ext cx="1885206" cy="2646385"/>
            </a:xfrm>
            <a:prstGeom prst="roundRect">
              <a:avLst>
                <a:gd name="adj" fmla="val 0"/>
              </a:avLst>
            </a:prstGeom>
            <a:no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C000"/>
                </a:solidFill>
                <a:latin typeface="Times New Roman" panose="02020603050405020304" pitchFamily="18" charset="0"/>
                <a:cs typeface="Times New Roman" panose="02020603050405020304" pitchFamily="18" charset="0"/>
              </a:endParaRPr>
            </a:p>
          </p:txBody>
        </p:sp>
      </p:grpSp>
      <p:grpSp>
        <p:nvGrpSpPr>
          <p:cNvPr id="49" name="组合 48">
            <a:extLst>
              <a:ext uri="{FF2B5EF4-FFF2-40B4-BE49-F238E27FC236}">
                <a16:creationId xmlns:a16="http://schemas.microsoft.com/office/drawing/2014/main" id="{D17BC0E6-5220-4247-B5EB-FE8134C77058}"/>
              </a:ext>
            </a:extLst>
          </p:cNvPr>
          <p:cNvGrpSpPr/>
          <p:nvPr/>
        </p:nvGrpSpPr>
        <p:grpSpPr>
          <a:xfrm>
            <a:off x="4994764" y="3089017"/>
            <a:ext cx="4113141" cy="2655582"/>
            <a:chOff x="5283648" y="1259858"/>
            <a:chExt cx="4113141" cy="2655582"/>
          </a:xfrm>
        </p:grpSpPr>
        <p:grpSp>
          <p:nvGrpSpPr>
            <p:cNvPr id="35" name="组合 34">
              <a:extLst>
                <a:ext uri="{FF2B5EF4-FFF2-40B4-BE49-F238E27FC236}">
                  <a16:creationId xmlns:a16="http://schemas.microsoft.com/office/drawing/2014/main" id="{FE3F00E6-D60D-42BD-8140-F17402C81C68}"/>
                </a:ext>
              </a:extLst>
            </p:cNvPr>
            <p:cNvGrpSpPr/>
            <p:nvPr/>
          </p:nvGrpSpPr>
          <p:grpSpPr>
            <a:xfrm>
              <a:off x="5283648" y="1377559"/>
              <a:ext cx="4113141" cy="2533371"/>
              <a:chOff x="4978371" y="3862363"/>
              <a:chExt cx="4113141" cy="2533371"/>
            </a:xfrm>
          </p:grpSpPr>
          <p:grpSp>
            <p:nvGrpSpPr>
              <p:cNvPr id="28" name="组合 27">
                <a:extLst>
                  <a:ext uri="{FF2B5EF4-FFF2-40B4-BE49-F238E27FC236}">
                    <a16:creationId xmlns:a16="http://schemas.microsoft.com/office/drawing/2014/main" id="{839E5026-40CA-4143-B566-FBB2C7E8A222}"/>
                  </a:ext>
                </a:extLst>
              </p:cNvPr>
              <p:cNvGrpSpPr/>
              <p:nvPr/>
            </p:nvGrpSpPr>
            <p:grpSpPr>
              <a:xfrm>
                <a:off x="5461508" y="3862363"/>
                <a:ext cx="3630004" cy="2533371"/>
                <a:chOff x="5461508" y="3862363"/>
                <a:chExt cx="3630004" cy="2533371"/>
              </a:xfrm>
            </p:grpSpPr>
            <p:pic>
              <p:nvPicPr>
                <p:cNvPr id="9" name="图片 8">
                  <a:extLst>
                    <a:ext uri="{FF2B5EF4-FFF2-40B4-BE49-F238E27FC236}">
                      <a16:creationId xmlns:a16="http://schemas.microsoft.com/office/drawing/2014/main" id="{84B81B7F-4421-4481-95BF-9B0A0EFBE990}"/>
                    </a:ext>
                  </a:extLst>
                </p:cNvPr>
                <p:cNvPicPr>
                  <a:picLocks noChangeAspect="1"/>
                </p:cNvPicPr>
                <p:nvPr/>
              </p:nvPicPr>
              <p:blipFill rotWithShape="1">
                <a:blip r:embed="rId5"/>
                <a:srcRect r="49277"/>
                <a:stretch/>
              </p:blipFill>
              <p:spPr>
                <a:xfrm>
                  <a:off x="5461508" y="3862363"/>
                  <a:ext cx="3630004" cy="2533371"/>
                </a:xfrm>
                <a:prstGeom prst="rect">
                  <a:avLst/>
                </a:prstGeom>
              </p:spPr>
            </p:pic>
            <p:pic>
              <p:nvPicPr>
                <p:cNvPr id="23" name="图片 22">
                  <a:extLst>
                    <a:ext uri="{FF2B5EF4-FFF2-40B4-BE49-F238E27FC236}">
                      <a16:creationId xmlns:a16="http://schemas.microsoft.com/office/drawing/2014/main" id="{71725630-847A-479C-88C8-C8D99DD2EAF3}"/>
                    </a:ext>
                  </a:extLst>
                </p:cNvPr>
                <p:cNvPicPr>
                  <a:picLocks noChangeAspect="1"/>
                </p:cNvPicPr>
                <p:nvPr/>
              </p:nvPicPr>
              <p:blipFill>
                <a:blip r:embed="rId4"/>
                <a:stretch>
                  <a:fillRect/>
                </a:stretch>
              </p:blipFill>
              <p:spPr>
                <a:xfrm>
                  <a:off x="5843454" y="6014476"/>
                  <a:ext cx="266723" cy="243861"/>
                </a:xfrm>
                <a:prstGeom prst="rect">
                  <a:avLst/>
                </a:prstGeom>
              </p:spPr>
            </p:pic>
          </p:grpSp>
          <p:sp>
            <p:nvSpPr>
              <p:cNvPr id="34" name="straight-right-arrow_57116">
                <a:extLst>
                  <a:ext uri="{FF2B5EF4-FFF2-40B4-BE49-F238E27FC236}">
                    <a16:creationId xmlns:a16="http://schemas.microsoft.com/office/drawing/2014/main" id="{24F3E1C4-F5CF-4260-8B10-41BC55138E5D}"/>
                  </a:ext>
                </a:extLst>
              </p:cNvPr>
              <p:cNvSpPr>
                <a:spLocks noChangeAspect="1"/>
              </p:cNvSpPr>
              <p:nvPr/>
            </p:nvSpPr>
            <p:spPr bwMode="auto">
              <a:xfrm>
                <a:off x="4978371" y="4815259"/>
                <a:ext cx="604760" cy="372807"/>
              </a:xfrm>
              <a:custGeom>
                <a:avLst/>
                <a:gdLst>
                  <a:gd name="T0" fmla="*/ 1623 w 1664"/>
                  <a:gd name="T1" fmla="*/ 452 h 1019"/>
                  <a:gd name="T2" fmla="*/ 1107 w 1664"/>
                  <a:gd name="T3" fmla="*/ 41 h 1019"/>
                  <a:gd name="T4" fmla="*/ 973 w 1664"/>
                  <a:gd name="T5" fmla="*/ 105 h 1019"/>
                  <a:gd name="T6" fmla="*/ 973 w 1664"/>
                  <a:gd name="T7" fmla="*/ 243 h 1019"/>
                  <a:gd name="T8" fmla="*/ 900 w 1664"/>
                  <a:gd name="T9" fmla="*/ 325 h 1019"/>
                  <a:gd name="T10" fmla="*/ 80 w 1664"/>
                  <a:gd name="T11" fmla="*/ 325 h 1019"/>
                  <a:gd name="T12" fmla="*/ 0 w 1664"/>
                  <a:gd name="T13" fmla="*/ 403 h 1019"/>
                  <a:gd name="T14" fmla="*/ 0 w 1664"/>
                  <a:gd name="T15" fmla="*/ 619 h 1019"/>
                  <a:gd name="T16" fmla="*/ 80 w 1664"/>
                  <a:gd name="T17" fmla="*/ 699 h 1019"/>
                  <a:gd name="T18" fmla="*/ 900 w 1664"/>
                  <a:gd name="T19" fmla="*/ 699 h 1019"/>
                  <a:gd name="T20" fmla="*/ 973 w 1664"/>
                  <a:gd name="T21" fmla="*/ 777 h 1019"/>
                  <a:gd name="T22" fmla="*/ 973 w 1664"/>
                  <a:gd name="T23" fmla="*/ 915 h 1019"/>
                  <a:gd name="T24" fmla="*/ 1105 w 1664"/>
                  <a:gd name="T25" fmla="*/ 977 h 1019"/>
                  <a:gd name="T26" fmla="*/ 1620 w 1664"/>
                  <a:gd name="T27" fmla="*/ 577 h 1019"/>
                  <a:gd name="T28" fmla="*/ 1623 w 1664"/>
                  <a:gd name="T29" fmla="*/ 452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4" h="1019">
                    <a:moveTo>
                      <a:pt x="1623" y="452"/>
                    </a:moveTo>
                    <a:lnTo>
                      <a:pt x="1107" y="41"/>
                    </a:lnTo>
                    <a:cubicBezTo>
                      <a:pt x="1053" y="0"/>
                      <a:pt x="973" y="37"/>
                      <a:pt x="973" y="105"/>
                    </a:cubicBezTo>
                    <a:lnTo>
                      <a:pt x="973" y="243"/>
                    </a:lnTo>
                    <a:cubicBezTo>
                      <a:pt x="973" y="287"/>
                      <a:pt x="944" y="325"/>
                      <a:pt x="900" y="325"/>
                    </a:cubicBezTo>
                    <a:lnTo>
                      <a:pt x="80" y="325"/>
                    </a:lnTo>
                    <a:cubicBezTo>
                      <a:pt x="36" y="325"/>
                      <a:pt x="0" y="357"/>
                      <a:pt x="0" y="403"/>
                    </a:cubicBezTo>
                    <a:lnTo>
                      <a:pt x="0" y="619"/>
                    </a:lnTo>
                    <a:cubicBezTo>
                      <a:pt x="0" y="661"/>
                      <a:pt x="36" y="699"/>
                      <a:pt x="80" y="699"/>
                    </a:cubicBezTo>
                    <a:lnTo>
                      <a:pt x="900" y="699"/>
                    </a:lnTo>
                    <a:cubicBezTo>
                      <a:pt x="944" y="699"/>
                      <a:pt x="973" y="733"/>
                      <a:pt x="973" y="777"/>
                    </a:cubicBezTo>
                    <a:lnTo>
                      <a:pt x="973" y="915"/>
                    </a:lnTo>
                    <a:cubicBezTo>
                      <a:pt x="973" y="981"/>
                      <a:pt x="1053" y="1019"/>
                      <a:pt x="1105" y="977"/>
                    </a:cubicBezTo>
                    <a:lnTo>
                      <a:pt x="1620" y="577"/>
                    </a:lnTo>
                    <a:cubicBezTo>
                      <a:pt x="1663" y="547"/>
                      <a:pt x="1664" y="484"/>
                      <a:pt x="1623" y="452"/>
                    </a:cubicBezTo>
                    <a:close/>
                  </a:path>
                </a:pathLst>
              </a:custGeom>
              <a:gradFill flip="none" rotWithShape="1">
                <a:gsLst>
                  <a:gs pos="28000">
                    <a:srgbClr val="00B050"/>
                  </a:gs>
                  <a:gs pos="75000">
                    <a:srgbClr val="7030A0"/>
                  </a:gs>
                </a:gsLst>
                <a:lin ang="0" scaled="1"/>
                <a:tileRect/>
              </a:gradFill>
              <a:ln>
                <a:noFill/>
              </a:ln>
            </p:spPr>
          </p:sp>
        </p:grpSp>
        <p:sp>
          <p:nvSpPr>
            <p:cNvPr id="46" name="矩形: 圆角 45">
              <a:extLst>
                <a:ext uri="{FF2B5EF4-FFF2-40B4-BE49-F238E27FC236}">
                  <a16:creationId xmlns:a16="http://schemas.microsoft.com/office/drawing/2014/main" id="{2A2FDFFE-7097-409A-B4A3-74165D721C71}"/>
                </a:ext>
              </a:extLst>
            </p:cNvPr>
            <p:cNvSpPr/>
            <p:nvPr/>
          </p:nvSpPr>
          <p:spPr>
            <a:xfrm>
              <a:off x="5905425" y="1259858"/>
              <a:ext cx="3491364" cy="2655582"/>
            </a:xfrm>
            <a:prstGeom prst="roundRect">
              <a:avLst>
                <a:gd name="adj" fmla="val 0"/>
              </a:avLst>
            </a:prstGeom>
            <a:noFill/>
            <a:ln w="28575">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2D050"/>
                </a:solidFill>
                <a:latin typeface="Times New Roman" panose="02020603050405020304" pitchFamily="18" charset="0"/>
                <a:cs typeface="Times New Roman" panose="02020603050405020304" pitchFamily="18" charset="0"/>
              </a:endParaRPr>
            </a:p>
          </p:txBody>
        </p:sp>
      </p:grpSp>
      <p:grpSp>
        <p:nvGrpSpPr>
          <p:cNvPr id="50" name="组合 49">
            <a:extLst>
              <a:ext uri="{FF2B5EF4-FFF2-40B4-BE49-F238E27FC236}">
                <a16:creationId xmlns:a16="http://schemas.microsoft.com/office/drawing/2014/main" id="{6BE949FC-301D-458E-8A4B-C2CE697CFCE3}"/>
              </a:ext>
            </a:extLst>
          </p:cNvPr>
          <p:cNvGrpSpPr/>
          <p:nvPr/>
        </p:nvGrpSpPr>
        <p:grpSpPr>
          <a:xfrm>
            <a:off x="9201045" y="3089017"/>
            <a:ext cx="2655297" cy="2655582"/>
            <a:chOff x="9433923" y="1265898"/>
            <a:chExt cx="2655297" cy="2655582"/>
          </a:xfrm>
        </p:grpSpPr>
        <p:grpSp>
          <p:nvGrpSpPr>
            <p:cNvPr id="38" name="组合 37">
              <a:extLst>
                <a:ext uri="{FF2B5EF4-FFF2-40B4-BE49-F238E27FC236}">
                  <a16:creationId xmlns:a16="http://schemas.microsoft.com/office/drawing/2014/main" id="{20D7842B-1000-43A0-8E76-D7041AA6157B}"/>
                </a:ext>
              </a:extLst>
            </p:cNvPr>
            <p:cNvGrpSpPr/>
            <p:nvPr/>
          </p:nvGrpSpPr>
          <p:grpSpPr>
            <a:xfrm>
              <a:off x="9433923" y="1377559"/>
              <a:ext cx="2506965" cy="2537881"/>
              <a:chOff x="8670888" y="3857853"/>
              <a:chExt cx="2506965" cy="2537881"/>
            </a:xfrm>
          </p:grpSpPr>
          <p:grpSp>
            <p:nvGrpSpPr>
              <p:cNvPr id="29" name="组合 28">
                <a:extLst>
                  <a:ext uri="{FF2B5EF4-FFF2-40B4-BE49-F238E27FC236}">
                    <a16:creationId xmlns:a16="http://schemas.microsoft.com/office/drawing/2014/main" id="{1CC6AAB9-1BE5-4449-AC77-3953E9C254BF}"/>
                  </a:ext>
                </a:extLst>
              </p:cNvPr>
              <p:cNvGrpSpPr/>
              <p:nvPr/>
            </p:nvGrpSpPr>
            <p:grpSpPr>
              <a:xfrm>
                <a:off x="9514260" y="3857853"/>
                <a:ext cx="1663593" cy="2537881"/>
                <a:chOff x="9514260" y="3857853"/>
                <a:chExt cx="1663593" cy="2537881"/>
              </a:xfrm>
            </p:grpSpPr>
            <p:pic>
              <p:nvPicPr>
                <p:cNvPr id="7" name="图片 6">
                  <a:extLst>
                    <a:ext uri="{FF2B5EF4-FFF2-40B4-BE49-F238E27FC236}">
                      <a16:creationId xmlns:a16="http://schemas.microsoft.com/office/drawing/2014/main" id="{F0D31B96-BE67-479F-AA06-4D1BECE23F4B}"/>
                    </a:ext>
                  </a:extLst>
                </p:cNvPr>
                <p:cNvPicPr>
                  <a:picLocks noChangeAspect="1"/>
                </p:cNvPicPr>
                <p:nvPr/>
              </p:nvPicPr>
              <p:blipFill rotWithShape="1">
                <a:blip r:embed="rId3"/>
                <a:srcRect l="66323"/>
                <a:stretch/>
              </p:blipFill>
              <p:spPr>
                <a:xfrm>
                  <a:off x="9514260" y="3857853"/>
                  <a:ext cx="1663593" cy="2537881"/>
                </a:xfrm>
                <a:prstGeom prst="rect">
                  <a:avLst/>
                </a:prstGeom>
              </p:spPr>
            </p:pic>
            <p:pic>
              <p:nvPicPr>
                <p:cNvPr id="25" name="图片 24">
                  <a:extLst>
                    <a:ext uri="{FF2B5EF4-FFF2-40B4-BE49-F238E27FC236}">
                      <a16:creationId xmlns:a16="http://schemas.microsoft.com/office/drawing/2014/main" id="{91C4FEFC-ABE1-471E-BA91-3F060CF0F870}"/>
                    </a:ext>
                  </a:extLst>
                </p:cNvPr>
                <p:cNvPicPr>
                  <a:picLocks noChangeAspect="1"/>
                </p:cNvPicPr>
                <p:nvPr/>
              </p:nvPicPr>
              <p:blipFill>
                <a:blip r:embed="rId4"/>
                <a:stretch>
                  <a:fillRect/>
                </a:stretch>
              </p:blipFill>
              <p:spPr>
                <a:xfrm>
                  <a:off x="9660592" y="6077927"/>
                  <a:ext cx="266723" cy="243861"/>
                </a:xfrm>
                <a:prstGeom prst="rect">
                  <a:avLst/>
                </a:prstGeom>
              </p:spPr>
            </p:pic>
          </p:grpSp>
          <p:sp>
            <p:nvSpPr>
              <p:cNvPr id="37" name="straight-right-arrow_57116">
                <a:extLst>
                  <a:ext uri="{FF2B5EF4-FFF2-40B4-BE49-F238E27FC236}">
                    <a16:creationId xmlns:a16="http://schemas.microsoft.com/office/drawing/2014/main" id="{B07C3CA7-57E1-4FCB-BF30-899D3FE9EB5C}"/>
                  </a:ext>
                </a:extLst>
              </p:cNvPr>
              <p:cNvSpPr>
                <a:spLocks noChangeAspect="1"/>
              </p:cNvSpPr>
              <p:nvPr/>
            </p:nvSpPr>
            <p:spPr bwMode="auto">
              <a:xfrm>
                <a:off x="8670888" y="4873447"/>
                <a:ext cx="604760" cy="372807"/>
              </a:xfrm>
              <a:custGeom>
                <a:avLst/>
                <a:gdLst>
                  <a:gd name="T0" fmla="*/ 1623 w 1664"/>
                  <a:gd name="T1" fmla="*/ 452 h 1019"/>
                  <a:gd name="T2" fmla="*/ 1107 w 1664"/>
                  <a:gd name="T3" fmla="*/ 41 h 1019"/>
                  <a:gd name="T4" fmla="*/ 973 w 1664"/>
                  <a:gd name="T5" fmla="*/ 105 h 1019"/>
                  <a:gd name="T6" fmla="*/ 973 w 1664"/>
                  <a:gd name="T7" fmla="*/ 243 h 1019"/>
                  <a:gd name="T8" fmla="*/ 900 w 1664"/>
                  <a:gd name="T9" fmla="*/ 325 h 1019"/>
                  <a:gd name="T10" fmla="*/ 80 w 1664"/>
                  <a:gd name="T11" fmla="*/ 325 h 1019"/>
                  <a:gd name="T12" fmla="*/ 0 w 1664"/>
                  <a:gd name="T13" fmla="*/ 403 h 1019"/>
                  <a:gd name="T14" fmla="*/ 0 w 1664"/>
                  <a:gd name="T15" fmla="*/ 619 h 1019"/>
                  <a:gd name="T16" fmla="*/ 80 w 1664"/>
                  <a:gd name="T17" fmla="*/ 699 h 1019"/>
                  <a:gd name="T18" fmla="*/ 900 w 1664"/>
                  <a:gd name="T19" fmla="*/ 699 h 1019"/>
                  <a:gd name="T20" fmla="*/ 973 w 1664"/>
                  <a:gd name="T21" fmla="*/ 777 h 1019"/>
                  <a:gd name="T22" fmla="*/ 973 w 1664"/>
                  <a:gd name="T23" fmla="*/ 915 h 1019"/>
                  <a:gd name="T24" fmla="*/ 1105 w 1664"/>
                  <a:gd name="T25" fmla="*/ 977 h 1019"/>
                  <a:gd name="T26" fmla="*/ 1620 w 1664"/>
                  <a:gd name="T27" fmla="*/ 577 h 1019"/>
                  <a:gd name="T28" fmla="*/ 1623 w 1664"/>
                  <a:gd name="T29" fmla="*/ 452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4" h="1019">
                    <a:moveTo>
                      <a:pt x="1623" y="452"/>
                    </a:moveTo>
                    <a:lnTo>
                      <a:pt x="1107" y="41"/>
                    </a:lnTo>
                    <a:cubicBezTo>
                      <a:pt x="1053" y="0"/>
                      <a:pt x="973" y="37"/>
                      <a:pt x="973" y="105"/>
                    </a:cubicBezTo>
                    <a:lnTo>
                      <a:pt x="973" y="243"/>
                    </a:lnTo>
                    <a:cubicBezTo>
                      <a:pt x="973" y="287"/>
                      <a:pt x="944" y="325"/>
                      <a:pt x="900" y="325"/>
                    </a:cubicBezTo>
                    <a:lnTo>
                      <a:pt x="80" y="325"/>
                    </a:lnTo>
                    <a:cubicBezTo>
                      <a:pt x="36" y="325"/>
                      <a:pt x="0" y="357"/>
                      <a:pt x="0" y="403"/>
                    </a:cubicBezTo>
                    <a:lnTo>
                      <a:pt x="0" y="619"/>
                    </a:lnTo>
                    <a:cubicBezTo>
                      <a:pt x="0" y="661"/>
                      <a:pt x="36" y="699"/>
                      <a:pt x="80" y="699"/>
                    </a:cubicBezTo>
                    <a:lnTo>
                      <a:pt x="900" y="699"/>
                    </a:lnTo>
                    <a:cubicBezTo>
                      <a:pt x="944" y="699"/>
                      <a:pt x="973" y="733"/>
                      <a:pt x="973" y="777"/>
                    </a:cubicBezTo>
                    <a:lnTo>
                      <a:pt x="973" y="915"/>
                    </a:lnTo>
                    <a:cubicBezTo>
                      <a:pt x="973" y="981"/>
                      <a:pt x="1053" y="1019"/>
                      <a:pt x="1105" y="977"/>
                    </a:cubicBezTo>
                    <a:lnTo>
                      <a:pt x="1620" y="577"/>
                    </a:lnTo>
                    <a:cubicBezTo>
                      <a:pt x="1663" y="547"/>
                      <a:pt x="1664" y="484"/>
                      <a:pt x="1623" y="452"/>
                    </a:cubicBezTo>
                    <a:close/>
                  </a:path>
                </a:pathLst>
              </a:custGeom>
              <a:gradFill flip="none" rotWithShape="1">
                <a:gsLst>
                  <a:gs pos="72000">
                    <a:srgbClr val="5F5FE9"/>
                  </a:gs>
                  <a:gs pos="28000">
                    <a:srgbClr val="7030A0"/>
                  </a:gs>
                </a:gsLst>
                <a:lin ang="0" scaled="1"/>
                <a:tileRect/>
              </a:gradFill>
              <a:ln>
                <a:noFill/>
              </a:ln>
            </p:spPr>
          </p:sp>
        </p:grpSp>
        <p:sp>
          <p:nvSpPr>
            <p:cNvPr id="48" name="矩形: 圆角 47">
              <a:extLst>
                <a:ext uri="{FF2B5EF4-FFF2-40B4-BE49-F238E27FC236}">
                  <a16:creationId xmlns:a16="http://schemas.microsoft.com/office/drawing/2014/main" id="{78031FE0-E6AE-46E4-B63B-52BE81CB30DF}"/>
                </a:ext>
              </a:extLst>
            </p:cNvPr>
            <p:cNvSpPr/>
            <p:nvPr/>
          </p:nvSpPr>
          <p:spPr>
            <a:xfrm>
              <a:off x="10073712" y="1265898"/>
              <a:ext cx="2015508" cy="2655582"/>
            </a:xfrm>
            <a:prstGeom prst="roundRect">
              <a:avLst>
                <a:gd name="adj" fmla="val 0"/>
              </a:avLst>
            </a:prstGeom>
            <a:noFill/>
            <a:ln w="28575">
              <a:solidFill>
                <a:srgbClr val="5F5FE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Times New Roman" panose="02020603050405020304" pitchFamily="18" charset="0"/>
                <a:cs typeface="Times New Roman" panose="02020603050405020304" pitchFamily="18" charset="0"/>
              </a:endParaRPr>
            </a:p>
          </p:txBody>
        </p:sp>
      </p:grpSp>
      <p:sp>
        <p:nvSpPr>
          <p:cNvPr id="52" name="文本框 51">
            <a:extLst>
              <a:ext uri="{FF2B5EF4-FFF2-40B4-BE49-F238E27FC236}">
                <a16:creationId xmlns:a16="http://schemas.microsoft.com/office/drawing/2014/main" id="{CB86781F-F77D-46AA-9C4C-DD1A9B04ED6E}"/>
              </a:ext>
            </a:extLst>
          </p:cNvPr>
          <p:cNvSpPr txBox="1"/>
          <p:nvPr/>
        </p:nvSpPr>
        <p:spPr>
          <a:xfrm>
            <a:off x="2587735" y="5827030"/>
            <a:ext cx="3010315" cy="369332"/>
          </a:xfrm>
          <a:prstGeom prst="rect">
            <a:avLst/>
          </a:prstGeom>
          <a:noFill/>
        </p:spPr>
        <p:txBody>
          <a:bodyPr wrap="square">
            <a:spAutoFit/>
          </a:bodyPr>
          <a:lstStyle/>
          <a:p>
            <a:pPr algn="ctr"/>
            <a:r>
              <a:rPr lang="en-US" altLang="zh-CN" b="1" dirty="0">
                <a:solidFill>
                  <a:srgbClr val="00B050"/>
                </a:solidFill>
                <a:latin typeface="Times New Roman" panose="02020603050405020304" pitchFamily="18" charset="0"/>
                <a:cs typeface="Times New Roman" panose="02020603050405020304" pitchFamily="18" charset="0"/>
              </a:rPr>
              <a:t>Wave Front Construction</a:t>
            </a:r>
            <a:endParaRPr lang="zh-CN" altLang="en-US" b="1" dirty="0">
              <a:solidFill>
                <a:srgbClr val="00B050"/>
              </a:solidFill>
              <a:latin typeface="Times New Roman" panose="02020603050405020304" pitchFamily="18" charset="0"/>
              <a:cs typeface="Times New Roman" panose="02020603050405020304" pitchFamily="18" charset="0"/>
            </a:endParaRPr>
          </a:p>
        </p:txBody>
      </p:sp>
      <p:sp>
        <p:nvSpPr>
          <p:cNvPr id="54" name="文本框 53">
            <a:extLst>
              <a:ext uri="{FF2B5EF4-FFF2-40B4-BE49-F238E27FC236}">
                <a16:creationId xmlns:a16="http://schemas.microsoft.com/office/drawing/2014/main" id="{7588AEFD-80FD-4672-8DBF-3E5A12614A51}"/>
              </a:ext>
            </a:extLst>
          </p:cNvPr>
          <p:cNvSpPr txBox="1"/>
          <p:nvPr/>
        </p:nvSpPr>
        <p:spPr>
          <a:xfrm>
            <a:off x="6126845" y="5827030"/>
            <a:ext cx="2693979" cy="369332"/>
          </a:xfrm>
          <a:prstGeom prst="rect">
            <a:avLst/>
          </a:prstGeom>
          <a:noFill/>
        </p:spPr>
        <p:txBody>
          <a:bodyPr wrap="square">
            <a:spAutoFit/>
          </a:bodyPr>
          <a:lstStyle/>
          <a:p>
            <a:r>
              <a:rPr lang="en-US" altLang="zh-CN" b="1" dirty="0">
                <a:solidFill>
                  <a:srgbClr val="7030A0"/>
                </a:solidFill>
                <a:latin typeface="Times New Roman" panose="02020603050405020304" pitchFamily="18" charset="0"/>
                <a:cs typeface="Times New Roman" panose="02020603050405020304" pitchFamily="18" charset="0"/>
              </a:rPr>
              <a:t>Pixel-wise</a:t>
            </a:r>
            <a:r>
              <a:rPr lang="en-US" altLang="zh-CN" dirty="0">
                <a:ln>
                  <a:solidFill>
                    <a:srgbClr val="7030A0"/>
                  </a:solidFill>
                </a:ln>
                <a:solidFill>
                  <a:srgbClr val="7030A0"/>
                </a:solidFill>
                <a:latin typeface="Times New Roman" panose="02020603050405020304" pitchFamily="18" charset="0"/>
                <a:cs typeface="Times New Roman" panose="02020603050405020304" pitchFamily="18" charset="0"/>
              </a:rPr>
              <a:t> </a:t>
            </a:r>
            <a:r>
              <a:rPr lang="en-US" altLang="zh-CN" b="1" dirty="0">
                <a:solidFill>
                  <a:srgbClr val="7030A0"/>
                </a:solidFill>
                <a:latin typeface="Times New Roman" panose="02020603050405020304" pitchFamily="18" charset="0"/>
                <a:cs typeface="Times New Roman" panose="02020603050405020304" pitchFamily="18" charset="0"/>
              </a:rPr>
              <a:t>Illumination</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56" name="文本框 55">
            <a:extLst>
              <a:ext uri="{FF2B5EF4-FFF2-40B4-BE49-F238E27FC236}">
                <a16:creationId xmlns:a16="http://schemas.microsoft.com/office/drawing/2014/main" id="{DE63C5F8-38A9-4A6F-A305-4C2DAB9C347F}"/>
              </a:ext>
            </a:extLst>
          </p:cNvPr>
          <p:cNvSpPr txBox="1"/>
          <p:nvPr/>
        </p:nvSpPr>
        <p:spPr>
          <a:xfrm>
            <a:off x="9349619" y="5827030"/>
            <a:ext cx="2997938" cy="369332"/>
          </a:xfrm>
          <a:prstGeom prst="rect">
            <a:avLst/>
          </a:prstGeom>
          <a:noFill/>
        </p:spPr>
        <p:txBody>
          <a:bodyPr wrap="square">
            <a:spAutoFit/>
          </a:bodyPr>
          <a:lstStyle/>
          <a:p>
            <a:pPr algn="ctr"/>
            <a:r>
              <a:rPr lang="en-US" altLang="zh-CN" b="1" dirty="0">
                <a:solidFill>
                  <a:srgbClr val="5F5FE9"/>
                </a:solidFill>
                <a:latin typeface="Times New Roman" panose="02020603050405020304" pitchFamily="18" charset="0"/>
                <a:cs typeface="Times New Roman" panose="02020603050405020304" pitchFamily="18" charset="0"/>
              </a:rPr>
              <a:t>Segmentation Refinement</a:t>
            </a:r>
            <a:endParaRPr lang="zh-CN" altLang="en-US" b="1" dirty="0">
              <a:solidFill>
                <a:srgbClr val="5F5FE9"/>
              </a:solidFill>
              <a:latin typeface="Times New Roman" panose="02020603050405020304" pitchFamily="18" charset="0"/>
              <a:cs typeface="Times New Roman" panose="02020603050405020304" pitchFamily="18" charset="0"/>
            </a:endParaRPr>
          </a:p>
        </p:txBody>
      </p:sp>
      <p:sp>
        <p:nvSpPr>
          <p:cNvPr id="58" name="文本框 57">
            <a:extLst>
              <a:ext uri="{FF2B5EF4-FFF2-40B4-BE49-F238E27FC236}">
                <a16:creationId xmlns:a16="http://schemas.microsoft.com/office/drawing/2014/main" id="{B7850783-B679-4259-B4CD-D04F8F8107B4}"/>
              </a:ext>
            </a:extLst>
          </p:cNvPr>
          <p:cNvSpPr txBox="1"/>
          <p:nvPr/>
        </p:nvSpPr>
        <p:spPr>
          <a:xfrm>
            <a:off x="505195" y="5827030"/>
            <a:ext cx="1842632" cy="369332"/>
          </a:xfrm>
          <a:prstGeom prst="rect">
            <a:avLst/>
          </a:prstGeom>
          <a:noFill/>
        </p:spPr>
        <p:txBody>
          <a:bodyPr wrap="square" rtlCol="0">
            <a:spAutoFit/>
          </a:bodyPr>
          <a:lstStyle/>
          <a:p>
            <a:r>
              <a:rPr lang="en-US" altLang="zh-CN" b="1" dirty="0">
                <a:solidFill>
                  <a:srgbClr val="002060"/>
                </a:solidFill>
                <a:latin typeface="Times New Roman" panose="02020603050405020304" pitchFamily="18" charset="0"/>
                <a:cs typeface="Times New Roman" panose="02020603050405020304" pitchFamily="18" charset="0"/>
              </a:rPr>
              <a:t>Data</a:t>
            </a:r>
            <a:r>
              <a:rPr lang="en-US" altLang="zh-CN" b="1" dirty="0">
                <a:ln>
                  <a:solidFill>
                    <a:srgbClr val="002060"/>
                  </a:solidFill>
                </a:ln>
                <a:solidFill>
                  <a:srgbClr val="002060"/>
                </a:solidFill>
                <a:latin typeface="Times New Roman" panose="02020603050405020304" pitchFamily="18" charset="0"/>
                <a:cs typeface="Times New Roman" panose="02020603050405020304" pitchFamily="18" charset="0"/>
              </a:rPr>
              <a:t> </a:t>
            </a:r>
            <a:r>
              <a:rPr lang="en-US" altLang="zh-CN" b="1" dirty="0">
                <a:solidFill>
                  <a:srgbClr val="002060"/>
                </a:solidFill>
                <a:latin typeface="Times New Roman" panose="02020603050405020304" pitchFamily="18" charset="0"/>
                <a:cs typeface="Times New Roman" panose="02020603050405020304" pitchFamily="18" charset="0"/>
              </a:rPr>
              <a:t>Acquisition</a:t>
            </a:r>
            <a:endParaRPr lang="zh-CN" altLang="en-US" b="1" dirty="0">
              <a:solidFill>
                <a:srgbClr val="002060"/>
              </a:solidFill>
              <a:latin typeface="Times New Roman" panose="02020603050405020304" pitchFamily="18" charset="0"/>
              <a:cs typeface="Times New Roman" panose="02020603050405020304" pitchFamily="18" charset="0"/>
            </a:endParaRPr>
          </a:p>
        </p:txBody>
      </p:sp>
      <p:sp>
        <p:nvSpPr>
          <p:cNvPr id="59" name="文本框 58">
            <a:extLst>
              <a:ext uri="{FF2B5EF4-FFF2-40B4-BE49-F238E27FC236}">
                <a16:creationId xmlns:a16="http://schemas.microsoft.com/office/drawing/2014/main" id="{FCDA2172-85FA-4DA1-A5DF-26E6B1953E77}"/>
              </a:ext>
            </a:extLst>
          </p:cNvPr>
          <p:cNvSpPr txBox="1"/>
          <p:nvPr/>
        </p:nvSpPr>
        <p:spPr>
          <a:xfrm>
            <a:off x="800729" y="1606053"/>
            <a:ext cx="10277940" cy="954107"/>
          </a:xfrm>
          <a:prstGeom prst="rect">
            <a:avLst/>
          </a:prstGeom>
          <a:noFill/>
        </p:spPr>
        <p:txBody>
          <a:bodyPr wrap="square" rtlCol="0">
            <a:spAutoFit/>
          </a:bodyPr>
          <a:lstStyle/>
          <a:p>
            <a:pPr algn="ctr"/>
            <a:r>
              <a:rPr lang="en-US" altLang="zh-CN" sz="2800" i="1" dirty="0">
                <a:latin typeface="Comic Sans MS" panose="030F0702030302020204" pitchFamily="66" charset="0"/>
                <a:ea typeface="宋体" panose="02010600030101010101" pitchFamily="2" charset="-122"/>
              </a:rPr>
              <a:t>Resembling light, imaging can be applicable to any kinds of electromagnetic waves.</a:t>
            </a:r>
            <a:endParaRPr lang="zh-CN" altLang="en-US"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9814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398046" y="215154"/>
            <a:ext cx="7395908" cy="796965"/>
          </a:xfrm>
        </p:spPr>
        <p:txBody>
          <a:bodyPr>
            <a:noAutofit/>
          </a:bodyPr>
          <a:lstStyle/>
          <a:p>
            <a:pPr algn="ctr"/>
            <a:r>
              <a:rPr lang="en-US" altLang="zh-CN" sz="4400" b="1" dirty="0" err="1">
                <a:solidFill>
                  <a:srgbClr val="1F3A33"/>
                </a:solidFill>
                <a:latin typeface="Century Gothic" panose="020B0502020202020204" pitchFamily="34" charset="0"/>
                <a:cs typeface="Arial" panose="020B0604020202020204" pitchFamily="34" charset="0"/>
              </a:rPr>
              <a:t>WiSIA</a:t>
            </a:r>
            <a:r>
              <a:rPr lang="en-US" altLang="zh-CN" sz="4400" dirty="0">
                <a:solidFill>
                  <a:srgbClr val="1F3A33"/>
                </a:solidFill>
                <a:latin typeface="Century Gothic" panose="020B0502020202020204" pitchFamily="34" charset="0"/>
                <a:cs typeface="Arial" panose="020B0604020202020204" pitchFamily="34" charset="0"/>
              </a:rPr>
              <a:t>: System Overview</a:t>
            </a:r>
            <a:endParaRPr lang="en-US" sz="4400" dirty="0">
              <a:solidFill>
                <a:srgbClr val="1F3A33"/>
              </a:solidFill>
              <a:latin typeface="Century Gothic" panose="020B0502020202020204" pitchFamily="34" charset="0"/>
              <a:cs typeface="Arial" panose="020B0604020202020204" pitchFamily="34" charset="0"/>
            </a:endParaRP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4" name="图片 13">
            <a:extLst>
              <a:ext uri="{FF2B5EF4-FFF2-40B4-BE49-F238E27FC236}">
                <a16:creationId xmlns:a16="http://schemas.microsoft.com/office/drawing/2014/main" id="{FE6FF650-EC5D-4384-B640-ADEFB33C98F3}"/>
              </a:ext>
            </a:extLst>
          </p:cNvPr>
          <p:cNvPicPr>
            <a:picLocks noChangeAspect="1"/>
          </p:cNvPicPr>
          <p:nvPr/>
        </p:nvPicPr>
        <p:blipFill>
          <a:blip r:embed="rId3"/>
          <a:stretch>
            <a:fillRect/>
          </a:stretch>
        </p:blipFill>
        <p:spPr>
          <a:xfrm>
            <a:off x="1123071" y="1341736"/>
            <a:ext cx="9701175" cy="2737228"/>
          </a:xfrm>
          <a:prstGeom prst="rect">
            <a:avLst/>
          </a:prstGeom>
        </p:spPr>
      </p:pic>
      <p:sp>
        <p:nvSpPr>
          <p:cNvPr id="19" name="矩形 18">
            <a:extLst>
              <a:ext uri="{FF2B5EF4-FFF2-40B4-BE49-F238E27FC236}">
                <a16:creationId xmlns:a16="http://schemas.microsoft.com/office/drawing/2014/main" id="{C15C8BD5-0001-480D-9BDF-4754D563AAF9}"/>
              </a:ext>
            </a:extLst>
          </p:cNvPr>
          <p:cNvSpPr/>
          <p:nvPr/>
        </p:nvSpPr>
        <p:spPr>
          <a:xfrm>
            <a:off x="1008667" y="4298061"/>
            <a:ext cx="10611768" cy="1877437"/>
          </a:xfrm>
          <a:prstGeom prst="rect">
            <a:avLst/>
          </a:prstGeom>
        </p:spPr>
        <p:txBody>
          <a:bodyPr wrap="square">
            <a:spAutoFit/>
          </a:bodyPr>
          <a:lstStyle/>
          <a:p>
            <a:r>
              <a:rPr lang="en-US" altLang="zh-CN" sz="3200" b="1" i="1" dirty="0">
                <a:latin typeface="Comic Sans MS" panose="030F0702030302020204" pitchFamily="66" charset="0"/>
              </a:rPr>
              <a:t>Challenges:</a:t>
            </a:r>
            <a:endParaRPr lang="en-US" altLang="zh-CN" sz="2800" dirty="0">
              <a:latin typeface="Comic Sans MS" panose="030F0702030302020204" pitchFamily="66" charset="0"/>
            </a:endParaRPr>
          </a:p>
          <a:p>
            <a:pPr marL="742950" lvl="1" indent="-285750">
              <a:buFont typeface="Arial" panose="020B0604020202020204" pitchFamily="34" charset="0"/>
              <a:buChar char="•"/>
            </a:pPr>
            <a:r>
              <a:rPr lang="en-US" altLang="zh-CN" sz="2800" dirty="0">
                <a:solidFill>
                  <a:srgbClr val="00B050"/>
                </a:solidFill>
                <a:latin typeface="Comic Sans MS" panose="030F0702030302020204" pitchFamily="66" charset="0"/>
              </a:rPr>
              <a:t>Superposed Wi-Fi Signals at the receiver side</a:t>
            </a:r>
          </a:p>
          <a:p>
            <a:pPr marL="742950" lvl="1" indent="-285750">
              <a:buFont typeface="Arial" panose="020B0604020202020204" pitchFamily="34" charset="0"/>
              <a:buChar char="•"/>
            </a:pPr>
            <a:r>
              <a:rPr lang="en-US" altLang="zh-CN" sz="2800" dirty="0">
                <a:solidFill>
                  <a:srgbClr val="7030A0"/>
                </a:solidFill>
                <a:latin typeface="Comic Sans MS" panose="030F0702030302020204" pitchFamily="66" charset="0"/>
              </a:rPr>
              <a:t>Coarse-grained resolution for accurate classification</a:t>
            </a:r>
          </a:p>
          <a:p>
            <a:pPr marL="742950" lvl="1" indent="-285750">
              <a:buFont typeface="Arial" panose="020B0604020202020204" pitchFamily="34" charset="0"/>
              <a:buChar char="•"/>
            </a:pPr>
            <a:r>
              <a:rPr lang="en-US" altLang="zh-CN" sz="2800" dirty="0">
                <a:solidFill>
                  <a:srgbClr val="5F5FE9"/>
                </a:solidFill>
                <a:latin typeface="Comic Sans MS" panose="030F0702030302020204" pitchFamily="66" charset="0"/>
              </a:rPr>
              <a:t>Pixel-wise segmentation for profiling and recognizing</a:t>
            </a:r>
            <a:r>
              <a:rPr lang="en-US" altLang="zh-CN" sz="2800" i="1" dirty="0">
                <a:latin typeface="Comic Sans MS" panose="030F0702030302020204" pitchFamily="66" charset="0"/>
              </a:rPr>
              <a:t>	</a:t>
            </a:r>
            <a:endParaRPr lang="zh-CN" altLang="en-US" sz="2800" b="1" dirty="0">
              <a:latin typeface="Comic Sans MS" panose="030F0702030302020204" pitchFamily="66" charset="0"/>
            </a:endParaRPr>
          </a:p>
        </p:txBody>
      </p:sp>
    </p:spTree>
    <p:extLst>
      <p:ext uri="{BB962C8B-B14F-4D97-AF65-F5344CB8AC3E}">
        <p14:creationId xmlns:p14="http://schemas.microsoft.com/office/powerpoint/2010/main" val="353825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A468ADA-9B5C-4FF1-A2AF-B73AB120D2C0}"/>
              </a:ext>
            </a:extLst>
          </p:cNvPr>
          <p:cNvPicPr>
            <a:picLocks noChangeAspect="1"/>
          </p:cNvPicPr>
          <p:nvPr/>
        </p:nvPicPr>
        <p:blipFill rotWithShape="1">
          <a:blip r:embed="rId3"/>
          <a:srcRect r="4176"/>
          <a:stretch/>
        </p:blipFill>
        <p:spPr>
          <a:xfrm>
            <a:off x="41364" y="296818"/>
            <a:ext cx="3426398" cy="3615964"/>
          </a:xfrm>
          <a:prstGeom prst="rect">
            <a:avLst/>
          </a:prstGeom>
        </p:spPr>
      </p:pic>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3467762" y="215153"/>
            <a:ext cx="8363196" cy="796965"/>
          </a:xfrm>
        </p:spPr>
        <p:txBody>
          <a:bodyPr>
            <a:noAutofit/>
          </a:bodyPr>
          <a:lstStyle/>
          <a:p>
            <a:pPr algn="ctr"/>
            <a:r>
              <a:rPr lang="en-US" sz="4400" dirty="0">
                <a:solidFill>
                  <a:srgbClr val="00B050"/>
                </a:solidFill>
                <a:latin typeface="Century Gothic" panose="020B0502020202020204" pitchFamily="34" charset="0"/>
                <a:cs typeface="Arial" panose="020B0604020202020204" pitchFamily="34" charset="0"/>
              </a:rPr>
              <a:t>Wave Front Construction</a:t>
            </a: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2" name="矩形 31">
            <a:extLst>
              <a:ext uri="{FF2B5EF4-FFF2-40B4-BE49-F238E27FC236}">
                <a16:creationId xmlns:a16="http://schemas.microsoft.com/office/drawing/2014/main" id="{EAC16BB5-A6EF-4819-B80F-20B87C50E65D}"/>
              </a:ext>
            </a:extLst>
          </p:cNvPr>
          <p:cNvSpPr/>
          <p:nvPr/>
        </p:nvSpPr>
        <p:spPr>
          <a:xfrm>
            <a:off x="3632566" y="1120676"/>
            <a:ext cx="8529865" cy="2308324"/>
          </a:xfrm>
          <a:prstGeom prst="rect">
            <a:avLst/>
          </a:prstGeom>
        </p:spPr>
        <p:txBody>
          <a:bodyPr wrap="square">
            <a:spAutoFit/>
          </a:bodyPr>
          <a:lstStyle/>
          <a:p>
            <a:r>
              <a:rPr lang="en-US" altLang="zh-CN" sz="2000" b="1" dirty="0">
                <a:latin typeface="Comic Sans MS" panose="030F0702030302020204" pitchFamily="66" charset="0"/>
              </a:rPr>
              <a:t>Signal Processing</a:t>
            </a:r>
            <a:r>
              <a:rPr lang="zh-CN" altLang="en-US" sz="2000" b="1" dirty="0">
                <a:latin typeface="Comic Sans MS" panose="030F0702030302020204" pitchFamily="66" charset="0"/>
              </a:rPr>
              <a:t>：</a:t>
            </a:r>
            <a:endParaRPr lang="en-US" altLang="zh-CN" sz="2000" b="1" dirty="0">
              <a:latin typeface="Comic Sans MS" panose="030F0702030302020204" pitchFamily="66" charset="0"/>
            </a:endParaRPr>
          </a:p>
          <a:p>
            <a:endParaRPr lang="en-US" altLang="zh-CN" sz="2000" b="1" dirty="0">
              <a:latin typeface="Comic Sans MS" panose="030F0702030302020204" pitchFamily="66" charset="0"/>
            </a:endParaRPr>
          </a:p>
          <a:p>
            <a:pPr marL="457200" indent="-457200">
              <a:buFont typeface="+mj-lt"/>
              <a:buAutoNum type="arabicPeriod"/>
            </a:pPr>
            <a:r>
              <a:rPr lang="en-US" altLang="zh-CN" sz="2000" dirty="0">
                <a:latin typeface="Comic Sans MS" panose="030F0702030302020204" pitchFamily="66" charset="0"/>
              </a:rPr>
              <a:t>Build the coordinates to trace signals from the imaging plane to the receiver plane</a:t>
            </a:r>
          </a:p>
          <a:p>
            <a:pPr marL="457200" indent="-457200">
              <a:buFont typeface="+mj-lt"/>
              <a:buAutoNum type="arabicPeriod"/>
            </a:pPr>
            <a:r>
              <a:rPr lang="en-US" altLang="zh-CN" sz="2000" dirty="0">
                <a:latin typeface="Comic Sans MS" panose="030F0702030302020204" pitchFamily="66" charset="0"/>
              </a:rPr>
              <a:t>Set the pixel-wise virtual antenna for wave front recovery</a:t>
            </a:r>
          </a:p>
          <a:p>
            <a:pPr marL="457200" indent="-457200">
              <a:buFont typeface="+mj-lt"/>
              <a:buAutoNum type="arabicPeriod"/>
            </a:pPr>
            <a:r>
              <a:rPr lang="en-US" altLang="zh-CN" sz="2000" dirty="0">
                <a:latin typeface="Comic Sans MS" panose="030F0702030302020204" pitchFamily="66" charset="0"/>
              </a:rPr>
              <a:t>Disentangle the superposed Wi-Fi signals via 2D-IFFT</a:t>
            </a:r>
          </a:p>
          <a:p>
            <a:pPr marL="457200" indent="-457200">
              <a:buFont typeface="+mj-lt"/>
              <a:buAutoNum type="arabicPeriod"/>
            </a:pPr>
            <a:r>
              <a:rPr lang="en-US" altLang="zh-CN" sz="2000" dirty="0">
                <a:latin typeface="Comic Sans MS" panose="030F0702030302020204" pitchFamily="66" charset="0"/>
              </a:rPr>
              <a:t>Enable multiple vantage views with 6 pairs of transceivers</a:t>
            </a:r>
            <a:r>
              <a:rPr lang="en-US" altLang="zh-CN" sz="2400" i="1" dirty="0">
                <a:latin typeface="Comic Sans MS" panose="030F0702030302020204" pitchFamily="66" charset="0"/>
              </a:rPr>
              <a:t>	</a:t>
            </a:r>
            <a:endParaRPr lang="zh-CN" altLang="en-US" sz="2400" b="1" dirty="0">
              <a:latin typeface="Comic Sans MS" panose="030F0702030302020204" pitchFamily="66" charset="0"/>
            </a:endParaRPr>
          </a:p>
        </p:txBody>
      </p:sp>
      <p:pic>
        <p:nvPicPr>
          <p:cNvPr id="38" name="图片 37">
            <a:extLst>
              <a:ext uri="{FF2B5EF4-FFF2-40B4-BE49-F238E27FC236}">
                <a16:creationId xmlns:a16="http://schemas.microsoft.com/office/drawing/2014/main" id="{218A1C40-A249-439C-9BCB-74403E566842}"/>
              </a:ext>
            </a:extLst>
          </p:cNvPr>
          <p:cNvPicPr>
            <a:picLocks noChangeAspect="1"/>
          </p:cNvPicPr>
          <p:nvPr/>
        </p:nvPicPr>
        <p:blipFill>
          <a:blip r:embed="rId4"/>
          <a:stretch>
            <a:fillRect/>
          </a:stretch>
        </p:blipFill>
        <p:spPr>
          <a:xfrm>
            <a:off x="3630015" y="3654539"/>
            <a:ext cx="8532416" cy="2847023"/>
          </a:xfrm>
          <a:prstGeom prst="rect">
            <a:avLst/>
          </a:prstGeom>
        </p:spPr>
      </p:pic>
      <p:pic>
        <p:nvPicPr>
          <p:cNvPr id="19" name="图片 18">
            <a:extLst>
              <a:ext uri="{FF2B5EF4-FFF2-40B4-BE49-F238E27FC236}">
                <a16:creationId xmlns:a16="http://schemas.microsoft.com/office/drawing/2014/main" id="{7A51CE56-79EF-468C-8F88-DCFF1C7868E5}"/>
              </a:ext>
            </a:extLst>
          </p:cNvPr>
          <p:cNvPicPr>
            <a:picLocks noChangeAspect="1"/>
          </p:cNvPicPr>
          <p:nvPr/>
        </p:nvPicPr>
        <p:blipFill>
          <a:blip r:embed="rId5"/>
          <a:stretch>
            <a:fillRect/>
          </a:stretch>
        </p:blipFill>
        <p:spPr>
          <a:xfrm>
            <a:off x="404042" y="3622592"/>
            <a:ext cx="2972225" cy="3235408"/>
          </a:xfrm>
          <a:prstGeom prst="rect">
            <a:avLst/>
          </a:prstGeom>
        </p:spPr>
      </p:pic>
    </p:spTree>
    <p:extLst>
      <p:ext uri="{BB962C8B-B14F-4D97-AF65-F5344CB8AC3E}">
        <p14:creationId xmlns:p14="http://schemas.microsoft.com/office/powerpoint/2010/main" val="391503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914402" y="215153"/>
            <a:ext cx="8363196" cy="796965"/>
          </a:xfrm>
        </p:spPr>
        <p:txBody>
          <a:bodyPr>
            <a:noAutofit/>
          </a:bodyPr>
          <a:lstStyle/>
          <a:p>
            <a:pPr algn="ctr"/>
            <a:r>
              <a:rPr lang="en-US" sz="4400" dirty="0">
                <a:solidFill>
                  <a:srgbClr val="7030A0"/>
                </a:solidFill>
                <a:latin typeface="Century Gothic" panose="020B0502020202020204" pitchFamily="34" charset="0"/>
                <a:cs typeface="Arial" panose="020B0604020202020204" pitchFamily="34" charset="0"/>
              </a:rPr>
              <a:t>Pixel-wise Illumination</a:t>
            </a: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2" name="矩形 31">
            <a:extLst>
              <a:ext uri="{FF2B5EF4-FFF2-40B4-BE49-F238E27FC236}">
                <a16:creationId xmlns:a16="http://schemas.microsoft.com/office/drawing/2014/main" id="{EAC16BB5-A6EF-4819-B80F-20B87C50E65D}"/>
              </a:ext>
            </a:extLst>
          </p:cNvPr>
          <p:cNvSpPr/>
          <p:nvPr/>
        </p:nvSpPr>
        <p:spPr>
          <a:xfrm>
            <a:off x="4446675" y="2326245"/>
            <a:ext cx="7366097" cy="1323439"/>
          </a:xfrm>
          <a:prstGeom prst="rect">
            <a:avLst/>
          </a:prstGeom>
        </p:spPr>
        <p:txBody>
          <a:bodyPr wrap="square">
            <a:spAutoFit/>
          </a:bodyPr>
          <a:lstStyle/>
          <a:p>
            <a:pPr marL="457200" indent="-457200">
              <a:buFont typeface="+mj-lt"/>
              <a:buAutoNum type="arabicPeriod"/>
            </a:pPr>
            <a:r>
              <a:rPr lang="en-US" altLang="zh-CN" sz="2000" dirty="0">
                <a:latin typeface="Comic Sans MS" panose="030F0702030302020204" pitchFamily="66" charset="0"/>
              </a:rPr>
              <a:t>Different polarized waves can be produced while bouncing off various surfaces of materials and textures.</a:t>
            </a:r>
            <a:endParaRPr lang="en-US" altLang="zh-CN" sz="2400" b="1" dirty="0">
              <a:latin typeface="Comic Sans MS" panose="030F0702030302020204" pitchFamily="66" charset="0"/>
            </a:endParaRPr>
          </a:p>
          <a:p>
            <a:pPr marL="457200" indent="-457200">
              <a:buFont typeface="+mj-lt"/>
              <a:buAutoNum type="arabicPeriod"/>
            </a:pPr>
            <a:r>
              <a:rPr lang="en-US" altLang="zh-CN" sz="2000" dirty="0">
                <a:latin typeface="Comic Sans MS" panose="030F0702030302020204" pitchFamily="66" charset="0"/>
              </a:rPr>
              <a:t>Magnitude of the reflected Wi-Fi signals varies as the reflected surface changes</a:t>
            </a:r>
          </a:p>
        </p:txBody>
      </p:sp>
      <p:sp>
        <p:nvSpPr>
          <p:cNvPr id="8" name="文本框 7">
            <a:extLst>
              <a:ext uri="{FF2B5EF4-FFF2-40B4-BE49-F238E27FC236}">
                <a16:creationId xmlns:a16="http://schemas.microsoft.com/office/drawing/2014/main" id="{21E52E07-2B04-452F-8A75-D15D31109514}"/>
              </a:ext>
            </a:extLst>
          </p:cNvPr>
          <p:cNvSpPr txBox="1"/>
          <p:nvPr/>
        </p:nvSpPr>
        <p:spPr>
          <a:xfrm>
            <a:off x="818227" y="1176992"/>
            <a:ext cx="10555546" cy="523220"/>
          </a:xfrm>
          <a:prstGeom prst="rect">
            <a:avLst/>
          </a:prstGeom>
          <a:noFill/>
        </p:spPr>
        <p:txBody>
          <a:bodyPr wrap="square" rtlCol="0">
            <a:spAutoFit/>
          </a:bodyPr>
          <a:lstStyle/>
          <a:p>
            <a:pPr algn="ctr"/>
            <a:r>
              <a:rPr lang="en-US" altLang="zh-CN" sz="2800" i="1" dirty="0">
                <a:latin typeface="Comic Sans MS" panose="030F0702030302020204" pitchFamily="66" charset="0"/>
                <a:ea typeface="宋体" panose="02010600030101010101" pitchFamily="2" charset="-122"/>
              </a:rPr>
              <a:t>Pixel-wise classification on the wave front of the image plane.</a:t>
            </a:r>
            <a:endParaRPr lang="zh-CN" altLang="en-US" sz="2800" dirty="0">
              <a:solidFill>
                <a:srgbClr val="FF0000"/>
              </a:solidFill>
              <a:latin typeface="Comic Sans MS" panose="030F0702030302020204" pitchFamily="66" charset="0"/>
            </a:endParaRPr>
          </a:p>
        </p:txBody>
      </p:sp>
      <p:sp>
        <p:nvSpPr>
          <p:cNvPr id="9" name="文本框 8">
            <a:extLst>
              <a:ext uri="{FF2B5EF4-FFF2-40B4-BE49-F238E27FC236}">
                <a16:creationId xmlns:a16="http://schemas.microsoft.com/office/drawing/2014/main" id="{742BE752-6390-4327-A22F-4FF149E2D7C9}"/>
              </a:ext>
            </a:extLst>
          </p:cNvPr>
          <p:cNvSpPr txBox="1"/>
          <p:nvPr/>
        </p:nvSpPr>
        <p:spPr>
          <a:xfrm>
            <a:off x="1341891" y="1700212"/>
            <a:ext cx="10277940" cy="523220"/>
          </a:xfrm>
          <a:prstGeom prst="rect">
            <a:avLst/>
          </a:prstGeom>
          <a:noFill/>
        </p:spPr>
        <p:txBody>
          <a:bodyPr wrap="square" rtlCol="0">
            <a:spAutoFit/>
          </a:bodyPr>
          <a:lstStyle/>
          <a:p>
            <a:pPr algn="ctr"/>
            <a:r>
              <a:rPr lang="en-US" altLang="zh-CN" sz="2800" i="1" dirty="0">
                <a:solidFill>
                  <a:srgbClr val="FF0000"/>
                </a:solidFill>
                <a:latin typeface="Comic Sans MS" panose="030F0702030302020204" pitchFamily="66" charset="0"/>
                <a:ea typeface="宋体" panose="02010600030101010101" pitchFamily="2" charset="-122"/>
              </a:rPr>
              <a:t>Polarization </a:t>
            </a:r>
            <a:r>
              <a:rPr lang="en-US" altLang="zh-CN" sz="2800" i="1" dirty="0">
                <a:solidFill>
                  <a:srgbClr val="7030A0"/>
                </a:solidFill>
                <a:latin typeface="Comic Sans MS" panose="030F0702030302020204" pitchFamily="66" charset="0"/>
                <a:ea typeface="宋体" panose="02010600030101010101" pitchFamily="2" charset="-122"/>
              </a:rPr>
              <a:t>&amp;</a:t>
            </a:r>
            <a:r>
              <a:rPr lang="en-US" altLang="zh-CN" sz="2800" i="1" dirty="0">
                <a:solidFill>
                  <a:srgbClr val="FF0000"/>
                </a:solidFill>
                <a:latin typeface="Comic Sans MS" panose="030F0702030302020204" pitchFamily="66" charset="0"/>
                <a:ea typeface="宋体" panose="02010600030101010101" pitchFamily="2" charset="-122"/>
              </a:rPr>
              <a:t> Magnitude</a:t>
            </a:r>
            <a:endParaRPr lang="zh-CN" altLang="en-US" sz="2800" dirty="0">
              <a:solidFill>
                <a:srgbClr val="FF0000"/>
              </a:solidFill>
              <a:latin typeface="Comic Sans MS" panose="030F0702030302020204" pitchFamily="66" charset="0"/>
            </a:endParaRPr>
          </a:p>
        </p:txBody>
      </p:sp>
      <p:pic>
        <p:nvPicPr>
          <p:cNvPr id="3" name="图片 2">
            <a:extLst>
              <a:ext uri="{FF2B5EF4-FFF2-40B4-BE49-F238E27FC236}">
                <a16:creationId xmlns:a16="http://schemas.microsoft.com/office/drawing/2014/main" id="{39EA186F-BD63-4A66-9F5C-1FE6EA4D7872}"/>
              </a:ext>
            </a:extLst>
          </p:cNvPr>
          <p:cNvPicPr>
            <a:picLocks noChangeAspect="1"/>
          </p:cNvPicPr>
          <p:nvPr/>
        </p:nvPicPr>
        <p:blipFill>
          <a:blip r:embed="rId3"/>
          <a:stretch>
            <a:fillRect/>
          </a:stretch>
        </p:blipFill>
        <p:spPr>
          <a:xfrm>
            <a:off x="281269" y="2048001"/>
            <a:ext cx="4025620" cy="3697786"/>
          </a:xfrm>
          <a:prstGeom prst="rect">
            <a:avLst/>
          </a:prstGeom>
        </p:spPr>
      </p:pic>
      <p:pic>
        <p:nvPicPr>
          <p:cNvPr id="5" name="图片 4">
            <a:extLst>
              <a:ext uri="{FF2B5EF4-FFF2-40B4-BE49-F238E27FC236}">
                <a16:creationId xmlns:a16="http://schemas.microsoft.com/office/drawing/2014/main" id="{9A6DC404-1E40-4D1A-BD8F-80CB109B8B04}"/>
              </a:ext>
            </a:extLst>
          </p:cNvPr>
          <p:cNvPicPr>
            <a:picLocks noChangeAspect="1"/>
          </p:cNvPicPr>
          <p:nvPr/>
        </p:nvPicPr>
        <p:blipFill>
          <a:blip r:embed="rId4"/>
          <a:stretch>
            <a:fillRect/>
          </a:stretch>
        </p:blipFill>
        <p:spPr>
          <a:xfrm>
            <a:off x="4745544" y="3649684"/>
            <a:ext cx="6628229" cy="2889228"/>
          </a:xfrm>
          <a:prstGeom prst="rect">
            <a:avLst/>
          </a:prstGeom>
        </p:spPr>
      </p:pic>
    </p:spTree>
    <p:extLst>
      <p:ext uri="{BB962C8B-B14F-4D97-AF65-F5344CB8AC3E}">
        <p14:creationId xmlns:p14="http://schemas.microsoft.com/office/powerpoint/2010/main" val="11136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 grpId="0"/>
      <p:bldP spid="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F4E64B8C-1504-084D-8E1D-8C02D2DD622A}" vid="{1086960A-9F30-E841-A1FB-3548D8489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12216</TotalTime>
  <Words>2272</Words>
  <Application>Microsoft Office PowerPoint</Application>
  <PresentationFormat>宽屏</PresentationFormat>
  <Paragraphs>286</Paragraphs>
  <Slides>18</Slides>
  <Notes>18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LinLibertineT</vt:lpstr>
      <vt:lpstr>LinLibertineTB</vt:lpstr>
      <vt:lpstr>txsys</vt:lpstr>
      <vt:lpstr>Arial</vt:lpstr>
      <vt:lpstr>Calibri</vt:lpstr>
      <vt:lpstr>Century Gothic</vt:lpstr>
      <vt:lpstr>Comic Sans MS</vt:lpstr>
      <vt:lpstr>Times New Roman</vt:lpstr>
      <vt:lpstr>Custom Design</vt:lpstr>
      <vt:lpstr>Wi-Fi See It All: Generative Adversarial network-augmented Versatile Wi-Fi Imaging</vt:lpstr>
      <vt:lpstr>Motivation: Wi-Fi Imaging</vt:lpstr>
      <vt:lpstr>Existing Wi-Fi Imaging</vt:lpstr>
      <vt:lpstr>Existing Wi-Fi Imaging</vt:lpstr>
      <vt:lpstr>Wi-Fi See It All (WiSIA)</vt:lpstr>
      <vt:lpstr>WiSIA: System Overview</vt:lpstr>
      <vt:lpstr>WiSIA: System Overview</vt:lpstr>
      <vt:lpstr>Wave Front Construction</vt:lpstr>
      <vt:lpstr>Pixel-wise Illumination</vt:lpstr>
      <vt:lpstr>Segmentation Refinement</vt:lpstr>
      <vt:lpstr>Segmentation Refinement</vt:lpstr>
      <vt:lpstr>Implementation</vt:lpstr>
      <vt:lpstr>Evaluation： Objects</vt:lpstr>
      <vt:lpstr>Evaluation：Locations</vt:lpstr>
      <vt:lpstr>Evaluation: Specials</vt:lpstr>
      <vt:lpstr>Parameter Study</vt:lpstr>
      <vt:lpstr>Discussions &amp; Conclusions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RIM: RF-based Inertial Measurements</dc:title>
  <dc:creator>Chenshu Wu</dc:creator>
  <cp:lastModifiedBy>Li, Chenning</cp:lastModifiedBy>
  <cp:revision>358</cp:revision>
  <dcterms:created xsi:type="dcterms:W3CDTF">2019-08-05T13:58:23Z</dcterms:created>
  <dcterms:modified xsi:type="dcterms:W3CDTF">2020-11-06T06:57:22Z</dcterms:modified>
</cp:coreProperties>
</file>