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0" r:id="rId1"/>
  </p:sldMasterIdLst>
  <p:notesMasterIdLst>
    <p:notesMasterId r:id="rId23"/>
  </p:notesMasterIdLst>
  <p:sldIdLst>
    <p:sldId id="290" r:id="rId2"/>
    <p:sldId id="336" r:id="rId3"/>
    <p:sldId id="359" r:id="rId4"/>
    <p:sldId id="320" r:id="rId5"/>
    <p:sldId id="362" r:id="rId6"/>
    <p:sldId id="364" r:id="rId7"/>
    <p:sldId id="365" r:id="rId8"/>
    <p:sldId id="366" r:id="rId9"/>
    <p:sldId id="368" r:id="rId10"/>
    <p:sldId id="370" r:id="rId11"/>
    <p:sldId id="369" r:id="rId12"/>
    <p:sldId id="371" r:id="rId13"/>
    <p:sldId id="372" r:id="rId14"/>
    <p:sldId id="373" r:id="rId15"/>
    <p:sldId id="303" r:id="rId16"/>
    <p:sldId id="304" r:id="rId17"/>
    <p:sldId id="377" r:id="rId18"/>
    <p:sldId id="379" r:id="rId19"/>
    <p:sldId id="321" r:id="rId20"/>
    <p:sldId id="380" r:id="rId21"/>
    <p:sldId id="3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EF00"/>
    <a:srgbClr val="4472C4"/>
    <a:srgbClr val="4F81BD"/>
    <a:srgbClr val="5F5FE9"/>
    <a:srgbClr val="79BFD9"/>
    <a:srgbClr val="F90703"/>
    <a:srgbClr val="1770C0"/>
    <a:srgbClr val="1E00FF"/>
    <a:srgbClr val="C05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D4EE8-3F2F-E347-B40D-B9ABE0B85003}" v="2219" dt="2022-04-05T21:54:19.539"/>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0"/>
    <p:restoredTop sz="84718"/>
  </p:normalViewPr>
  <p:slideViewPr>
    <p:cSldViewPr snapToGrid="0" snapToObjects="1">
      <p:cViewPr>
        <p:scale>
          <a:sx n="93" d="100"/>
          <a:sy n="93" d="100"/>
        </p:scale>
        <p:origin x="384"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09174-3F43-46F0-9F84-0E54424E33BA}" type="datetimeFigureOut">
              <a:rPr lang="en-US" smtClean="0"/>
              <a:t>4/3/22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D81C-75C7-4564-9045-5886489EA9E9}" type="slidenum">
              <a:rPr lang="en-US" smtClean="0"/>
              <a:t>‹#›</a:t>
            </a:fld>
            <a:endParaRPr lang="en-US"/>
          </a:p>
        </p:txBody>
      </p:sp>
    </p:spTree>
    <p:extLst>
      <p:ext uri="{BB962C8B-B14F-4D97-AF65-F5344CB8AC3E}">
        <p14:creationId xmlns:p14="http://schemas.microsoft.com/office/powerpoint/2010/main" val="23485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a:solidFill>
                  <a:schemeClr val="tx1"/>
                </a:solidFill>
                <a:effectLst/>
                <a:latin typeface="+mn-lt"/>
                <a:ea typeface="+mn-ea"/>
                <a:cs typeface="+mn-cs"/>
              </a:rPr>
              <a:t>My name is Chenning Li, I am a graduate student at Michigan State University. </a:t>
            </a:r>
          </a:p>
          <a:p>
            <a:r>
              <a:rPr lang="en-US" sz="1200" kern="1200">
                <a:solidFill>
                  <a:schemeClr val="tx1"/>
                </a:solidFill>
                <a:effectLst/>
                <a:latin typeface="+mn-lt"/>
                <a:ea typeface="+mn-ea"/>
                <a:cs typeface="+mn-cs"/>
              </a:rPr>
              <a:t>The paper I will be presenting today is titled “</a:t>
            </a:r>
            <a:r>
              <a:rPr lang="en-US" sz="1800">
                <a:solidFill>
                  <a:srgbClr val="1F3A33"/>
                </a:solidFill>
                <a:latin typeface="Century Gothic" panose="020B0502020202020204" pitchFamily="34" charset="0"/>
                <a:cs typeface="Arial" panose="020B0604020202020204" pitchFamily="34" charset="0"/>
              </a:rPr>
              <a:t>CurvingLoRa”, a new physical layer design for LoRa networking</a:t>
            </a:r>
            <a:r>
              <a:rPr lang="en-US" sz="1200" kern="1200">
                <a:solidFill>
                  <a:schemeClr val="tx1"/>
                </a:solidFill>
                <a:effectLst/>
                <a:latin typeface="+mn-lt"/>
                <a:ea typeface="+mn-ea"/>
                <a:cs typeface="+mn-cs"/>
              </a:rPr>
              <a:t>. </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576654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for our system design, we first formulate the generation of chirp.</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Given the configured bandwidth and spreading factor, we represent the chirp signal in </a:t>
            </a:r>
            <a:r>
              <a:rPr lang="en-US" altLang="zh-CN" sz="1200" b="0" i="0" kern="1200" dirty="0">
                <a:solidFill>
                  <a:schemeClr val="tx1"/>
                </a:solidFill>
                <a:effectLst/>
                <a:latin typeface="+mn-lt"/>
                <a:ea typeface="+mn-ea"/>
                <a:cs typeface="+mn-cs"/>
              </a:rPr>
              <a:t>a </a:t>
            </a:r>
            <a:r>
              <a:rPr lang="en-US" altLang="zh-CN" sz="1200" b="1" dirty="0">
                <a:latin typeface="Times New Roman" panose="02020603050405020304" pitchFamily="18" charset="0"/>
                <a:cs typeface="Times New Roman" panose="02020603050405020304" pitchFamily="18" charset="0"/>
              </a:rPr>
              <a:t>Polynomial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In this way, we can </a:t>
            </a:r>
            <a:r>
              <a:rPr lang="en-US" altLang="zh-CN" sz="1200" b="0" i="0" kern="1200" dirty="0">
                <a:solidFill>
                  <a:schemeClr val="tx1"/>
                </a:solidFill>
                <a:effectLst/>
                <a:latin typeface="+mn-lt"/>
                <a:ea typeface="+mn-ea"/>
                <a:cs typeface="+mn-cs"/>
              </a:rPr>
              <a:t>generate all kinds of chirps, like the linear one, quadratic one, or even the sine function.</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8459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a:solidFill>
                  <a:schemeClr val="tx1"/>
                </a:solidFill>
                <a:effectLst/>
                <a:latin typeface="+mn-lt"/>
                <a:ea typeface="+mn-ea"/>
                <a:cs typeface="+mn-cs"/>
              </a:rPr>
              <a:t>Given our non-linear chirp design we first prove that non-linear chirps have the same noise resilience with the linear one for the low-snr communication.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Since we know the chirp spread spectrum suppress the noise by focusing the spectral energy of the chirp symbol, which is only impacted by chirp length and transmission power, not its shape.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We further do the preliminary to evaluate the symbol error rate of various chirps under a range of SNR conditions. As you can ,the SER-SNR lines overlap with each other with the same chirp length and transmission power.</a:t>
            </a:r>
            <a:endParaRPr lang="en-US" sz="1200" kern="120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2793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We then explain the difference between the linear chirp and non-linear chirps, especially the scattering effect of non-linear chirps for those misaligned chirp symbols.</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mentioned before, when aligning the target chirp symbol with the operation window, we can observe the energy peak on the spectrum for both,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matter it’s linear or non-linear 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misaligned chirp</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with a time gap</a:t>
            </a:r>
            <a:r>
              <a:rPr lang="en-US" sz="1200" kern="1200" dirty="0">
                <a:solidFill>
                  <a:schemeClr val="tx1"/>
                </a:solidFill>
                <a:effectLst/>
                <a:latin typeface="+mn-lt"/>
                <a:ea typeface="+mn-ea"/>
                <a:cs typeface="+mn-cs"/>
              </a:rPr>
              <a:t>, things become different.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to consider the impact of the </a:t>
            </a:r>
            <a:r>
              <a:rPr lang="en-US" sz="1200" kern="1200" dirty="0" err="1">
                <a:solidFill>
                  <a:schemeClr val="tx1"/>
                </a:solidFill>
                <a:effectLst/>
                <a:latin typeface="+mn-lt"/>
                <a:ea typeface="+mn-ea"/>
                <a:cs typeface="+mn-cs"/>
              </a:rPr>
              <a:t>t_gap</a:t>
            </a:r>
            <a:r>
              <a:rPr lang="en-US" sz="1200" kern="1200" dirty="0">
                <a:solidFill>
                  <a:schemeClr val="tx1"/>
                </a:solidFill>
                <a:effectLst/>
                <a:latin typeface="+mn-lt"/>
                <a:ea typeface="+mn-ea"/>
                <a:cs typeface="+mn-cs"/>
              </a:rPr>
              <a:t> on the Dechirp processing.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linear chirp, since the resulting frequency is time-invariant.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the spectral energy can always be concentrated into a single bin, and the energy peak for the target chirp has to be higher than the other two peaks for correct decoding.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contrast, for the non-linear one, its resulting frequency is time-variant, which means that its energy distribution varies as the time, resulting in an energy plateau over the spectrum.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we can decode successfully only if p_</a:t>
            </a:r>
            <a:r>
              <a:rPr lang="en-US" altLang="zh-CN" sz="1200"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is larger than the those scattered energy plateau.</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58918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this page, we show the impact of various SIRs, </a:t>
            </a:r>
            <a:r>
              <a:rPr lang="en-US" altLang="zh-CN" sz="1200" kern="1200" dirty="0" err="1">
                <a:solidFill>
                  <a:schemeClr val="tx1"/>
                </a:solidFill>
                <a:effectLst/>
                <a:latin typeface="+mn-lt"/>
                <a:ea typeface="+mn-ea"/>
                <a:cs typeface="+mn-cs"/>
              </a:rPr>
              <a:t>t_gaps</a:t>
            </a:r>
            <a:r>
              <a:rPr lang="en-US" altLang="zh-CN" sz="1200" kern="1200" dirty="0">
                <a:solidFill>
                  <a:schemeClr val="tx1"/>
                </a:solidFill>
                <a:effectLst/>
                <a:latin typeface="+mn-lt"/>
                <a:ea typeface="+mn-ea"/>
                <a:cs typeface="+mn-cs"/>
              </a:rPr>
              <a:t> and spreading factors on the scattering effect of non-linear chirp modulation. We use the quadratic1 as the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First, we show the spectrogram of the aligned target chirp symbol, overlapping with a partial interfered chirp symbol.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By adjusting the overlapping ratio with the parameter </a:t>
            </a:r>
            <a:r>
              <a:rPr lang="en-US" altLang="zh-CN" sz="1200" kern="1200" dirty="0" err="1">
                <a:solidFill>
                  <a:schemeClr val="tx1"/>
                </a:solidFill>
                <a:effectLst/>
                <a:latin typeface="+mn-lt"/>
                <a:ea typeface="+mn-ea"/>
                <a:cs typeface="+mn-cs"/>
              </a:rPr>
              <a:t>t_gap</a:t>
            </a:r>
            <a:r>
              <a:rPr lang="en-US" altLang="zh-CN" sz="1200" kern="1200" dirty="0">
                <a:solidFill>
                  <a:schemeClr val="tx1"/>
                </a:solidFill>
                <a:effectLst/>
                <a:latin typeface="+mn-lt"/>
                <a:ea typeface="+mn-ea"/>
                <a:cs typeface="+mn-cs"/>
              </a:rPr>
              <a:t>, we can see that, with a smaller </a:t>
            </a:r>
            <a:r>
              <a:rPr lang="en-US" altLang="zh-CN" sz="1200" kern="1200" dirty="0" err="1">
                <a:solidFill>
                  <a:schemeClr val="tx1"/>
                </a:solidFill>
                <a:effectLst/>
                <a:latin typeface="+mn-lt"/>
                <a:ea typeface="+mn-ea"/>
                <a:cs typeface="+mn-cs"/>
              </a:rPr>
              <a:t>t_gap</a:t>
            </a:r>
            <a:r>
              <a:rPr lang="en-US" altLang="zh-CN" sz="1200" kern="1200" dirty="0">
                <a:solidFill>
                  <a:schemeClr val="tx1"/>
                </a:solidFill>
                <a:effectLst/>
                <a:latin typeface="+mn-lt"/>
                <a:ea typeface="+mn-ea"/>
                <a:cs typeface="+mn-cs"/>
              </a:rPr>
              <a:t>, we have move overlapping between the interfered chirp and the target chirp, so the height of the energy peak for the interfered chirp get closer to the target one’s. However, the increment for non-linear chirps can be ignored.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further adjust the power ratio SIR between them, with a lower SIR, the target chirp gets weaker for linear chirp.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contrast, the energy peak of the target chirp symbol can still be detected with the scattered spectral energy from the interfered chirp.</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0026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discussed the collisions for a single-type chirp with various overlapping, we also observe the orthogonality among different kinds of chirp shapes, enabling an extra coding dimension.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types of chirp symbols deliver a good orthogonality and can be decoded even fully overlapping with each other, like the non-linear meets another non-linear, or non-linear meets the linear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we can have various types of chirp signals represent the data information to further increase the throughput.</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09637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From this page, we introduce the implementation and evaluation for 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We compare</a:t>
            </a:r>
            <a:r>
              <a:rPr lang="zh-CN" altLang="en-US"/>
              <a:t> </a:t>
            </a:r>
            <a:r>
              <a:rPr lang="en-US" altLang="zh-CN"/>
              <a:t>the ser, the </a:t>
            </a:r>
            <a:r>
              <a:rPr lang="en-US" altLang="zh-CN" err="1"/>
              <a:t>pdr</a:t>
            </a:r>
            <a:r>
              <a:rPr lang="en-US" altLang="zh-CN"/>
              <a:t> and throughput of CurvingLoRa with the three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For the non-linear candidates, we focus on four types of non-linear chirps to evaluate CurvingLoRa’s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Note that, in this paper, we only care about the collision of a single-type chirp and evaluate the </a:t>
            </a:r>
            <a:r>
              <a:rPr lang="en-US" altLang="zh-CN">
                <a:latin typeface="Times" pitchFamily="2" charset="0"/>
              </a:rPr>
              <a:t>Noise Resilience, Symbol Offset, Near-far Issues with Fluctuated SIRs, Performance at the Campus Scale</a:t>
            </a:r>
            <a:endParaRPr lang="en-US" altLang="zh-CN"/>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Our evaluation includes the indoor and outdoor scenarios. More details can be found in 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44179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lvl="1" indent="0">
              <a:buFont typeface="Arial" panose="020B0604020202020204" pitchFamily="34" charset="0"/>
              <a:buNone/>
            </a:pPr>
            <a:endParaRPr lang="en-US" altLang="zh-CN" sz="1200" kern="1200" spc="-35">
              <a:solidFill>
                <a:prstClr val="black"/>
              </a:solidFill>
              <a:latin typeface="Comic Sans MS" panose="030F0702030302020204" pitchFamily="66" charset="0"/>
              <a:ea typeface="+mn-ea"/>
              <a:cs typeface="Verdana"/>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01317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lvl="1" indent="0">
              <a:buFont typeface="Arial" panose="020B0604020202020204" pitchFamily="34" charset="0"/>
              <a:buNone/>
            </a:pPr>
            <a:endParaRPr lang="en-US" altLang="zh-CN" sz="1200" kern="1200" spc="-35">
              <a:solidFill>
                <a:prstClr val="black"/>
              </a:solidFill>
              <a:latin typeface="Comic Sans MS" panose="030F0702030302020204" pitchFamily="66" charset="0"/>
              <a:ea typeface="+mn-ea"/>
              <a:cs typeface="Verdana"/>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03864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lvl="1" indent="0">
              <a:buFont typeface="Arial" panose="020B0604020202020204" pitchFamily="34" charset="0"/>
              <a:buNone/>
            </a:pPr>
            <a:r>
              <a:rPr lang="en-US" altLang="zh-CN" sz="1200" kern="1200" spc="-35" dirty="0">
                <a:solidFill>
                  <a:prstClr val="black"/>
                </a:solidFill>
                <a:latin typeface="Comic Sans MS" panose="030F0702030302020204" pitchFamily="66" charset="0"/>
                <a:ea typeface="+mn-ea"/>
                <a:cs typeface="Verdana"/>
              </a:rPr>
              <a:t>Here we show the performance for the outdoor scenario. </a:t>
            </a:r>
          </a:p>
          <a:p>
            <a:pPr marL="457200" lvl="1" indent="0">
              <a:buFont typeface="Arial" panose="020B0604020202020204" pitchFamily="34" charset="0"/>
              <a:buNone/>
            </a:pPr>
            <a:endParaRPr lang="en-US" altLang="zh-CN" sz="1200" kern="1200" spc="-35" dirty="0">
              <a:solidFill>
                <a:prstClr val="black"/>
              </a:solidFill>
              <a:latin typeface="Comic Sans MS" panose="030F0702030302020204" pitchFamily="66" charset="0"/>
              <a:ea typeface="+mn-ea"/>
              <a:cs typeface="Verdana"/>
            </a:endParaRPr>
          </a:p>
          <a:p>
            <a:pPr marL="457200" lvl="1" indent="0">
              <a:buFont typeface="Arial" panose="020B0604020202020204" pitchFamily="34" charset="0"/>
              <a:buNone/>
            </a:pPr>
            <a:r>
              <a:rPr lang="en-US" altLang="zh-CN" sz="1200" kern="1200" spc="-35" dirty="0">
                <a:solidFill>
                  <a:prstClr val="black"/>
                </a:solidFill>
                <a:latin typeface="Comic Sans MS" panose="030F0702030302020204" pitchFamily="66" charset="0"/>
                <a:ea typeface="+mn-ea"/>
                <a:cs typeface="Verdana"/>
              </a:rPr>
              <a:t>First, due to the collision issues, the standard </a:t>
            </a:r>
            <a:r>
              <a:rPr lang="en-US" altLang="zh-CN" sz="1200" kern="1200" spc="-35" dirty="0" err="1">
                <a:solidFill>
                  <a:prstClr val="black"/>
                </a:solidFill>
                <a:latin typeface="Comic Sans MS" panose="030F0702030302020204" pitchFamily="66" charset="0"/>
                <a:ea typeface="+mn-ea"/>
                <a:cs typeface="Verdana"/>
              </a:rPr>
              <a:t>lorawan</a:t>
            </a:r>
            <a:r>
              <a:rPr lang="en-US" altLang="zh-CN" sz="1200" kern="1200" spc="-35" dirty="0">
                <a:solidFill>
                  <a:prstClr val="black"/>
                </a:solidFill>
                <a:latin typeface="Comic Sans MS" panose="030F0702030302020204" pitchFamily="66" charset="0"/>
                <a:ea typeface="+mn-ea"/>
                <a:cs typeface="Verdana"/>
              </a:rPr>
              <a:t> keeps an almost consistent throughput even with more concurrencies.</a:t>
            </a:r>
          </a:p>
          <a:p>
            <a:pPr marL="457200" lvl="1" indent="0">
              <a:buFont typeface="Arial" panose="020B0604020202020204" pitchFamily="34" charset="0"/>
              <a:buNone/>
            </a:pPr>
            <a:endParaRPr lang="en-US" altLang="zh-CN" sz="1200" kern="1200" spc="-35" dirty="0">
              <a:solidFill>
                <a:prstClr val="black"/>
              </a:solidFill>
              <a:latin typeface="Comic Sans MS" panose="030F0702030302020204" pitchFamily="66" charset="0"/>
              <a:ea typeface="+mn-ea"/>
              <a:cs typeface="Verdana"/>
            </a:endParaRPr>
          </a:p>
          <a:p>
            <a:pPr marL="457200" lvl="1" indent="0">
              <a:buFont typeface="Arial" panose="020B0604020202020204" pitchFamily="34" charset="0"/>
              <a:buNone/>
            </a:pPr>
            <a:r>
              <a:rPr lang="en-US" altLang="zh-CN" sz="1200" kern="1200" spc="-35" dirty="0">
                <a:solidFill>
                  <a:prstClr val="black"/>
                </a:solidFill>
                <a:latin typeface="Comic Sans MS" panose="030F0702030302020204" pitchFamily="66" charset="0"/>
                <a:ea typeface="+mn-ea"/>
                <a:cs typeface="Verdana"/>
              </a:rPr>
              <a:t>In contrast, the state of the arts can increase the throughput by up to three times based on the linear chirp feature design.</a:t>
            </a:r>
          </a:p>
          <a:p>
            <a:pPr marL="457200" lvl="1" indent="0">
              <a:buFont typeface="Arial" panose="020B0604020202020204" pitchFamily="34" charset="0"/>
              <a:buNone/>
            </a:pPr>
            <a:endParaRPr lang="en-US" altLang="zh-CN" sz="1200" kern="1200" spc="-35" dirty="0">
              <a:solidFill>
                <a:prstClr val="black"/>
              </a:solidFill>
              <a:latin typeface="Comic Sans MS" panose="030F0702030302020204" pitchFamily="66" charset="0"/>
              <a:ea typeface="+mn-ea"/>
              <a:cs typeface="Verdana"/>
            </a:endParaRPr>
          </a:p>
          <a:p>
            <a:pPr marL="457200" lvl="1" indent="0">
              <a:buFont typeface="Arial" panose="020B0604020202020204" pitchFamily="34" charset="0"/>
              <a:buNone/>
            </a:pPr>
            <a:r>
              <a:rPr lang="en-US" altLang="zh-CN" sz="1200" kern="1200" spc="-35" dirty="0">
                <a:solidFill>
                  <a:prstClr val="black"/>
                </a:solidFill>
                <a:latin typeface="Comic Sans MS" panose="030F0702030302020204" pitchFamily="66" charset="0"/>
                <a:ea typeface="+mn-ea"/>
                <a:cs typeface="Verdana"/>
              </a:rPr>
              <a:t>However, base on our non-linear chirp modulation, it can reach up to 8 times over the standard </a:t>
            </a:r>
            <a:r>
              <a:rPr lang="en-US" altLang="zh-CN" sz="1200" kern="1200" spc="-35" dirty="0" err="1">
                <a:solidFill>
                  <a:prstClr val="black"/>
                </a:solidFill>
                <a:latin typeface="Comic Sans MS" panose="030F0702030302020204" pitchFamily="66" charset="0"/>
                <a:ea typeface="+mn-ea"/>
                <a:cs typeface="Verdana"/>
              </a:rPr>
              <a:t>lorawan</a:t>
            </a:r>
            <a:r>
              <a:rPr lang="en-US" altLang="zh-CN" sz="1200" kern="1200" spc="-35" dirty="0">
                <a:solidFill>
                  <a:prstClr val="black"/>
                </a:solidFill>
                <a:latin typeface="Comic Sans MS" panose="030F0702030302020204" pitchFamily="66" charset="0"/>
                <a:ea typeface="+mn-ea"/>
                <a:cs typeface="Verdana"/>
              </a:rPr>
              <a:t>. Note that </a:t>
            </a:r>
            <a:r>
              <a:rPr lang="en-US" altLang="zh-CN" sz="1200" kern="1200" spc="-35" dirty="0" err="1">
                <a:solidFill>
                  <a:prstClr val="black"/>
                </a:solidFill>
                <a:latin typeface="Comic Sans MS" panose="030F0702030302020204" pitchFamily="66" charset="0"/>
                <a:ea typeface="+mn-ea"/>
                <a:cs typeface="Verdana"/>
              </a:rPr>
              <a:t>curvinglora</a:t>
            </a:r>
            <a:r>
              <a:rPr lang="en-US" altLang="zh-CN" sz="1200" kern="1200" spc="-35" dirty="0">
                <a:solidFill>
                  <a:prstClr val="black"/>
                </a:solidFill>
                <a:latin typeface="Comic Sans MS" panose="030F0702030302020204" pitchFamily="66" charset="0"/>
                <a:ea typeface="+mn-ea"/>
                <a:cs typeface="Verdana"/>
              </a:rPr>
              <a:t> is orthogonal to all state-of-the-arts by incorporating those feature design in non-linear chirp modulation.</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70349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5626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While 5G will be useful in most bandwidth-intensive IoT deployments, it cannot be a good choice for those large-scale IoT applications,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Such as in the agriculture, oil and gas, utilities and transportation industries, which only require only small data amounts communicated at a low power manner. Usually, it is the LoRaWAN network.</a:t>
            </a:r>
          </a:p>
          <a:p>
            <a:endParaRPr 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499419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a:solidFill>
                  <a:schemeClr val="tx1"/>
                </a:solidFill>
                <a:effectLst/>
                <a:latin typeface="+mn-lt"/>
                <a:ea typeface="+mn-ea"/>
                <a:cs typeface="+mn-cs"/>
              </a:rPr>
              <a:t>Given our non-linear chirp design we first prove that non-linear chirps have the same noise resilience with the linear one for the low-snr communication.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Since we know the chirp spread spectrum suppress the noise by focusing the spectral energy of the chirp symbol, which is only impacted by chirp length and transmission power, not its shape.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We further do the preliminary to evaluate the symbol error rate of various chirps under a range of SNR conditions. As you can ,the SER-SNR lines overlap with each other with the same chirp length and transmission power.</a:t>
            </a:r>
            <a:endParaRPr lang="en-US" sz="1200" kern="120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16587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lvl="1" indent="0">
              <a:buFont typeface="Arial" panose="020B0604020202020204" pitchFamily="34" charset="0"/>
              <a:buNone/>
            </a:pPr>
            <a:r>
              <a:rPr lang="en-US" altLang="zh-CN" sz="1200" kern="1200" spc="-35" dirty="0">
                <a:solidFill>
                  <a:prstClr val="black"/>
                </a:solidFill>
                <a:latin typeface="Comic Sans MS" panose="030F0702030302020204" pitchFamily="66" charset="0"/>
                <a:ea typeface="+mn-ea"/>
                <a:cs typeface="Verdana"/>
              </a:rPr>
              <a:t>Here we show the performance for the outdoor scenario. </a:t>
            </a:r>
          </a:p>
          <a:p>
            <a:pPr marL="457200" lvl="1" indent="0">
              <a:buFont typeface="Arial" panose="020B0604020202020204" pitchFamily="34" charset="0"/>
              <a:buNone/>
            </a:pPr>
            <a:endParaRPr lang="en-US" altLang="zh-CN" sz="1200" kern="1200" spc="-35" dirty="0">
              <a:solidFill>
                <a:prstClr val="black"/>
              </a:solidFill>
              <a:latin typeface="Comic Sans MS" panose="030F0702030302020204" pitchFamily="66" charset="0"/>
              <a:ea typeface="+mn-ea"/>
              <a:cs typeface="Verdana"/>
            </a:endParaRPr>
          </a:p>
          <a:p>
            <a:pPr marL="457200" lvl="1" indent="0">
              <a:buFont typeface="Arial" panose="020B0604020202020204" pitchFamily="34" charset="0"/>
              <a:buNone/>
            </a:pPr>
            <a:r>
              <a:rPr lang="en-US" altLang="zh-CN" sz="1200" kern="1200" spc="-35" dirty="0">
                <a:solidFill>
                  <a:prstClr val="black"/>
                </a:solidFill>
                <a:latin typeface="Comic Sans MS" panose="030F0702030302020204" pitchFamily="66" charset="0"/>
                <a:ea typeface="+mn-ea"/>
                <a:cs typeface="Verdana"/>
              </a:rPr>
              <a:t>First, due to the collision issues, the standard </a:t>
            </a:r>
            <a:r>
              <a:rPr lang="en-US" altLang="zh-CN" sz="1200" kern="1200" spc="-35" dirty="0" err="1">
                <a:solidFill>
                  <a:prstClr val="black"/>
                </a:solidFill>
                <a:latin typeface="Comic Sans MS" panose="030F0702030302020204" pitchFamily="66" charset="0"/>
                <a:ea typeface="+mn-ea"/>
                <a:cs typeface="Verdana"/>
              </a:rPr>
              <a:t>lorawan</a:t>
            </a:r>
            <a:r>
              <a:rPr lang="en-US" altLang="zh-CN" sz="1200" kern="1200" spc="-35" dirty="0">
                <a:solidFill>
                  <a:prstClr val="black"/>
                </a:solidFill>
                <a:latin typeface="Comic Sans MS" panose="030F0702030302020204" pitchFamily="66" charset="0"/>
                <a:ea typeface="+mn-ea"/>
                <a:cs typeface="Verdana"/>
              </a:rPr>
              <a:t> keeps an almost consistent throughput even with more concurrencies.</a:t>
            </a:r>
          </a:p>
          <a:p>
            <a:pPr marL="457200" lvl="1" indent="0">
              <a:buFont typeface="Arial" panose="020B0604020202020204" pitchFamily="34" charset="0"/>
              <a:buNone/>
            </a:pPr>
            <a:endParaRPr lang="en-US" altLang="zh-CN" sz="1200" kern="1200" spc="-35" dirty="0">
              <a:solidFill>
                <a:prstClr val="black"/>
              </a:solidFill>
              <a:latin typeface="Comic Sans MS" panose="030F0702030302020204" pitchFamily="66" charset="0"/>
              <a:ea typeface="+mn-ea"/>
              <a:cs typeface="Verdana"/>
            </a:endParaRPr>
          </a:p>
          <a:p>
            <a:pPr marL="457200" lvl="1" indent="0">
              <a:buFont typeface="Arial" panose="020B0604020202020204" pitchFamily="34" charset="0"/>
              <a:buNone/>
            </a:pPr>
            <a:r>
              <a:rPr lang="en-US" altLang="zh-CN" sz="1200" kern="1200" spc="-35" dirty="0">
                <a:solidFill>
                  <a:prstClr val="black"/>
                </a:solidFill>
                <a:latin typeface="Comic Sans MS" panose="030F0702030302020204" pitchFamily="66" charset="0"/>
                <a:ea typeface="+mn-ea"/>
                <a:cs typeface="Verdana"/>
              </a:rPr>
              <a:t>In contrast, the state of the arts can increase the throughput by up to three times based on the linear chirp feature design.</a:t>
            </a:r>
          </a:p>
          <a:p>
            <a:pPr marL="457200" lvl="1" indent="0">
              <a:buFont typeface="Arial" panose="020B0604020202020204" pitchFamily="34" charset="0"/>
              <a:buNone/>
            </a:pPr>
            <a:endParaRPr lang="en-US" altLang="zh-CN" sz="1200" kern="1200" spc="-35" dirty="0">
              <a:solidFill>
                <a:prstClr val="black"/>
              </a:solidFill>
              <a:latin typeface="Comic Sans MS" panose="030F0702030302020204" pitchFamily="66" charset="0"/>
              <a:ea typeface="+mn-ea"/>
              <a:cs typeface="Verdana"/>
            </a:endParaRPr>
          </a:p>
          <a:p>
            <a:pPr marL="457200" lvl="1" indent="0">
              <a:buFont typeface="Arial" panose="020B0604020202020204" pitchFamily="34" charset="0"/>
              <a:buNone/>
            </a:pPr>
            <a:r>
              <a:rPr lang="en-US" altLang="zh-CN" sz="1200" kern="1200" spc="-35" dirty="0">
                <a:solidFill>
                  <a:prstClr val="black"/>
                </a:solidFill>
                <a:latin typeface="Comic Sans MS" panose="030F0702030302020204" pitchFamily="66" charset="0"/>
                <a:ea typeface="+mn-ea"/>
                <a:cs typeface="Verdana"/>
              </a:rPr>
              <a:t>However, base on our non-linear chirp modulation, it can reach up to 8 times over the standard </a:t>
            </a:r>
            <a:r>
              <a:rPr lang="en-US" altLang="zh-CN" sz="1200" kern="1200" spc="-35" dirty="0" err="1">
                <a:solidFill>
                  <a:prstClr val="black"/>
                </a:solidFill>
                <a:latin typeface="Comic Sans MS" panose="030F0702030302020204" pitchFamily="66" charset="0"/>
                <a:ea typeface="+mn-ea"/>
                <a:cs typeface="Verdana"/>
              </a:rPr>
              <a:t>lorawan</a:t>
            </a:r>
            <a:r>
              <a:rPr lang="en-US" altLang="zh-CN" sz="1200" kern="1200" spc="-35" dirty="0">
                <a:solidFill>
                  <a:prstClr val="black"/>
                </a:solidFill>
                <a:latin typeface="Comic Sans MS" panose="030F0702030302020204" pitchFamily="66" charset="0"/>
                <a:ea typeface="+mn-ea"/>
                <a:cs typeface="Verdana"/>
              </a:rPr>
              <a:t>. Note that </a:t>
            </a:r>
            <a:r>
              <a:rPr lang="en-US" altLang="zh-CN" sz="1200" kern="1200" spc="-35" dirty="0" err="1">
                <a:solidFill>
                  <a:prstClr val="black"/>
                </a:solidFill>
                <a:latin typeface="Comic Sans MS" panose="030F0702030302020204" pitchFamily="66" charset="0"/>
                <a:ea typeface="+mn-ea"/>
                <a:cs typeface="Verdana"/>
              </a:rPr>
              <a:t>curvinglora</a:t>
            </a:r>
            <a:r>
              <a:rPr lang="en-US" altLang="zh-CN" sz="1200" kern="1200" spc="-35" dirty="0">
                <a:solidFill>
                  <a:prstClr val="black"/>
                </a:solidFill>
                <a:latin typeface="Comic Sans MS" panose="030F0702030302020204" pitchFamily="66" charset="0"/>
                <a:ea typeface="+mn-ea"/>
                <a:cs typeface="Verdana"/>
              </a:rPr>
              <a:t> is orthogonal to all state-of-the-arts by incorporating those feature design in non-linear chirp modulation.</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53913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Driven by the demands</a:t>
            </a:r>
            <a:r>
              <a:rPr lang="en-US" altLang="zh-CN" sz="1200" b="1" dirty="0">
                <a:latin typeface="Times New Roman" panose="02020603050405020304" pitchFamily="18" charset="0"/>
                <a:cs typeface="Times New Roman" panose="02020603050405020304" pitchFamily="18" charset="0"/>
              </a:rPr>
              <a:t>, </a:t>
            </a:r>
            <a:r>
              <a:rPr lang="en-US" sz="1200" dirty="0">
                <a:solidFill>
                  <a:srgbClr val="1F3A33"/>
                </a:solidFill>
                <a:latin typeface="Century Gothic" panose="020B0502020202020204" pitchFamily="34" charset="0"/>
                <a:cs typeface="Arial" panose="020B0604020202020204" pitchFamily="34" charset="0"/>
              </a:rPr>
              <a:t>LoRaWAN network grows and operators globally,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F3A33"/>
              </a:solidFill>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3A33"/>
                </a:solidFill>
                <a:latin typeface="Century Gothic" panose="020B0502020202020204" pitchFamily="34" charset="0"/>
                <a:cs typeface="Arial" panose="020B0604020202020204" pitchFamily="34" charset="0"/>
              </a:rPr>
              <a:t>with millions of LoRa devices and it could dominate the non-cellular low power wide area connections by 2026.</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However, its simple </a:t>
            </a:r>
            <a:r>
              <a:rPr lang="en-US" altLang="zh-CN" sz="1200" b="1" dirty="0">
                <a:solidFill>
                  <a:schemeClr val="bg1"/>
                </a:solidFill>
                <a:latin typeface="Times New Roman" panose="02020603050405020304" pitchFamily="18" charset="0"/>
                <a:cs typeface="Times New Roman" panose="02020603050405020304" pitchFamily="18" charset="0"/>
              </a:rPr>
              <a:t>MAC Layer with a Pure ALOHA System makes the decoding suffer from concurrent transmissions.</a:t>
            </a:r>
            <a:endParaRPr lang="zh-CN" altLang="en-US" sz="1200" b="1"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1" dirty="0">
                <a:latin typeface="Times New Roman" panose="02020603050405020304" pitchFamily="18" charset="0"/>
                <a:cs typeface="Times New Roman" panose="02020603050405020304" pitchFamily="18" charset="0"/>
              </a:rPr>
              <a:t>T</a:t>
            </a:r>
            <a:r>
              <a:rPr lang="en-US" altLang="zh-CN" sz="1200" i="1" dirty="0">
                <a:latin typeface="Times New Roman" panose="02020603050405020304" pitchFamily="18" charset="0"/>
                <a:cs typeface="Times New Roman" panose="02020603050405020304" pitchFamily="18" charset="0"/>
              </a:rPr>
              <a:t>he end nodes simply transmit whenever they need to. As a result, massive collisions results in decoding failure and </a:t>
            </a:r>
            <a:r>
              <a:rPr lang="en-US" sz="1200" b="0" kern="1200" dirty="0">
                <a:solidFill>
                  <a:schemeClr val="tx1"/>
                </a:solidFill>
                <a:effectLst/>
                <a:latin typeface="+mn-lt"/>
                <a:ea typeface="+mn-ea"/>
                <a:cs typeface="+mn-cs"/>
              </a:rPr>
              <a:t>throughput degradation.</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02438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Times New Roman" panose="02020603050405020304" pitchFamily="18" charset="0"/>
                <a:cs typeface="Times New Roman" panose="02020603050405020304" pitchFamily="18" charset="0"/>
              </a:rPr>
              <a:t>Before I introduce our work</a:t>
            </a:r>
            <a:r>
              <a:rPr lang="en-US" sz="1200" b="0" i="0" kern="1200" dirty="0">
                <a:solidFill>
                  <a:schemeClr val="tx1"/>
                </a:solidFill>
                <a:effectLst/>
                <a:latin typeface="+mn-lt"/>
                <a:ea typeface="+mn-ea"/>
                <a:cs typeface="+mn-cs"/>
              </a:rPr>
              <a:t>, please allow me to introduce LoRa’s background at the Physical layer for modulation, that is the chirp spread spectrum modulation.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the chirp indicates the signal whose frequency increases linearly over time, which can be observed by the spectrogram of a chirp symbol.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has two configurations, the bandwidth and the spreading factor which determines the amount of spreading code applied to the data signal.</a:t>
            </a:r>
          </a:p>
          <a:p>
            <a:endParaRPr lang="en-US"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From the transmitter to</a:t>
            </a:r>
            <a:r>
              <a:rPr lang="en-US" sz="1200" b="0" i="0" kern="1200" dirty="0">
                <a:solidFill>
                  <a:schemeClr val="tx1"/>
                </a:solidFill>
                <a:effectLst/>
                <a:latin typeface="+mn-lt"/>
                <a:ea typeface="+mn-ea"/>
                <a:cs typeface="+mn-cs"/>
              </a:rPr>
              <a:t> the receiver, we adopt the Dechirp for decoding.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Upon receiving the chirp signals,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can multiply the received chirp symbol with the base down-chirp (shown as the green line).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way, we can concentrate the spectral energy into a single frequency bin.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adopting FFT on the </a:t>
            </a:r>
            <a:r>
              <a:rPr lang="en-US" sz="1200" b="0" i="0" kern="1200" dirty="0" err="1">
                <a:solidFill>
                  <a:schemeClr val="tx1"/>
                </a:solidFill>
                <a:effectLst/>
                <a:latin typeface="+mn-lt"/>
                <a:ea typeface="+mn-ea"/>
                <a:cs typeface="+mn-cs"/>
              </a:rPr>
              <a:t>dechirped</a:t>
            </a:r>
            <a:r>
              <a:rPr lang="en-US" sz="1200" b="0" i="0" kern="1200" dirty="0">
                <a:solidFill>
                  <a:schemeClr val="tx1"/>
                </a:solidFill>
                <a:effectLst/>
                <a:latin typeface="+mn-lt"/>
                <a:ea typeface="+mn-ea"/>
                <a:cs typeface="+mn-cs"/>
              </a:rPr>
              <a:t> signal, we can decode the signal by detecting the energy peak on the spectrum. </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6847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Shown in this figure, in case of no collisions, the sensor nodes can encode data bits into the shifted initial frequency, at the gateway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focus the chirp energy into the shifted frequency on the spectrum and decode the data bits by detecting the energy peak,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say b_0, which corresponds to the encoded f_0 at the transmitter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decoding ambiguity occurs in collisions.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Since the targeting chirp can be overwhelmed by the interfered chirp signals, shown as the blue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842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a result, we could inevitably have the collisions with two concurrent LoRa packets,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the decoding failure results in the throughput degradation. Because we cannot detect the targeting blue energy peak reliably.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suffers more from the decoding ambiguity with massive concurrencies.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low SNR and SIR conditions can make it harder for the Dechirp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12336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LoRa’s collision issues have been a hot research topic, which convers the physical and mac layer feature design.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all suffer from different environmental factors.</a:t>
            </a:r>
          </a:p>
          <a:p>
            <a:r>
              <a:rPr lang="en-US" sz="1200" kern="1200" dirty="0">
                <a:solidFill>
                  <a:schemeClr val="tx1"/>
                </a:solidFill>
                <a:effectLst/>
                <a:latin typeface="+mn-lt"/>
                <a:ea typeface="+mn-ea"/>
                <a:cs typeface="+mn-cs"/>
              </a:rPr>
              <a:t>For example, in the time-domain at the PHY layer, the adopted successive interference cancellation suffers under low SNRs while the Multi-channel Access at MAC-Layer can introduce extra complexity and cost for the simple LoRa networking stack.</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7489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start thinking about the root cause for the interference of those concurrent LoRa chirps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chirp</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symbol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here.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
            <a:r>
              <a:rPr lang="en-US" altLang="zh-CN" sz="1200" kern="1200" dirty="0">
                <a:solidFill>
                  <a:schemeClr val="tx1"/>
                </a:solidFill>
                <a:effectLst/>
                <a:latin typeface="+mn-lt"/>
                <a:ea typeface="+mn-ea"/>
                <a:cs typeface="+mn-cs"/>
              </a:rPr>
              <a:t>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align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operation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window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chirp</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symbol,</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it</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form an energy peak on the spectrum</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for those interfered chirp symbols, which are always misaligned with our operation window,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still form an energy peak on the spectrum. At a high level, the green down-chirp signal is always up-down symmetrical with the chirp symbol for the overlapping part, resulting in an energy peak no matter it is aligned with the operation window or not.</a:t>
            </a:r>
            <a:endParaRPr lang="en-US" altLang="zh-CN" sz="12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But how about the non-linear chirps?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When it is aligned, it can form an energy peak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However, when it is misaligned, the </a:t>
            </a:r>
            <a:r>
              <a:rPr lang="en-US" sz="1200" kern="1200" dirty="0">
                <a:solidFill>
                  <a:schemeClr val="tx1"/>
                </a:solidFill>
                <a:effectLst/>
                <a:latin typeface="+mn-lt"/>
                <a:ea typeface="+mn-ea"/>
                <a:cs typeface="+mn-cs"/>
              </a:rPr>
              <a:t>down-chirp signal is not up-down symmetrical with the chirp symbol for the overlapping part and cannot form an energy peak anymore.</a:t>
            </a: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0824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this observation, when symbol A and B overlap with each other, we can decode them by aligning with them alternatively.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way, we could achieve a high throughput with massive concurrent transmissions.</a:t>
            </a:r>
          </a:p>
        </p:txBody>
      </p:sp>
      <p:sp>
        <p:nvSpPr>
          <p:cNvPr id="4" name="灯片编号占位符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0DB5B91-AF0C-450F-8722-7E23843C0C3D}"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57310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7955" y="1272082"/>
            <a:ext cx="9587771" cy="1171575"/>
          </a:xfrm>
        </p:spPr>
        <p:txBody>
          <a:bodyPr/>
          <a:lstStyle/>
          <a:p>
            <a:r>
              <a:rPr lang="en-US"/>
              <a:t>Click to edit Master title style</a:t>
            </a:r>
          </a:p>
        </p:txBody>
      </p:sp>
      <p:sp>
        <p:nvSpPr>
          <p:cNvPr id="3" name="Subtitle 2"/>
          <p:cNvSpPr>
            <a:spLocks noGrp="1"/>
          </p:cNvSpPr>
          <p:nvPr>
            <p:ph type="subTitle" idx="1"/>
          </p:nvPr>
        </p:nvSpPr>
        <p:spPr>
          <a:xfrm>
            <a:off x="1307955" y="2808451"/>
            <a:ext cx="9587771"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43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solidFill>
                  <a:schemeClr val="tx1"/>
                </a:solidFill>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600201"/>
            <a:ext cx="5384800" cy="4525963"/>
          </a:xfrm>
        </p:spPr>
        <p:txBody>
          <a:bodyPr/>
          <a:lstStyle>
            <a:lvl1pPr>
              <a:defRPr sz="3733">
                <a:solidFill>
                  <a:schemeClr val="tx1"/>
                </a:solidFill>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7573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184217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9"/>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TEXT</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4CB75C6D-E901-C54E-9186-D0138DDB86B3}"/>
              </a:ext>
            </a:extLst>
          </p:cNvPr>
          <p:cNvPicPr>
            <a:picLocks noChangeAspect="1"/>
          </p:cNvPicPr>
          <p:nvPr userDrawn="1"/>
        </p:nvPicPr>
        <p:blipFill>
          <a:blip r:embed="rId5"/>
          <a:stretch>
            <a:fillRect/>
          </a:stretch>
        </p:blipFill>
        <p:spPr>
          <a:xfrm>
            <a:off x="4857751" y="6524894"/>
            <a:ext cx="2478616" cy="209233"/>
          </a:xfrm>
          <a:prstGeom prst="rect">
            <a:avLst/>
          </a:prstGeom>
        </p:spPr>
      </p:pic>
    </p:spTree>
    <p:extLst>
      <p:ext uri="{BB962C8B-B14F-4D97-AF65-F5344CB8AC3E}">
        <p14:creationId xmlns:p14="http://schemas.microsoft.com/office/powerpoint/2010/main" val="68597892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txStyles>
    <p:titleStyle>
      <a:lvl1pPr algn="l" defTabSz="609585" rtl="0" fontAlgn="base">
        <a:spcBef>
          <a:spcPct val="0"/>
        </a:spcBef>
        <a:spcAft>
          <a:spcPct val="0"/>
        </a:spcAft>
        <a:defRPr sz="5867" b="1" kern="1200">
          <a:solidFill>
            <a:srgbClr val="6BBD1B"/>
          </a:solidFill>
          <a:latin typeface="Arial"/>
          <a:ea typeface="ＭＳ Ｐゴシック" charset="0"/>
          <a:cs typeface="Arial"/>
        </a:defRPr>
      </a:lvl1pPr>
      <a:lvl2pPr algn="l" defTabSz="609585" rtl="0" fontAlgn="base">
        <a:spcBef>
          <a:spcPct val="0"/>
        </a:spcBef>
        <a:spcAft>
          <a:spcPct val="0"/>
        </a:spcAft>
        <a:defRPr sz="5867" b="1">
          <a:solidFill>
            <a:srgbClr val="6BBD1B"/>
          </a:solidFill>
          <a:latin typeface="Arial" charset="0"/>
          <a:ea typeface="ＭＳ Ｐゴシック" charset="0"/>
        </a:defRPr>
      </a:lvl2pPr>
      <a:lvl3pPr algn="l" defTabSz="609585" rtl="0" fontAlgn="base">
        <a:spcBef>
          <a:spcPct val="0"/>
        </a:spcBef>
        <a:spcAft>
          <a:spcPct val="0"/>
        </a:spcAft>
        <a:defRPr sz="5867" b="1">
          <a:solidFill>
            <a:srgbClr val="6BBD1B"/>
          </a:solidFill>
          <a:latin typeface="Arial" charset="0"/>
          <a:ea typeface="ＭＳ Ｐゴシック" charset="0"/>
        </a:defRPr>
      </a:lvl3pPr>
      <a:lvl4pPr algn="l" defTabSz="609585" rtl="0" fontAlgn="base">
        <a:spcBef>
          <a:spcPct val="0"/>
        </a:spcBef>
        <a:spcAft>
          <a:spcPct val="0"/>
        </a:spcAft>
        <a:defRPr sz="5867" b="1">
          <a:solidFill>
            <a:srgbClr val="6BBD1B"/>
          </a:solidFill>
          <a:latin typeface="Arial" charset="0"/>
          <a:ea typeface="ＭＳ Ｐゴシック" charset="0"/>
        </a:defRPr>
      </a:lvl4pPr>
      <a:lvl5pPr algn="l" defTabSz="609585" rtl="0" fontAlgn="base">
        <a:spcBef>
          <a:spcPct val="0"/>
        </a:spcBef>
        <a:spcAft>
          <a:spcPct val="0"/>
        </a:spcAft>
        <a:defRPr sz="5867" b="1">
          <a:solidFill>
            <a:srgbClr val="6BBD1B"/>
          </a:solidFill>
          <a:latin typeface="Arial" charset="0"/>
          <a:ea typeface="ＭＳ Ｐゴシック" charset="0"/>
        </a:defRPr>
      </a:lvl5pPr>
      <a:lvl6pPr marL="609585" algn="l" defTabSz="609585" rtl="0" fontAlgn="base">
        <a:spcBef>
          <a:spcPct val="0"/>
        </a:spcBef>
        <a:spcAft>
          <a:spcPct val="0"/>
        </a:spcAft>
        <a:defRPr sz="5867" b="1">
          <a:solidFill>
            <a:srgbClr val="6BBD1B"/>
          </a:solidFill>
          <a:latin typeface="Arial" charset="0"/>
          <a:ea typeface="ＭＳ Ｐゴシック" charset="0"/>
        </a:defRPr>
      </a:lvl6pPr>
      <a:lvl7pPr marL="1219170" algn="l" defTabSz="609585" rtl="0" fontAlgn="base">
        <a:spcBef>
          <a:spcPct val="0"/>
        </a:spcBef>
        <a:spcAft>
          <a:spcPct val="0"/>
        </a:spcAft>
        <a:defRPr sz="5867" b="1">
          <a:solidFill>
            <a:srgbClr val="6BBD1B"/>
          </a:solidFill>
          <a:latin typeface="Arial" charset="0"/>
          <a:ea typeface="ＭＳ Ｐゴシック" charset="0"/>
        </a:defRPr>
      </a:lvl7pPr>
      <a:lvl8pPr marL="1828754" algn="l" defTabSz="609585" rtl="0" fontAlgn="base">
        <a:spcBef>
          <a:spcPct val="0"/>
        </a:spcBef>
        <a:spcAft>
          <a:spcPct val="0"/>
        </a:spcAft>
        <a:defRPr sz="5867" b="1">
          <a:solidFill>
            <a:srgbClr val="6BBD1B"/>
          </a:solidFill>
          <a:latin typeface="Arial" charset="0"/>
          <a:ea typeface="ＭＳ Ｐゴシック" charset="0"/>
        </a:defRPr>
      </a:lvl8pPr>
      <a:lvl9pPr marL="2438339" algn="l" defTabSz="609585" rtl="0" fontAlgn="base">
        <a:spcBef>
          <a:spcPct val="0"/>
        </a:spcBef>
        <a:spcAft>
          <a:spcPct val="0"/>
        </a:spcAft>
        <a:defRPr sz="5867" b="1">
          <a:solidFill>
            <a:srgbClr val="6BBD1B"/>
          </a:solidFill>
          <a:latin typeface="Arial" charset="0"/>
          <a:ea typeface="ＭＳ Ｐゴシック" charset="0"/>
        </a:defRPr>
      </a:lvl9pPr>
    </p:titleStyle>
    <p:bodyStyle>
      <a:lvl1pPr marL="457189" indent="-457189" algn="l" defTabSz="609585" rtl="0" fontAlgn="base">
        <a:spcBef>
          <a:spcPct val="20000"/>
        </a:spcBef>
        <a:spcAft>
          <a:spcPct val="0"/>
        </a:spcAft>
        <a:buFont typeface="Arial" charset="0"/>
        <a:buChar char="•"/>
        <a:defRPr sz="4267" kern="1200">
          <a:solidFill>
            <a:srgbClr val="7F7F7F"/>
          </a:solidFill>
          <a:latin typeface="Arial"/>
          <a:ea typeface="ＭＳ Ｐゴシック" charset="0"/>
          <a:cs typeface="Arial"/>
        </a:defRPr>
      </a:lvl1pPr>
      <a:lvl2pPr marL="990575" indent="-380990" algn="l" defTabSz="609585" rtl="0" fontAlgn="base">
        <a:spcBef>
          <a:spcPct val="20000"/>
        </a:spcBef>
        <a:spcAft>
          <a:spcPct val="0"/>
        </a:spcAft>
        <a:buFont typeface="Arial" charset="0"/>
        <a:buChar char="–"/>
        <a:defRPr sz="3733" kern="1200">
          <a:solidFill>
            <a:srgbClr val="7F7F7F"/>
          </a:solidFill>
          <a:latin typeface="Arial"/>
          <a:ea typeface="ＭＳ Ｐゴシック" charset="0"/>
          <a:cs typeface="Arial"/>
        </a:defRPr>
      </a:lvl2pPr>
      <a:lvl3pPr marL="1523962" indent="-304792" algn="l" defTabSz="609585" rtl="0" fontAlgn="base">
        <a:spcBef>
          <a:spcPct val="20000"/>
        </a:spcBef>
        <a:spcAft>
          <a:spcPct val="0"/>
        </a:spcAft>
        <a:buFont typeface="Arial" charset="0"/>
        <a:buChar char="•"/>
        <a:defRPr sz="3200" kern="1200">
          <a:solidFill>
            <a:srgbClr val="7F7F7F"/>
          </a:solidFill>
          <a:latin typeface="Arial"/>
          <a:ea typeface="ＭＳ Ｐゴシック" charset="0"/>
          <a:cs typeface="Arial"/>
        </a:defRPr>
      </a:lvl3pPr>
      <a:lvl4pPr marL="2133547" indent="-304792" algn="l" defTabSz="609585" rtl="0" fontAlgn="base">
        <a:spcBef>
          <a:spcPct val="20000"/>
        </a:spcBef>
        <a:spcAft>
          <a:spcPct val="0"/>
        </a:spcAft>
        <a:buFont typeface="Arial" charset="0"/>
        <a:buChar char="–"/>
        <a:defRPr sz="2667" kern="1200">
          <a:solidFill>
            <a:schemeClr val="tx1"/>
          </a:solidFill>
          <a:latin typeface="Arial"/>
          <a:ea typeface="ＭＳ Ｐゴシック" charset="0"/>
          <a:cs typeface="Arial"/>
        </a:defRPr>
      </a:lvl4pPr>
      <a:lvl5pPr marL="2743131" indent="-304792" algn="l" defTabSz="609585" rtl="0" fontAlgn="base">
        <a:spcBef>
          <a:spcPct val="20000"/>
        </a:spcBef>
        <a:spcAft>
          <a:spcPct val="0"/>
        </a:spcAft>
        <a:buFont typeface="Arial" charset="0"/>
        <a:buChar char="»"/>
        <a:defRPr sz="2667" kern="1200">
          <a:solidFill>
            <a:schemeClr val="tx1"/>
          </a:solidFill>
          <a:latin typeface="Arial"/>
          <a:ea typeface="ＭＳ Ｐゴシック"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png"/><Relationship Id="rId3" Type="http://schemas.openxmlformats.org/officeDocument/2006/relationships/image" Target="../media/image47.png"/><Relationship Id="rId7" Type="http://schemas.openxmlformats.org/officeDocument/2006/relationships/image" Target="../media/image93.png"/><Relationship Id="rId12" Type="http://schemas.openxmlformats.org/officeDocument/2006/relationships/image" Target="../media/image96.png"/><Relationship Id="rId2" Type="http://schemas.openxmlformats.org/officeDocument/2006/relationships/notesSlide" Target="../notesSlides/notesSlide10.xml"/><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23.png"/><Relationship Id="rId5" Type="http://schemas.openxmlformats.org/officeDocument/2006/relationships/image" Target="../media/image59.png"/><Relationship Id="rId15" Type="http://schemas.openxmlformats.org/officeDocument/2006/relationships/image" Target="../media/image99.png"/><Relationship Id="rId10" Type="http://schemas.openxmlformats.org/officeDocument/2006/relationships/image" Target="../media/image22.png"/><Relationship Id="rId4" Type="http://schemas.openxmlformats.org/officeDocument/2006/relationships/image" Target="../media/image48.png"/><Relationship Id="rId9" Type="http://schemas.openxmlformats.org/officeDocument/2006/relationships/image" Target="../media/image95.png"/><Relationship Id="rId14" Type="http://schemas.openxmlformats.org/officeDocument/2006/relationships/image" Target="../media/image98.png"/></Relationships>
</file>

<file path=ppt/slides/_rels/slide1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23.png"/><Relationship Id="rId18" Type="http://schemas.openxmlformats.org/officeDocument/2006/relationships/image" Target="../media/image104.png"/><Relationship Id="rId3" Type="http://schemas.openxmlformats.org/officeDocument/2006/relationships/image" Target="../media/image50.png"/><Relationship Id="rId21" Type="http://schemas.openxmlformats.org/officeDocument/2006/relationships/image" Target="../media/image107.png"/><Relationship Id="rId7" Type="http://schemas.openxmlformats.org/officeDocument/2006/relationships/image" Target="../media/image101.png"/><Relationship Id="rId12" Type="http://schemas.openxmlformats.org/officeDocument/2006/relationships/image" Target="../media/image59.png"/><Relationship Id="rId17" Type="http://schemas.openxmlformats.org/officeDocument/2006/relationships/image" Target="../media/image70.png"/><Relationship Id="rId2" Type="http://schemas.openxmlformats.org/officeDocument/2006/relationships/notesSlide" Target="../notesSlides/notesSlide11.xml"/><Relationship Id="rId16" Type="http://schemas.openxmlformats.org/officeDocument/2006/relationships/image" Target="../media/image103.png"/><Relationship Id="rId20"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100.png"/><Relationship Id="rId11" Type="http://schemas.openxmlformats.org/officeDocument/2006/relationships/image" Target="../media/image102.png"/><Relationship Id="rId5" Type="http://schemas.openxmlformats.org/officeDocument/2006/relationships/image" Target="../media/image92.png"/><Relationship Id="rId15" Type="http://schemas.openxmlformats.org/officeDocument/2006/relationships/image" Target="../media/image78.png"/><Relationship Id="rId10" Type="http://schemas.openxmlformats.org/officeDocument/2006/relationships/image" Target="../media/image62.png"/><Relationship Id="rId19" Type="http://schemas.openxmlformats.org/officeDocument/2006/relationships/image" Target="../media/image105.png"/><Relationship Id="rId4" Type="http://schemas.openxmlformats.org/officeDocument/2006/relationships/image" Target="../media/image91.png"/><Relationship Id="rId9" Type="http://schemas.openxmlformats.org/officeDocument/2006/relationships/image" Target="../media/image41.png"/><Relationship Id="rId14"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080.png"/><Relationship Id="rId18" Type="http://schemas.openxmlformats.org/officeDocument/2006/relationships/image" Target="../media/image47.png"/><Relationship Id="rId3" Type="http://schemas.openxmlformats.org/officeDocument/2006/relationships/image" Target="../media/image108.png"/><Relationship Id="rId7" Type="http://schemas.openxmlformats.org/officeDocument/2006/relationships/image" Target="../media/image78.png"/><Relationship Id="rId12" Type="http://schemas.openxmlformats.org/officeDocument/2006/relationships/image" Target="../media/image1070.png"/><Relationship Id="rId17" Type="http://schemas.openxmlformats.org/officeDocument/2006/relationships/image" Target="../media/image111.png"/><Relationship Id="rId2" Type="http://schemas.openxmlformats.org/officeDocument/2006/relationships/notesSlide" Target="../notesSlides/notesSlide12.xml"/><Relationship Id="rId16"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66.png"/><Relationship Id="rId5" Type="http://schemas.openxmlformats.org/officeDocument/2006/relationships/image" Target="../media/image1060.png"/><Relationship Id="rId15" Type="http://schemas.openxmlformats.org/officeDocument/2006/relationships/image" Target="../media/image109.png"/><Relationship Id="rId10" Type="http://schemas.openxmlformats.org/officeDocument/2006/relationships/image" Target="../media/image68.png"/><Relationship Id="rId4" Type="http://schemas.openxmlformats.org/officeDocument/2006/relationships/image" Target="../media/image1050.png"/><Relationship Id="rId9" Type="http://schemas.openxmlformats.org/officeDocument/2006/relationships/image" Target="../media/image64.png"/><Relationship Id="rId14"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13.png"/></Relationships>
</file>

<file path=ppt/slides/_rels/slide1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4.png"/><Relationship Id="rId4" Type="http://schemas.openxmlformats.org/officeDocument/2006/relationships/image" Target="../media/image1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7.png"/></Relationships>
</file>

<file path=ppt/slides/_rels/slide1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semtech.com/lora" TargetMode="External"/><Relationship Id="rId4" Type="http://schemas.openxmlformats.org/officeDocument/2006/relationships/hyperlink" Target="https://lora-alliance.org/lorawan-coverage/"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7.png"/><Relationship Id="rId21"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12.png"/><Relationship Id="rId21"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15.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image" Target="../media/image27.png"/><Relationship Id="rId19"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8" Type="http://schemas.openxmlformats.org/officeDocument/2006/relationships/image" Target="../media/image54.pn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7" Type="http://schemas.openxmlformats.org/officeDocument/2006/relationships/image" Target="../media/image53.png"/><Relationship Id="rId2" Type="http://schemas.openxmlformats.org/officeDocument/2006/relationships/notesSlide" Target="../notesSlides/notesSlide6.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22"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79.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78.png"/><Relationship Id="rId2" Type="http://schemas.openxmlformats.org/officeDocument/2006/relationships/notesSlide" Target="../notesSlides/notesSlide8.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41.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23.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6.png"/><Relationship Id="rId18" Type="http://schemas.openxmlformats.org/officeDocument/2006/relationships/image" Target="../media/image78.png"/><Relationship Id="rId3" Type="http://schemas.openxmlformats.org/officeDocument/2006/relationships/image" Target="../media/image59.png"/><Relationship Id="rId21" Type="http://schemas.openxmlformats.org/officeDocument/2006/relationships/image" Target="../media/image68.png"/><Relationship Id="rId7" Type="http://schemas.openxmlformats.org/officeDocument/2006/relationships/image" Target="../media/image81.png"/><Relationship Id="rId12" Type="http://schemas.openxmlformats.org/officeDocument/2006/relationships/image" Target="../media/image85.png"/><Relationship Id="rId17"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88.png"/><Relationship Id="rId20"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61.png"/><Relationship Id="rId15" Type="http://schemas.openxmlformats.org/officeDocument/2006/relationships/image" Target="../media/image22.png"/><Relationship Id="rId23" Type="http://schemas.openxmlformats.org/officeDocument/2006/relationships/image" Target="../media/image90.png"/><Relationship Id="rId10" Type="http://schemas.openxmlformats.org/officeDocument/2006/relationships/image" Target="../media/image83.png"/><Relationship Id="rId19" Type="http://schemas.openxmlformats.org/officeDocument/2006/relationships/image" Target="../media/image89.png"/><Relationship Id="rId4" Type="http://schemas.openxmlformats.org/officeDocument/2006/relationships/image" Target="../media/image23.png"/><Relationship Id="rId9" Type="http://schemas.openxmlformats.org/officeDocument/2006/relationships/image" Target="../media/image65.png"/><Relationship Id="rId14" Type="http://schemas.openxmlformats.org/officeDocument/2006/relationships/image" Target="../media/image87.png"/><Relationship Id="rId22"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1531665-A4D9-49AE-97F2-D00C2BF48E8E}"/>
              </a:ext>
            </a:extLst>
          </p:cNvPr>
          <p:cNvSpPr>
            <a:spLocks noGrp="1"/>
          </p:cNvSpPr>
          <p:nvPr>
            <p:ph type="ctrTitle"/>
          </p:nvPr>
        </p:nvSpPr>
        <p:spPr>
          <a:xfrm>
            <a:off x="2451951" y="836873"/>
            <a:ext cx="8489426" cy="3183467"/>
          </a:xfrm>
        </p:spPr>
        <p:txBody>
          <a:bodyPr>
            <a:normAutofit/>
          </a:bodyPr>
          <a:lstStyle/>
          <a:p>
            <a:r>
              <a:rPr lang="en-US" sz="5400">
                <a:solidFill>
                  <a:srgbClr val="1F3A33"/>
                </a:solidFill>
                <a:latin typeface="Century Gothic" panose="020B0502020202020204" pitchFamily="34" charset="0"/>
                <a:cs typeface="Arial" panose="020B0604020202020204" pitchFamily="34" charset="0"/>
              </a:rPr>
              <a:t>CurvingLoRa</a:t>
            </a:r>
            <a:r>
              <a:rPr lang="en-US" sz="3600">
                <a:solidFill>
                  <a:srgbClr val="1F3A33"/>
                </a:solidFill>
                <a:latin typeface="Century Gothic" panose="020B0502020202020204" pitchFamily="34" charset="0"/>
                <a:cs typeface="Arial" panose="020B0604020202020204" pitchFamily="34" charset="0"/>
              </a:rPr>
              <a:t> </a:t>
            </a:r>
            <a:br>
              <a:rPr lang="en-US" sz="3600">
                <a:solidFill>
                  <a:srgbClr val="1F3A33"/>
                </a:solidFill>
                <a:latin typeface="Century Gothic" panose="020B0502020202020204" pitchFamily="34" charset="0"/>
                <a:cs typeface="Arial" panose="020B0604020202020204" pitchFamily="34" charset="0"/>
              </a:rPr>
            </a:br>
            <a:r>
              <a:rPr lang="en-US" sz="3600">
                <a:solidFill>
                  <a:srgbClr val="1F3A33"/>
                </a:solidFill>
                <a:latin typeface="Century Gothic" panose="020B0502020202020204" pitchFamily="34" charset="0"/>
                <a:cs typeface="Arial" panose="020B0604020202020204" pitchFamily="34" charset="0"/>
              </a:rPr>
              <a:t>to Boost LoRa Network Throughput </a:t>
            </a:r>
            <a:br>
              <a:rPr lang="en-US" sz="3600">
                <a:solidFill>
                  <a:srgbClr val="1F3A33"/>
                </a:solidFill>
                <a:latin typeface="Century Gothic" panose="020B0502020202020204" pitchFamily="34" charset="0"/>
                <a:cs typeface="Arial" panose="020B0604020202020204" pitchFamily="34" charset="0"/>
              </a:rPr>
            </a:br>
            <a:r>
              <a:rPr lang="en-US" sz="3600">
                <a:solidFill>
                  <a:srgbClr val="1F3A33"/>
                </a:solidFill>
                <a:latin typeface="Century Gothic" panose="020B0502020202020204" pitchFamily="34" charset="0"/>
                <a:cs typeface="Arial" panose="020B0604020202020204" pitchFamily="34" charset="0"/>
              </a:rPr>
              <a:t>via Concurrent Transmission</a:t>
            </a:r>
            <a:br>
              <a:rPr lang="en-US" sz="3600"/>
            </a:br>
            <a:endParaRPr lang="en-US" sz="3600" b="1">
              <a:solidFill>
                <a:srgbClr val="1F3A33"/>
              </a:solidFill>
              <a:latin typeface="Century Gothic" panose="020B0502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26C7826-30EA-4B55-823C-D0AB2BCFB938}"/>
              </a:ext>
            </a:extLst>
          </p:cNvPr>
          <p:cNvSpPr txBox="1">
            <a:spLocks/>
          </p:cNvSpPr>
          <p:nvPr/>
        </p:nvSpPr>
        <p:spPr>
          <a:xfrm>
            <a:off x="1250622" y="3813444"/>
            <a:ext cx="9690755" cy="2207683"/>
          </a:xfrm>
          <a:prstGeom prst="rect">
            <a:avLst/>
          </a:prstGeom>
        </p:spPr>
        <p:txBody>
          <a:bodyPr vert="horz" lIns="121920" tIns="60960" rIns="121920" bIns="6096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219170">
              <a:spcBef>
                <a:spcPts val="1333"/>
              </a:spcBef>
            </a:pPr>
            <a:r>
              <a:rPr lang="en-US">
                <a:latin typeface="Arial"/>
                <a:cs typeface="Arial"/>
              </a:rPr>
              <a:t>Chenning Li</a:t>
            </a:r>
            <a:r>
              <a:rPr lang="en-US" baseline="30000">
                <a:latin typeface="Arial"/>
                <a:cs typeface="Arial"/>
              </a:rPr>
              <a:t>1</a:t>
            </a:r>
            <a:r>
              <a:rPr lang="en-US">
                <a:latin typeface="Arial"/>
                <a:cs typeface="Arial"/>
              </a:rPr>
              <a:t>, </a:t>
            </a:r>
            <a:r>
              <a:rPr lang="en-US" err="1">
                <a:latin typeface="Arial"/>
                <a:cs typeface="Arial"/>
              </a:rPr>
              <a:t>Xiuzhen</a:t>
            </a:r>
            <a:r>
              <a:rPr lang="en-US">
                <a:latin typeface="Arial"/>
                <a:cs typeface="Arial"/>
              </a:rPr>
              <a:t> Guo</a:t>
            </a:r>
            <a:r>
              <a:rPr lang="en-US" altLang="zh-CN" baseline="30000">
                <a:latin typeface="Arial"/>
                <a:ea typeface="宋体"/>
                <a:cs typeface="Arial"/>
              </a:rPr>
              <a:t>2</a:t>
            </a:r>
            <a:r>
              <a:rPr lang="en-US">
                <a:latin typeface="Arial"/>
                <a:cs typeface="Arial"/>
              </a:rPr>
              <a:t>, </a:t>
            </a:r>
            <a:r>
              <a:rPr lang="en-US" err="1">
                <a:latin typeface="Arial"/>
                <a:cs typeface="Arial"/>
              </a:rPr>
              <a:t>Longfei</a:t>
            </a:r>
            <a:r>
              <a:rPr lang="en-US">
                <a:latin typeface="Arial"/>
                <a:cs typeface="Arial"/>
              </a:rPr>
              <a:t> Shuangguan</a:t>
            </a:r>
            <a:r>
              <a:rPr lang="en-US" altLang="zh-CN" baseline="30000">
                <a:latin typeface="Arial"/>
                <a:cs typeface="Arial"/>
              </a:rPr>
              <a:t>3</a:t>
            </a:r>
            <a:r>
              <a:rPr lang="en-US">
                <a:latin typeface="Arial"/>
                <a:cs typeface="Arial"/>
              </a:rPr>
              <a:t>, </a:t>
            </a:r>
          </a:p>
          <a:p>
            <a:pPr defTabSz="1219170">
              <a:spcBef>
                <a:spcPts val="1333"/>
              </a:spcBef>
            </a:pPr>
            <a:r>
              <a:rPr lang="en-US" err="1">
                <a:latin typeface="Arial"/>
                <a:cs typeface="Arial"/>
              </a:rPr>
              <a:t>Zhichao</a:t>
            </a:r>
            <a:r>
              <a:rPr lang="en-US">
                <a:latin typeface="Arial"/>
                <a:cs typeface="Arial"/>
              </a:rPr>
              <a:t> Cao</a:t>
            </a:r>
            <a:r>
              <a:rPr lang="en-US" altLang="zh-CN" baseline="30000">
                <a:latin typeface="Arial"/>
                <a:ea typeface="宋体"/>
                <a:cs typeface="Arial"/>
              </a:rPr>
              <a:t>1</a:t>
            </a:r>
            <a:r>
              <a:rPr lang="en-US">
                <a:latin typeface="Arial"/>
                <a:cs typeface="Arial"/>
              </a:rPr>
              <a:t>, </a:t>
            </a:r>
            <a:r>
              <a:rPr lang="en-US">
                <a:latin typeface="Arial"/>
                <a:ea typeface="宋体"/>
                <a:cs typeface="Arial"/>
              </a:rPr>
              <a:t>Kyle Jamieson</a:t>
            </a:r>
            <a:r>
              <a:rPr lang="en-US" altLang="zh-CN" baseline="30000">
                <a:latin typeface="Arial"/>
                <a:ea typeface="宋体"/>
                <a:cs typeface="Arial"/>
              </a:rPr>
              <a:t>4</a:t>
            </a:r>
            <a:endParaRPr lang="en-US" altLang="zh-CN" sz="2000" baseline="30000">
              <a:latin typeface="Arial"/>
              <a:ea typeface="宋体"/>
              <a:cs typeface="Arial"/>
            </a:endParaRPr>
          </a:p>
          <a:p>
            <a:pPr defTabSz="1219170">
              <a:spcBef>
                <a:spcPts val="1333"/>
              </a:spcBef>
            </a:pPr>
            <a:r>
              <a:rPr lang="en-US" altLang="zh-CN" baseline="30000">
                <a:latin typeface="Arial"/>
                <a:ea typeface="宋体"/>
                <a:cs typeface="Arial"/>
              </a:rPr>
              <a:t>1</a:t>
            </a:r>
            <a:r>
              <a:rPr lang="en-US" altLang="zh-CN" sz="2000" baseline="30000">
                <a:latin typeface="Arial"/>
                <a:ea typeface="宋体"/>
                <a:cs typeface="Arial"/>
              </a:rPr>
              <a:t> </a:t>
            </a:r>
            <a:r>
              <a:rPr lang="en-US" sz="2000">
                <a:latin typeface="Arial"/>
                <a:cs typeface="Arial"/>
              </a:rPr>
              <a:t>Michigan State University  </a:t>
            </a:r>
            <a:r>
              <a:rPr lang="en-US" baseline="30000">
                <a:latin typeface="Arial"/>
                <a:cs typeface="Arial"/>
              </a:rPr>
              <a:t>2 </a:t>
            </a:r>
            <a:r>
              <a:rPr lang="en-US" altLang="zh-CN" sz="2000">
                <a:latin typeface="Arial"/>
                <a:ea typeface="宋体"/>
                <a:cs typeface="Arial"/>
              </a:rPr>
              <a:t>Tsinghua University </a:t>
            </a:r>
            <a:r>
              <a:rPr lang="en-US" sz="2000" baseline="30000">
                <a:latin typeface="Arial"/>
                <a:cs typeface="Arial"/>
              </a:rPr>
              <a:t> </a:t>
            </a:r>
          </a:p>
          <a:p>
            <a:pPr defTabSz="1219170">
              <a:spcBef>
                <a:spcPts val="1333"/>
              </a:spcBef>
            </a:pPr>
            <a:r>
              <a:rPr lang="en-US" altLang="zh-CN" baseline="30000">
                <a:latin typeface="Arial"/>
                <a:cs typeface="Arial"/>
              </a:rPr>
              <a:t>3</a:t>
            </a:r>
            <a:r>
              <a:rPr lang="en-US" baseline="30000">
                <a:latin typeface="Arial"/>
                <a:cs typeface="Arial"/>
              </a:rPr>
              <a:t> </a:t>
            </a:r>
            <a:r>
              <a:rPr lang="en-US" altLang="zh-CN" sz="2000">
                <a:latin typeface="Arial"/>
                <a:ea typeface="宋体"/>
                <a:cs typeface="Arial"/>
              </a:rPr>
              <a:t>University of Pittsburgh &amp; Microsoft</a:t>
            </a:r>
            <a:r>
              <a:rPr lang="zh-CN" altLang="en-US" sz="2000">
                <a:latin typeface="Arial"/>
                <a:ea typeface="宋体"/>
                <a:cs typeface="Arial"/>
              </a:rPr>
              <a:t>     </a:t>
            </a:r>
            <a:r>
              <a:rPr lang="en-US" altLang="zh-CN" sz="2600" baseline="30000">
                <a:latin typeface="Arial"/>
                <a:ea typeface="宋体"/>
                <a:cs typeface="Arial"/>
              </a:rPr>
              <a:t>4 </a:t>
            </a:r>
            <a:r>
              <a:rPr lang="en-US" altLang="zh-CN" sz="2000">
                <a:latin typeface="Arial"/>
                <a:ea typeface="宋体"/>
                <a:cs typeface="Arial"/>
              </a:rPr>
              <a:t>Princeton University</a:t>
            </a:r>
            <a:endParaRPr lang="en-US" altLang="zh-CN" sz="2000">
              <a:latin typeface="Arial" panose="020B0604020202020204" pitchFamily="34" charset="0"/>
              <a:ea typeface="宋体"/>
              <a:cs typeface="Arial" panose="020B0604020202020204" pitchFamily="34" charset="0"/>
            </a:endParaRPr>
          </a:p>
          <a:p>
            <a:pPr defTabSz="1219170">
              <a:spcBef>
                <a:spcPts val="1333"/>
              </a:spcBef>
            </a:pPr>
            <a:endParaRPr lang="en-US" sz="2000">
              <a:solidFill>
                <a:prstClr val="black"/>
              </a:solidFill>
              <a:latin typeface="Arial" panose="020B0604020202020204" pitchFamily="34" charset="0"/>
              <a:cs typeface="Arial" panose="020B0604020202020204" pitchFamily="34" charset="0"/>
            </a:endParaRPr>
          </a:p>
          <a:p>
            <a:pPr defTabSz="1219170">
              <a:spcBef>
                <a:spcPts val="1333"/>
              </a:spcBef>
            </a:pPr>
            <a:r>
              <a:rPr lang="en-US" sz="2000">
                <a:latin typeface="Arial"/>
                <a:cs typeface="Arial"/>
              </a:rPr>
              <a:t>April 5 @ USENIX NSDI’22</a:t>
            </a:r>
          </a:p>
        </p:txBody>
      </p:sp>
    </p:spTree>
    <p:extLst>
      <p:ext uri="{BB962C8B-B14F-4D97-AF65-F5344CB8AC3E}">
        <p14:creationId xmlns:p14="http://schemas.microsoft.com/office/powerpoint/2010/main" val="75164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1. Formulation for Chirp-based Modulation  </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5" name="文本框 63">
            <a:extLst>
              <a:ext uri="{FF2B5EF4-FFF2-40B4-BE49-F238E27FC236}">
                <a16:creationId xmlns:a16="http://schemas.microsoft.com/office/drawing/2014/main" id="{5D3BC15A-80AA-8345-ACB7-C5384B84DDF0}"/>
              </a:ext>
            </a:extLst>
          </p:cNvPr>
          <p:cNvSpPr txBox="1"/>
          <p:nvPr/>
        </p:nvSpPr>
        <p:spPr>
          <a:xfrm>
            <a:off x="954641" y="1196812"/>
            <a:ext cx="5256673"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i="1">
                <a:latin typeface="Times New Roman" panose="02020603050405020304" pitchFamily="18" charset="0"/>
                <a:cs typeface="Times New Roman" panose="02020603050405020304" pitchFamily="18" charset="0"/>
              </a:rPr>
              <a:t>Given the BW and SF for Modulation:</a:t>
            </a:r>
            <a:endParaRPr lang="en-US" altLang="zh-C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D3855D1-874E-E848-AAF5-633842C2247C}"/>
              </a:ext>
            </a:extLst>
          </p:cNvPr>
          <p:cNvGrpSpPr/>
          <p:nvPr/>
        </p:nvGrpSpPr>
        <p:grpSpPr>
          <a:xfrm>
            <a:off x="1065197" y="1760459"/>
            <a:ext cx="3381619" cy="1515576"/>
            <a:chOff x="1065197" y="1760459"/>
            <a:chExt cx="3381619" cy="1515576"/>
          </a:xfrm>
        </p:grpSpPr>
        <p:pic>
          <p:nvPicPr>
            <p:cNvPr id="2" name="Picture 1">
              <a:extLst>
                <a:ext uri="{FF2B5EF4-FFF2-40B4-BE49-F238E27FC236}">
                  <a16:creationId xmlns:a16="http://schemas.microsoft.com/office/drawing/2014/main" id="{A116A284-EF7A-3647-B3D7-85166CE5597B}"/>
                </a:ext>
              </a:extLst>
            </p:cNvPr>
            <p:cNvPicPr>
              <a:picLocks noChangeAspect="1"/>
            </p:cNvPicPr>
            <p:nvPr/>
          </p:nvPicPr>
          <p:blipFill rotWithShape="1">
            <a:blip r:embed="rId3"/>
            <a:srcRect r="1984"/>
            <a:stretch/>
          </p:blipFill>
          <p:spPr>
            <a:xfrm>
              <a:off x="1065197" y="1760459"/>
              <a:ext cx="1549485" cy="822960"/>
            </a:xfrm>
            <a:prstGeom prst="rect">
              <a:avLst/>
            </a:prstGeom>
          </p:spPr>
        </p:pic>
        <p:pic>
          <p:nvPicPr>
            <p:cNvPr id="3" name="Picture 2">
              <a:extLst>
                <a:ext uri="{FF2B5EF4-FFF2-40B4-BE49-F238E27FC236}">
                  <a16:creationId xmlns:a16="http://schemas.microsoft.com/office/drawing/2014/main" id="{48102237-3204-3B4D-B235-357C2E03907B}"/>
                </a:ext>
              </a:extLst>
            </p:cNvPr>
            <p:cNvPicPr>
              <a:picLocks noChangeAspect="1"/>
            </p:cNvPicPr>
            <p:nvPr/>
          </p:nvPicPr>
          <p:blipFill rotWithShape="1">
            <a:blip r:embed="rId4"/>
            <a:srcRect l="1142" r="-1"/>
            <a:stretch/>
          </p:blipFill>
          <p:spPr>
            <a:xfrm>
              <a:off x="1174925" y="2635955"/>
              <a:ext cx="3271891" cy="640080"/>
            </a:xfrm>
            <a:prstGeom prst="rect">
              <a:avLst/>
            </a:prstGeom>
          </p:spPr>
        </p:pic>
      </p:grpSp>
      <p:grpSp>
        <p:nvGrpSpPr>
          <p:cNvPr id="6" name="Group 5">
            <a:extLst>
              <a:ext uri="{FF2B5EF4-FFF2-40B4-BE49-F238E27FC236}">
                <a16:creationId xmlns:a16="http://schemas.microsoft.com/office/drawing/2014/main" id="{E52BABED-6380-8141-AEFB-EBFA58A3928E}"/>
              </a:ext>
            </a:extLst>
          </p:cNvPr>
          <p:cNvGrpSpPr/>
          <p:nvPr/>
        </p:nvGrpSpPr>
        <p:grpSpPr>
          <a:xfrm>
            <a:off x="5244266" y="1487608"/>
            <a:ext cx="6811855" cy="2746426"/>
            <a:chOff x="5244266" y="1487608"/>
            <a:chExt cx="6811855" cy="2746426"/>
          </a:xfrm>
        </p:grpSpPr>
        <p:cxnSp>
          <p:nvCxnSpPr>
            <p:cNvPr id="99" name="Straight Arrow Connector 98">
              <a:extLst>
                <a:ext uri="{FF2B5EF4-FFF2-40B4-BE49-F238E27FC236}">
                  <a16:creationId xmlns:a16="http://schemas.microsoft.com/office/drawing/2014/main" id="{A3CA5947-1442-5B41-AB88-CA3011BD1605}"/>
                </a:ext>
              </a:extLst>
            </p:cNvPr>
            <p:cNvCxnSpPr>
              <a:cxnSpLocks/>
            </p:cNvCxnSpPr>
            <p:nvPr/>
          </p:nvCxnSpPr>
          <p:spPr>
            <a:xfrm flipV="1">
              <a:off x="5908454" y="2188423"/>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9B68BF1-A12C-4249-B61A-EE3765CF182B}"/>
                </a:ext>
              </a:extLst>
            </p:cNvPr>
            <p:cNvCxnSpPr>
              <a:cxnSpLocks/>
            </p:cNvCxnSpPr>
            <p:nvPr/>
          </p:nvCxnSpPr>
          <p:spPr>
            <a:xfrm>
              <a:off x="5908454" y="2873845"/>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D3AA7AF-E9E1-F041-87B1-D8CF9104D07D}"/>
                </a:ext>
              </a:extLst>
            </p:cNvPr>
            <p:cNvCxnSpPr/>
            <p:nvPr/>
          </p:nvCxnSpPr>
          <p:spPr>
            <a:xfrm>
              <a:off x="5908453" y="2423155"/>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320B566-FB6F-8C46-8715-66135D972810}"/>
                </a:ext>
              </a:extLst>
            </p:cNvPr>
            <p:cNvCxnSpPr>
              <a:cxnSpLocks/>
            </p:cNvCxnSpPr>
            <p:nvPr/>
          </p:nvCxnSpPr>
          <p:spPr>
            <a:xfrm>
              <a:off x="5899309" y="3328839"/>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2299752-74D3-8747-A07F-C455B9286387}"/>
                </a:ext>
              </a:extLst>
            </p:cNvPr>
            <p:cNvCxnSpPr>
              <a:cxnSpLocks/>
            </p:cNvCxnSpPr>
            <p:nvPr/>
          </p:nvCxnSpPr>
          <p:spPr>
            <a:xfrm>
              <a:off x="6835421" y="2416945"/>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A298C96-5279-AD44-8A2E-351A1F5B95E3}"/>
                    </a:ext>
                  </a:extLst>
                </p:cNvPr>
                <p:cNvSpPr txBox="1"/>
                <p:nvPr/>
              </p:nvSpPr>
              <p:spPr>
                <a:xfrm>
                  <a:off x="5244266" y="2209545"/>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104" name="TextBox 103">
                  <a:extLst>
                    <a:ext uri="{FF2B5EF4-FFF2-40B4-BE49-F238E27FC236}">
                      <a16:creationId xmlns:a16="http://schemas.microsoft.com/office/drawing/2014/main" id="{0A298C96-5279-AD44-8A2E-351A1F5B95E3}"/>
                    </a:ext>
                  </a:extLst>
                </p:cNvPr>
                <p:cNvSpPr txBox="1">
                  <a:spLocks noRot="1" noChangeAspect="1" noMove="1" noResize="1" noEditPoints="1" noAdjustHandles="1" noChangeArrowheads="1" noChangeShapeType="1" noTextEdit="1"/>
                </p:cNvSpPr>
                <p:nvPr/>
              </p:nvSpPr>
              <p:spPr>
                <a:xfrm>
                  <a:off x="5244266" y="2209545"/>
                  <a:ext cx="830100" cy="436851"/>
                </a:xfrm>
                <a:prstGeom prst="rect">
                  <a:avLst/>
                </a:prstGeom>
                <a:blipFill>
                  <a:blip r:embed="rId5"/>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FFA5718-5E35-D84B-A478-AC206F95B222}"/>
                    </a:ext>
                  </a:extLst>
                </p:cNvPr>
                <p:cNvSpPr txBox="1"/>
                <p:nvPr/>
              </p:nvSpPr>
              <p:spPr>
                <a:xfrm>
                  <a:off x="5244266" y="3122903"/>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105" name="TextBox 104">
                  <a:extLst>
                    <a:ext uri="{FF2B5EF4-FFF2-40B4-BE49-F238E27FC236}">
                      <a16:creationId xmlns:a16="http://schemas.microsoft.com/office/drawing/2014/main" id="{6FFA5718-5E35-D84B-A478-AC206F95B222}"/>
                    </a:ext>
                  </a:extLst>
                </p:cNvPr>
                <p:cNvSpPr txBox="1">
                  <a:spLocks noRot="1" noChangeAspect="1" noMove="1" noResize="1" noEditPoints="1" noAdjustHandles="1" noChangeArrowheads="1" noChangeShapeType="1" noTextEdit="1"/>
                </p:cNvSpPr>
                <p:nvPr/>
              </p:nvSpPr>
              <p:spPr>
                <a:xfrm>
                  <a:off x="5244266" y="3122903"/>
                  <a:ext cx="830100" cy="436851"/>
                </a:xfrm>
                <a:prstGeom prst="rect">
                  <a:avLst/>
                </a:prstGeom>
                <a:blipFill>
                  <a:blip r:embed="rId6"/>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B4A5D25-756D-B145-8AF4-32E1F8903958}"/>
                    </a:ext>
                  </a:extLst>
                </p:cNvPr>
                <p:cNvSpPr txBox="1"/>
                <p:nvPr/>
              </p:nvSpPr>
              <p:spPr>
                <a:xfrm>
                  <a:off x="5493402" y="1940178"/>
                  <a:ext cx="83010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oMath>
                    </m:oMathPara>
                  </a14:m>
                  <a:endParaRPr lang="en-US" sz="1200"/>
                </a:p>
              </p:txBody>
            </p:sp>
          </mc:Choice>
          <mc:Fallback xmlns="">
            <p:sp>
              <p:nvSpPr>
                <p:cNvPr id="106" name="TextBox 105">
                  <a:extLst>
                    <a:ext uri="{FF2B5EF4-FFF2-40B4-BE49-F238E27FC236}">
                      <a16:creationId xmlns:a16="http://schemas.microsoft.com/office/drawing/2014/main" id="{DB4A5D25-756D-B145-8AF4-32E1F8903958}"/>
                    </a:ext>
                  </a:extLst>
                </p:cNvPr>
                <p:cNvSpPr txBox="1">
                  <a:spLocks noRot="1" noChangeAspect="1" noMove="1" noResize="1" noEditPoints="1" noAdjustHandles="1" noChangeArrowheads="1" noChangeShapeType="1" noTextEdit="1"/>
                </p:cNvSpPr>
                <p:nvPr/>
              </p:nvSpPr>
              <p:spPr>
                <a:xfrm>
                  <a:off x="5493402" y="1940178"/>
                  <a:ext cx="830101" cy="276999"/>
                </a:xfrm>
                <a:prstGeom prst="rect">
                  <a:avLst/>
                </a:prstGeom>
                <a:blipFill>
                  <a:blip r:embed="rId7"/>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1EAA53CD-0AE4-7743-820C-8C8CFB209CBE}"/>
                    </a:ext>
                  </a:extLst>
                </p:cNvPr>
                <p:cNvSpPr txBox="1"/>
                <p:nvPr/>
              </p:nvSpPr>
              <p:spPr>
                <a:xfrm>
                  <a:off x="6528831" y="2896303"/>
                  <a:ext cx="83010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𝑡</m:t>
                        </m:r>
                      </m:oMath>
                    </m:oMathPara>
                  </a14:m>
                  <a:endParaRPr lang="en-US" sz="1200"/>
                </a:p>
              </p:txBody>
            </p:sp>
          </mc:Choice>
          <mc:Fallback xmlns="">
            <p:sp>
              <p:nvSpPr>
                <p:cNvPr id="107" name="TextBox 106">
                  <a:extLst>
                    <a:ext uri="{FF2B5EF4-FFF2-40B4-BE49-F238E27FC236}">
                      <a16:creationId xmlns:a16="http://schemas.microsoft.com/office/drawing/2014/main" id="{1EAA53CD-0AE4-7743-820C-8C8CFB209CBE}"/>
                    </a:ext>
                  </a:extLst>
                </p:cNvPr>
                <p:cNvSpPr txBox="1">
                  <a:spLocks noRot="1" noChangeAspect="1" noMove="1" noResize="1" noEditPoints="1" noAdjustHandles="1" noChangeArrowheads="1" noChangeShapeType="1" noTextEdit="1"/>
                </p:cNvSpPr>
                <p:nvPr/>
              </p:nvSpPr>
              <p:spPr>
                <a:xfrm>
                  <a:off x="6528831" y="2896303"/>
                  <a:ext cx="830101" cy="276999"/>
                </a:xfrm>
                <a:prstGeom prst="rect">
                  <a:avLst/>
                </a:prstGeom>
                <a:blipFill>
                  <a:blip r:embed="rId8"/>
                  <a:stretch>
                    <a:fillRect/>
                  </a:stretch>
                </a:blipFill>
              </p:spPr>
              <p:txBody>
                <a:bodyPr/>
                <a:lstStyle/>
                <a:p>
                  <a:r>
                    <a:rPr lang="en-US">
                      <a:noFill/>
                    </a:rPr>
                    <a:t> </a:t>
                  </a:r>
                </a:p>
              </p:txBody>
            </p:sp>
          </mc:Fallback>
        </mc:AlternateContent>
        <p:cxnSp>
          <p:nvCxnSpPr>
            <p:cNvPr id="108" name="Straight Connector 107">
              <a:extLst>
                <a:ext uri="{FF2B5EF4-FFF2-40B4-BE49-F238E27FC236}">
                  <a16:creationId xmlns:a16="http://schemas.microsoft.com/office/drawing/2014/main" id="{97AD68AA-483A-A74D-9C5F-F87C1C33CE5C}"/>
                </a:ext>
              </a:extLst>
            </p:cNvPr>
            <p:cNvCxnSpPr/>
            <p:nvPr/>
          </p:nvCxnSpPr>
          <p:spPr>
            <a:xfrm flipV="1">
              <a:off x="5908455" y="2423158"/>
              <a:ext cx="920681" cy="9056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E8B581C1-0A42-234E-B80E-68658B737E06}"/>
                    </a:ext>
                  </a:extLst>
                </p:cNvPr>
                <p:cNvSpPr txBox="1"/>
                <p:nvPr/>
              </p:nvSpPr>
              <p:spPr>
                <a:xfrm>
                  <a:off x="5901400" y="1655265"/>
                  <a:ext cx="1097277" cy="7467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𝑘</m:t>
                            </m:r>
                          </m:e>
                          <m:sub>
                            <m:r>
                              <a:rPr lang="en-US" sz="1100" b="0" i="1" smtClean="0">
                                <a:latin typeface="Cambria Math" panose="02040503050406030204" pitchFamily="18" charset="0"/>
                              </a:rPr>
                              <m:t>0</m:t>
                            </m:r>
                          </m:sub>
                        </m:sSub>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𝐵𝑊</m:t>
                            </m:r>
                          </m:num>
                          <m:den>
                            <m:r>
                              <a:rPr lang="en-US" sz="1100" b="0" i="1" smtClean="0">
                                <a:latin typeface="Cambria Math" panose="02040503050406030204" pitchFamily="18" charset="0"/>
                              </a:rPr>
                              <m:t>2</m:t>
                            </m:r>
                          </m:den>
                        </m:f>
                      </m:oMath>
                    </m:oMathPara>
                  </a14:m>
                  <a:endParaRPr lang="en-US" sz="11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𝑘</m:t>
                            </m:r>
                          </m:e>
                          <m:sub>
                            <m:r>
                              <a:rPr lang="en-US" sz="1100" b="0" i="1" smtClean="0">
                                <a:latin typeface="Cambria Math" panose="02040503050406030204" pitchFamily="18" charset="0"/>
                              </a:rPr>
                              <m:t>1</m:t>
                            </m:r>
                          </m:sub>
                        </m:sSub>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𝐵𝑊</m:t>
                                </m:r>
                              </m:e>
                              <m:sup>
                                <m:r>
                                  <a:rPr lang="en-US" sz="1100" b="0" i="1" smtClean="0">
                                    <a:latin typeface="Cambria Math" panose="02040503050406030204" pitchFamily="18" charset="0"/>
                                  </a:rPr>
                                  <m:t>2</m:t>
                                </m:r>
                              </m:sup>
                            </m:sSup>
                          </m:num>
                          <m:den>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2</m:t>
                                </m:r>
                              </m:e>
                              <m:sup>
                                <m:r>
                                  <a:rPr lang="en-US" sz="1100" b="0" i="1" smtClean="0">
                                    <a:latin typeface="Cambria Math" panose="02040503050406030204" pitchFamily="18" charset="0"/>
                                  </a:rPr>
                                  <m:t>𝑆𝐹</m:t>
                                </m:r>
                              </m:sup>
                            </m:sSup>
                          </m:den>
                        </m:f>
                      </m:oMath>
                    </m:oMathPara>
                  </a14:m>
                  <a:endParaRPr lang="en-US" sz="1100"/>
                </a:p>
              </p:txBody>
            </p:sp>
          </mc:Choice>
          <mc:Fallback xmlns="">
            <p:sp>
              <p:nvSpPr>
                <p:cNvPr id="110" name="TextBox 109">
                  <a:extLst>
                    <a:ext uri="{FF2B5EF4-FFF2-40B4-BE49-F238E27FC236}">
                      <a16:creationId xmlns:a16="http://schemas.microsoft.com/office/drawing/2014/main" id="{E8B581C1-0A42-234E-B80E-68658B737E06}"/>
                    </a:ext>
                  </a:extLst>
                </p:cNvPr>
                <p:cNvSpPr txBox="1">
                  <a:spLocks noRot="1" noChangeAspect="1" noMove="1" noResize="1" noEditPoints="1" noAdjustHandles="1" noChangeArrowheads="1" noChangeShapeType="1" noTextEdit="1"/>
                </p:cNvSpPr>
                <p:nvPr/>
              </p:nvSpPr>
              <p:spPr>
                <a:xfrm>
                  <a:off x="5901400" y="1655265"/>
                  <a:ext cx="1097277" cy="746743"/>
                </a:xfrm>
                <a:prstGeom prst="rect">
                  <a:avLst/>
                </a:prstGeom>
                <a:blipFill>
                  <a:blip r:embed="rId9"/>
                  <a:stretch>
                    <a:fillRect/>
                  </a:stretch>
                </a:blipFill>
              </p:spPr>
              <p:txBody>
                <a:bodyPr/>
                <a:lstStyle/>
                <a:p>
                  <a:r>
                    <a:rPr lang="en-US">
                      <a:noFill/>
                    </a:rPr>
                    <a:t> </a:t>
                  </a:r>
                </a:p>
              </p:txBody>
            </p:sp>
          </mc:Fallback>
        </mc:AlternateContent>
        <p:cxnSp>
          <p:nvCxnSpPr>
            <p:cNvPr id="244" name="Straight Arrow Connector 243">
              <a:extLst>
                <a:ext uri="{FF2B5EF4-FFF2-40B4-BE49-F238E27FC236}">
                  <a16:creationId xmlns:a16="http://schemas.microsoft.com/office/drawing/2014/main" id="{5F256DE0-D9DE-0343-8823-CB09DF568235}"/>
                </a:ext>
              </a:extLst>
            </p:cNvPr>
            <p:cNvCxnSpPr>
              <a:cxnSpLocks/>
            </p:cNvCxnSpPr>
            <p:nvPr/>
          </p:nvCxnSpPr>
          <p:spPr>
            <a:xfrm flipV="1">
              <a:off x="8073998" y="2171939"/>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D144CA78-B151-6E47-AE68-8558EAC98971}"/>
                </a:ext>
              </a:extLst>
            </p:cNvPr>
            <p:cNvCxnSpPr>
              <a:cxnSpLocks/>
            </p:cNvCxnSpPr>
            <p:nvPr/>
          </p:nvCxnSpPr>
          <p:spPr>
            <a:xfrm>
              <a:off x="8073998" y="2857361"/>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BECA8D5-26D4-C245-B538-A261FB478990}"/>
                </a:ext>
              </a:extLst>
            </p:cNvPr>
            <p:cNvCxnSpPr/>
            <p:nvPr/>
          </p:nvCxnSpPr>
          <p:spPr>
            <a:xfrm>
              <a:off x="8073997" y="2406671"/>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E667C76-1D34-5847-9481-9BF37D134015}"/>
                </a:ext>
              </a:extLst>
            </p:cNvPr>
            <p:cNvCxnSpPr>
              <a:cxnSpLocks/>
            </p:cNvCxnSpPr>
            <p:nvPr/>
          </p:nvCxnSpPr>
          <p:spPr>
            <a:xfrm>
              <a:off x="8073997" y="3312355"/>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67A3A68E-70C7-7142-9FFC-695704BFA3ED}"/>
                </a:ext>
              </a:extLst>
            </p:cNvPr>
            <p:cNvCxnSpPr>
              <a:cxnSpLocks/>
            </p:cNvCxnSpPr>
            <p:nvPr/>
          </p:nvCxnSpPr>
          <p:spPr>
            <a:xfrm>
              <a:off x="9000965" y="2400461"/>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93991AB0-BD22-3241-BCFB-55FA3D53F0DC}"/>
                    </a:ext>
                  </a:extLst>
                </p:cNvPr>
                <p:cNvSpPr txBox="1"/>
                <p:nvPr/>
              </p:nvSpPr>
              <p:spPr>
                <a:xfrm>
                  <a:off x="7428098" y="2193061"/>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249" name="TextBox 248">
                  <a:extLst>
                    <a:ext uri="{FF2B5EF4-FFF2-40B4-BE49-F238E27FC236}">
                      <a16:creationId xmlns:a16="http://schemas.microsoft.com/office/drawing/2014/main" id="{93991AB0-BD22-3241-BCFB-55FA3D53F0DC}"/>
                    </a:ext>
                  </a:extLst>
                </p:cNvPr>
                <p:cNvSpPr txBox="1">
                  <a:spLocks noRot="1" noChangeAspect="1" noMove="1" noResize="1" noEditPoints="1" noAdjustHandles="1" noChangeArrowheads="1" noChangeShapeType="1" noTextEdit="1"/>
                </p:cNvSpPr>
                <p:nvPr/>
              </p:nvSpPr>
              <p:spPr>
                <a:xfrm>
                  <a:off x="7428098" y="2193061"/>
                  <a:ext cx="830100" cy="436851"/>
                </a:xfrm>
                <a:prstGeom prst="rect">
                  <a:avLst/>
                </a:prstGeom>
                <a:blipFill>
                  <a:blip r:embed="rId10"/>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TextBox 249">
                  <a:extLst>
                    <a:ext uri="{FF2B5EF4-FFF2-40B4-BE49-F238E27FC236}">
                      <a16:creationId xmlns:a16="http://schemas.microsoft.com/office/drawing/2014/main" id="{A4DCFD9C-3CA3-E149-BA96-220E7C3E30A6}"/>
                    </a:ext>
                  </a:extLst>
                </p:cNvPr>
                <p:cNvSpPr txBox="1"/>
                <p:nvPr/>
              </p:nvSpPr>
              <p:spPr>
                <a:xfrm>
                  <a:off x="7428098" y="3106419"/>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250" name="TextBox 249">
                  <a:extLst>
                    <a:ext uri="{FF2B5EF4-FFF2-40B4-BE49-F238E27FC236}">
                      <a16:creationId xmlns:a16="http://schemas.microsoft.com/office/drawing/2014/main" id="{A4DCFD9C-3CA3-E149-BA96-220E7C3E30A6}"/>
                    </a:ext>
                  </a:extLst>
                </p:cNvPr>
                <p:cNvSpPr txBox="1">
                  <a:spLocks noRot="1" noChangeAspect="1" noMove="1" noResize="1" noEditPoints="1" noAdjustHandles="1" noChangeArrowheads="1" noChangeShapeType="1" noTextEdit="1"/>
                </p:cNvSpPr>
                <p:nvPr/>
              </p:nvSpPr>
              <p:spPr>
                <a:xfrm>
                  <a:off x="7428098" y="3106419"/>
                  <a:ext cx="830100" cy="436851"/>
                </a:xfrm>
                <a:prstGeom prst="rect">
                  <a:avLst/>
                </a:prstGeom>
                <a:blipFill>
                  <a:blip r:embed="rId11"/>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1" name="TextBox 250">
                  <a:extLst>
                    <a:ext uri="{FF2B5EF4-FFF2-40B4-BE49-F238E27FC236}">
                      <a16:creationId xmlns:a16="http://schemas.microsoft.com/office/drawing/2014/main" id="{8A697141-58EE-A240-B8CC-5050D5BB453D}"/>
                    </a:ext>
                  </a:extLst>
                </p:cNvPr>
                <p:cNvSpPr txBox="1"/>
                <p:nvPr/>
              </p:nvSpPr>
              <p:spPr>
                <a:xfrm>
                  <a:off x="7667220" y="1932132"/>
                  <a:ext cx="83010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oMath>
                    </m:oMathPara>
                  </a14:m>
                  <a:endParaRPr lang="en-US" sz="1200"/>
                </a:p>
              </p:txBody>
            </p:sp>
          </mc:Choice>
          <mc:Fallback xmlns="">
            <p:sp>
              <p:nvSpPr>
                <p:cNvPr id="251" name="TextBox 250">
                  <a:extLst>
                    <a:ext uri="{FF2B5EF4-FFF2-40B4-BE49-F238E27FC236}">
                      <a16:creationId xmlns:a16="http://schemas.microsoft.com/office/drawing/2014/main" id="{8A697141-58EE-A240-B8CC-5050D5BB453D}"/>
                    </a:ext>
                  </a:extLst>
                </p:cNvPr>
                <p:cNvSpPr txBox="1">
                  <a:spLocks noRot="1" noChangeAspect="1" noMove="1" noResize="1" noEditPoints="1" noAdjustHandles="1" noChangeArrowheads="1" noChangeShapeType="1" noTextEdit="1"/>
                </p:cNvSpPr>
                <p:nvPr/>
              </p:nvSpPr>
              <p:spPr>
                <a:xfrm>
                  <a:off x="7667220" y="1932132"/>
                  <a:ext cx="830101" cy="276999"/>
                </a:xfrm>
                <a:prstGeom prst="rect">
                  <a:avLst/>
                </a:prstGeom>
                <a:blipFill>
                  <a:blip r:embed="rId12"/>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385A7BAC-3569-254E-B2DA-0F472C940830}"/>
                    </a:ext>
                  </a:extLst>
                </p:cNvPr>
                <p:cNvSpPr txBox="1"/>
                <p:nvPr/>
              </p:nvSpPr>
              <p:spPr>
                <a:xfrm>
                  <a:off x="8654095" y="2870832"/>
                  <a:ext cx="83010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𝑡</m:t>
                        </m:r>
                      </m:oMath>
                    </m:oMathPara>
                  </a14:m>
                  <a:endParaRPr lang="en-US" sz="1200"/>
                </a:p>
              </p:txBody>
            </p:sp>
          </mc:Choice>
          <mc:Fallback xmlns="">
            <p:sp>
              <p:nvSpPr>
                <p:cNvPr id="252" name="TextBox 251">
                  <a:extLst>
                    <a:ext uri="{FF2B5EF4-FFF2-40B4-BE49-F238E27FC236}">
                      <a16:creationId xmlns:a16="http://schemas.microsoft.com/office/drawing/2014/main" id="{385A7BAC-3569-254E-B2DA-0F472C940830}"/>
                    </a:ext>
                  </a:extLst>
                </p:cNvPr>
                <p:cNvSpPr txBox="1">
                  <a:spLocks noRot="1" noChangeAspect="1" noMove="1" noResize="1" noEditPoints="1" noAdjustHandles="1" noChangeArrowheads="1" noChangeShapeType="1" noTextEdit="1"/>
                </p:cNvSpPr>
                <p:nvPr/>
              </p:nvSpPr>
              <p:spPr>
                <a:xfrm>
                  <a:off x="8654095" y="2870832"/>
                  <a:ext cx="830101" cy="276999"/>
                </a:xfrm>
                <a:prstGeom prst="rect">
                  <a:avLst/>
                </a:prstGeom>
                <a:blipFill>
                  <a:blip r:embed="rId13"/>
                  <a:stretch>
                    <a:fillRect/>
                  </a:stretch>
                </a:blipFill>
              </p:spPr>
              <p:txBody>
                <a:bodyPr/>
                <a:lstStyle/>
                <a:p>
                  <a:r>
                    <a:rPr lang="en-US">
                      <a:noFill/>
                    </a:rPr>
                    <a:t> </a:t>
                  </a:r>
                </a:p>
              </p:txBody>
            </p:sp>
          </mc:Fallback>
        </mc:AlternateContent>
        <p:sp>
          <p:nvSpPr>
            <p:cNvPr id="253" name="Arc 252">
              <a:extLst>
                <a:ext uri="{FF2B5EF4-FFF2-40B4-BE49-F238E27FC236}">
                  <a16:creationId xmlns:a16="http://schemas.microsoft.com/office/drawing/2014/main" id="{C44D72E4-C089-7E49-942D-19FAE829F3A1}"/>
                </a:ext>
              </a:extLst>
            </p:cNvPr>
            <p:cNvSpPr/>
            <p:nvPr/>
          </p:nvSpPr>
          <p:spPr>
            <a:xfrm rot="5400000">
              <a:off x="7169949" y="1487608"/>
              <a:ext cx="1828800" cy="1828800"/>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169F8ED4-7FE3-AF4C-B886-2689C301C746}"/>
                    </a:ext>
                  </a:extLst>
                </p:cNvPr>
                <p:cNvSpPr txBox="1"/>
                <p:nvPr/>
              </p:nvSpPr>
              <p:spPr>
                <a:xfrm>
                  <a:off x="8127497" y="1597630"/>
                  <a:ext cx="1097277" cy="8061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0</m:t>
                            </m:r>
                          </m:sub>
                        </m:sSub>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𝐵𝑊</m:t>
                            </m:r>
                          </m:num>
                          <m:den>
                            <m:r>
                              <a:rPr lang="en-US" sz="1200" b="0" i="1" smtClean="0">
                                <a:latin typeface="Cambria Math" panose="02040503050406030204" pitchFamily="18" charset="0"/>
                              </a:rPr>
                              <m:t>2</m:t>
                            </m:r>
                          </m:den>
                        </m:f>
                      </m:oMath>
                    </m:oMathPara>
                  </a14:m>
                  <a:endParaRPr lang="en-US" sz="12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𝐵𝑊</m:t>
                                </m:r>
                              </m:e>
                              <m:sup>
                                <m:r>
                                  <a:rPr lang="en-US" sz="1200" b="0" i="1" smtClean="0">
                                    <a:latin typeface="Cambria Math" panose="02040503050406030204" pitchFamily="18" charset="0"/>
                                  </a:rPr>
                                  <m:t>3</m:t>
                                </m:r>
                              </m:sup>
                            </m:sSup>
                          </m:num>
                          <m:den>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2</m:t>
                                </m:r>
                              </m:e>
                              <m:sup>
                                <m:r>
                                  <a:rPr lang="en-US" sz="1200" b="0" i="1" smtClean="0">
                                    <a:latin typeface="Cambria Math" panose="02040503050406030204" pitchFamily="18" charset="0"/>
                                  </a:rPr>
                                  <m:t>2</m:t>
                                </m:r>
                                <m:r>
                                  <a:rPr lang="en-US" sz="1200" b="0" i="1" smtClean="0">
                                    <a:latin typeface="Cambria Math" panose="02040503050406030204" pitchFamily="18" charset="0"/>
                                  </a:rPr>
                                  <m:t>𝑆𝐹</m:t>
                                </m:r>
                              </m:sup>
                            </m:sSup>
                          </m:den>
                        </m:f>
                      </m:oMath>
                    </m:oMathPara>
                  </a14:m>
                  <a:endParaRPr lang="en-US" sz="1200"/>
                </a:p>
              </p:txBody>
            </p:sp>
          </mc:Choice>
          <mc:Fallback xmlns="">
            <p:sp>
              <p:nvSpPr>
                <p:cNvPr id="254" name="TextBox 253">
                  <a:extLst>
                    <a:ext uri="{FF2B5EF4-FFF2-40B4-BE49-F238E27FC236}">
                      <a16:creationId xmlns:a16="http://schemas.microsoft.com/office/drawing/2014/main" id="{169F8ED4-7FE3-AF4C-B886-2689C301C746}"/>
                    </a:ext>
                  </a:extLst>
                </p:cNvPr>
                <p:cNvSpPr txBox="1">
                  <a:spLocks noRot="1" noChangeAspect="1" noMove="1" noResize="1" noEditPoints="1" noAdjustHandles="1" noChangeArrowheads="1" noChangeShapeType="1" noTextEdit="1"/>
                </p:cNvSpPr>
                <p:nvPr/>
              </p:nvSpPr>
              <p:spPr>
                <a:xfrm>
                  <a:off x="8127497" y="1597630"/>
                  <a:ext cx="1097277" cy="806183"/>
                </a:xfrm>
                <a:prstGeom prst="rect">
                  <a:avLst/>
                </a:prstGeom>
                <a:blipFill>
                  <a:blip r:embed="rId14"/>
                  <a:stretch>
                    <a:fillRect b="-758"/>
                  </a:stretch>
                </a:blipFill>
              </p:spPr>
              <p:txBody>
                <a:bodyPr/>
                <a:lstStyle/>
                <a:p>
                  <a:r>
                    <a:rPr lang="en-US">
                      <a:noFill/>
                    </a:rPr>
                    <a:t> </a:t>
                  </a:r>
                </a:p>
              </p:txBody>
            </p:sp>
          </mc:Fallback>
        </mc:AlternateContent>
        <p:cxnSp>
          <p:nvCxnSpPr>
            <p:cNvPr id="269" name="Straight Arrow Connector 268">
              <a:extLst>
                <a:ext uri="{FF2B5EF4-FFF2-40B4-BE49-F238E27FC236}">
                  <a16:creationId xmlns:a16="http://schemas.microsoft.com/office/drawing/2014/main" id="{F8F24164-25EC-974B-8A20-3A5F4D59F32C}"/>
                </a:ext>
              </a:extLst>
            </p:cNvPr>
            <p:cNvCxnSpPr>
              <a:cxnSpLocks/>
            </p:cNvCxnSpPr>
            <p:nvPr/>
          </p:nvCxnSpPr>
          <p:spPr>
            <a:xfrm flipV="1">
              <a:off x="10215916" y="2171939"/>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BD6582E9-B478-2E4B-BEA9-F14EBAFF9183}"/>
                </a:ext>
              </a:extLst>
            </p:cNvPr>
            <p:cNvCxnSpPr>
              <a:cxnSpLocks/>
            </p:cNvCxnSpPr>
            <p:nvPr/>
          </p:nvCxnSpPr>
          <p:spPr>
            <a:xfrm>
              <a:off x="10215916" y="2857361"/>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A3C7A569-0E34-024F-975C-C60C142A4165}"/>
                </a:ext>
              </a:extLst>
            </p:cNvPr>
            <p:cNvCxnSpPr/>
            <p:nvPr/>
          </p:nvCxnSpPr>
          <p:spPr>
            <a:xfrm>
              <a:off x="10215915" y="2406671"/>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6B24D5F-6AFC-B54D-9894-2287CE8BA4FD}"/>
                </a:ext>
              </a:extLst>
            </p:cNvPr>
            <p:cNvCxnSpPr>
              <a:cxnSpLocks/>
            </p:cNvCxnSpPr>
            <p:nvPr/>
          </p:nvCxnSpPr>
          <p:spPr>
            <a:xfrm>
              <a:off x="10215915" y="3312355"/>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EEADE67-1BB3-504E-BF27-BFFFD0BA37C5}"/>
                </a:ext>
              </a:extLst>
            </p:cNvPr>
            <p:cNvCxnSpPr>
              <a:cxnSpLocks/>
            </p:cNvCxnSpPr>
            <p:nvPr/>
          </p:nvCxnSpPr>
          <p:spPr>
            <a:xfrm>
              <a:off x="11142883" y="2400461"/>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B9659550-B4D3-404B-8773-B41A7C75C69D}"/>
                    </a:ext>
                  </a:extLst>
                </p:cNvPr>
                <p:cNvSpPr txBox="1"/>
                <p:nvPr/>
              </p:nvSpPr>
              <p:spPr>
                <a:xfrm>
                  <a:off x="9570016" y="2193061"/>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274" name="TextBox 273">
                  <a:extLst>
                    <a:ext uri="{FF2B5EF4-FFF2-40B4-BE49-F238E27FC236}">
                      <a16:creationId xmlns:a16="http://schemas.microsoft.com/office/drawing/2014/main" id="{B9659550-B4D3-404B-8773-B41A7C75C69D}"/>
                    </a:ext>
                  </a:extLst>
                </p:cNvPr>
                <p:cNvSpPr txBox="1">
                  <a:spLocks noRot="1" noChangeAspect="1" noMove="1" noResize="1" noEditPoints="1" noAdjustHandles="1" noChangeArrowheads="1" noChangeShapeType="1" noTextEdit="1"/>
                </p:cNvSpPr>
                <p:nvPr/>
              </p:nvSpPr>
              <p:spPr>
                <a:xfrm>
                  <a:off x="9570016" y="2193061"/>
                  <a:ext cx="830100" cy="436851"/>
                </a:xfrm>
                <a:prstGeom prst="rect">
                  <a:avLst/>
                </a:prstGeom>
                <a:blipFill>
                  <a:blip r:embed="rId10"/>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AC6FB1F2-E019-4E44-A058-B5BB5C893653}"/>
                    </a:ext>
                  </a:extLst>
                </p:cNvPr>
                <p:cNvSpPr txBox="1"/>
                <p:nvPr/>
              </p:nvSpPr>
              <p:spPr>
                <a:xfrm>
                  <a:off x="9570016" y="3106419"/>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275" name="TextBox 274">
                  <a:extLst>
                    <a:ext uri="{FF2B5EF4-FFF2-40B4-BE49-F238E27FC236}">
                      <a16:creationId xmlns:a16="http://schemas.microsoft.com/office/drawing/2014/main" id="{AC6FB1F2-E019-4E44-A058-B5BB5C893653}"/>
                    </a:ext>
                  </a:extLst>
                </p:cNvPr>
                <p:cNvSpPr txBox="1">
                  <a:spLocks noRot="1" noChangeAspect="1" noMove="1" noResize="1" noEditPoints="1" noAdjustHandles="1" noChangeArrowheads="1" noChangeShapeType="1" noTextEdit="1"/>
                </p:cNvSpPr>
                <p:nvPr/>
              </p:nvSpPr>
              <p:spPr>
                <a:xfrm>
                  <a:off x="9570016" y="3106419"/>
                  <a:ext cx="830100" cy="436851"/>
                </a:xfrm>
                <a:prstGeom prst="rect">
                  <a:avLst/>
                </a:prstGeom>
                <a:blipFill>
                  <a:blip r:embed="rId11"/>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D86D5F22-C7CA-2041-9C73-522F06D95C45}"/>
                    </a:ext>
                  </a:extLst>
                </p:cNvPr>
                <p:cNvSpPr txBox="1"/>
                <p:nvPr/>
              </p:nvSpPr>
              <p:spPr>
                <a:xfrm>
                  <a:off x="9809138" y="1932131"/>
                  <a:ext cx="83010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𝑓</m:t>
                        </m:r>
                      </m:oMath>
                    </m:oMathPara>
                  </a14:m>
                  <a:endParaRPr lang="en-US" sz="1200"/>
                </a:p>
              </p:txBody>
            </p:sp>
          </mc:Choice>
          <mc:Fallback xmlns="">
            <p:sp>
              <p:nvSpPr>
                <p:cNvPr id="276" name="TextBox 275">
                  <a:extLst>
                    <a:ext uri="{FF2B5EF4-FFF2-40B4-BE49-F238E27FC236}">
                      <a16:creationId xmlns:a16="http://schemas.microsoft.com/office/drawing/2014/main" id="{D86D5F22-C7CA-2041-9C73-522F06D95C45}"/>
                    </a:ext>
                  </a:extLst>
                </p:cNvPr>
                <p:cNvSpPr txBox="1">
                  <a:spLocks noRot="1" noChangeAspect="1" noMove="1" noResize="1" noEditPoints="1" noAdjustHandles="1" noChangeArrowheads="1" noChangeShapeType="1" noTextEdit="1"/>
                </p:cNvSpPr>
                <p:nvPr/>
              </p:nvSpPr>
              <p:spPr>
                <a:xfrm>
                  <a:off x="9809138" y="1932131"/>
                  <a:ext cx="830101" cy="276999"/>
                </a:xfrm>
                <a:prstGeom prst="rect">
                  <a:avLst/>
                </a:prstGeom>
                <a:blipFill>
                  <a:blip r:embed="rId12"/>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F8D07F83-BC1D-944D-B561-D0A3206E41A4}"/>
                    </a:ext>
                  </a:extLst>
                </p:cNvPr>
                <p:cNvSpPr txBox="1"/>
                <p:nvPr/>
              </p:nvSpPr>
              <p:spPr>
                <a:xfrm>
                  <a:off x="10796013" y="2870832"/>
                  <a:ext cx="83010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𝑡</m:t>
                        </m:r>
                      </m:oMath>
                    </m:oMathPara>
                  </a14:m>
                  <a:endParaRPr lang="en-US" sz="1200"/>
                </a:p>
              </p:txBody>
            </p:sp>
          </mc:Choice>
          <mc:Fallback xmlns="">
            <p:sp>
              <p:nvSpPr>
                <p:cNvPr id="277" name="TextBox 276">
                  <a:extLst>
                    <a:ext uri="{FF2B5EF4-FFF2-40B4-BE49-F238E27FC236}">
                      <a16:creationId xmlns:a16="http://schemas.microsoft.com/office/drawing/2014/main" id="{F8D07F83-BC1D-944D-B561-D0A3206E41A4}"/>
                    </a:ext>
                  </a:extLst>
                </p:cNvPr>
                <p:cNvSpPr txBox="1">
                  <a:spLocks noRot="1" noChangeAspect="1" noMove="1" noResize="1" noEditPoints="1" noAdjustHandles="1" noChangeArrowheads="1" noChangeShapeType="1" noTextEdit="1"/>
                </p:cNvSpPr>
                <p:nvPr/>
              </p:nvSpPr>
              <p:spPr>
                <a:xfrm>
                  <a:off x="10796013" y="2870832"/>
                  <a:ext cx="830101" cy="276999"/>
                </a:xfrm>
                <a:prstGeom prst="rect">
                  <a:avLst/>
                </a:prstGeom>
                <a:blipFill>
                  <a:blip r:embed="rId13"/>
                  <a:stretch>
                    <a:fillRect/>
                  </a:stretch>
                </a:blipFill>
              </p:spPr>
              <p:txBody>
                <a:bodyPr/>
                <a:lstStyle/>
                <a:p>
                  <a:r>
                    <a:rPr lang="en-US">
                      <a:noFill/>
                    </a:rPr>
                    <a:t> </a:t>
                  </a:r>
                </a:p>
              </p:txBody>
            </p:sp>
          </mc:Fallback>
        </mc:AlternateContent>
        <p:sp>
          <p:nvSpPr>
            <p:cNvPr id="278" name="Arc 277">
              <a:extLst>
                <a:ext uri="{FF2B5EF4-FFF2-40B4-BE49-F238E27FC236}">
                  <a16:creationId xmlns:a16="http://schemas.microsoft.com/office/drawing/2014/main" id="{49C3B54D-2B0B-5144-8C62-AED556802C4F}"/>
                </a:ext>
              </a:extLst>
            </p:cNvPr>
            <p:cNvSpPr/>
            <p:nvPr/>
          </p:nvSpPr>
          <p:spPr>
            <a:xfrm rot="16200000">
              <a:off x="10227321" y="2405234"/>
              <a:ext cx="1828800" cy="1828800"/>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47539B9D-1A6C-9C42-80BA-8EF329CE90DF}"/>
                    </a:ext>
                  </a:extLst>
                </p:cNvPr>
                <p:cNvSpPr txBox="1"/>
                <p:nvPr/>
              </p:nvSpPr>
              <p:spPr>
                <a:xfrm>
                  <a:off x="10309410" y="1651807"/>
                  <a:ext cx="1673688" cy="7238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0</m:t>
                            </m:r>
                          </m:sub>
                        </m:sSub>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𝐵𝑊</m:t>
                            </m:r>
                          </m:num>
                          <m:den>
                            <m:r>
                              <a:rPr lang="en-US" sz="1200" b="0" i="1" smtClean="0">
                                <a:latin typeface="Cambria Math" panose="02040503050406030204" pitchFamily="18" charset="0"/>
                              </a:rPr>
                              <m:t>2</m:t>
                            </m:r>
                          </m:den>
                        </m:f>
                      </m:oMath>
                    </m:oMathPara>
                  </a14:m>
                  <a:endParaRPr lang="en-US" sz="1200" b="0" i="1">
                    <a:latin typeface="Cambria Math" panose="02040503050406030204" pitchFamily="18" charset="0"/>
                  </a:endParaRPr>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𝐵𝑊</m:t>
                              </m:r>
                            </m:e>
                            <m:sup>
                              <m:r>
                                <a:rPr lang="en-US" sz="1200" b="0" i="1" smtClean="0">
                                  <a:latin typeface="Cambria Math" panose="02040503050406030204" pitchFamily="18" charset="0"/>
                                </a:rPr>
                                <m:t>2</m:t>
                              </m:r>
                            </m:sup>
                          </m:sSup>
                        </m:num>
                        <m:den>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2</m:t>
                              </m:r>
                            </m:e>
                            <m:sup>
                              <m:r>
                                <a:rPr lang="en-US" sz="1200" b="0" i="1" smtClean="0">
                                  <a:latin typeface="Cambria Math" panose="02040503050406030204" pitchFamily="18" charset="0"/>
                                </a:rPr>
                                <m:t>𝑆𝐹</m:t>
                              </m:r>
                              <m:r>
                                <a:rPr lang="en-US" sz="1200" b="0" i="1" smtClean="0">
                                  <a:latin typeface="Cambria Math" panose="02040503050406030204" pitchFamily="18" charset="0"/>
                                </a:rPr>
                                <m:t>−1</m:t>
                              </m:r>
                            </m:sup>
                          </m:sSup>
                        </m:den>
                      </m:f>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m:t>
                      </m:r>
                    </m:oMath>
                  </a14:m>
                  <a:r>
                    <a:rPr lang="en-US" sz="1200"/>
                    <a:t>- </a:t>
                  </a:r>
                  <a14:m>
                    <m:oMath xmlns:m="http://schemas.openxmlformats.org/officeDocument/2006/math">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panose="02040503050406030204" pitchFamily="18" charset="0"/>
                                </a:rPr>
                                <m:t>𝐵𝑊</m:t>
                              </m:r>
                            </m:e>
                            <m:sup>
                              <m:r>
                                <a:rPr lang="en-US" sz="1200" i="1">
                                  <a:latin typeface="Cambria Math" panose="02040503050406030204" pitchFamily="18" charset="0"/>
                                </a:rPr>
                                <m:t>3</m:t>
                              </m:r>
                            </m:sup>
                          </m:sSup>
                        </m:num>
                        <m:den>
                          <m:sSup>
                            <m:sSupPr>
                              <m:ctrlPr>
                                <a:rPr lang="en-US" sz="1200" i="1">
                                  <a:latin typeface="Cambria Math" panose="02040503050406030204" pitchFamily="18" charset="0"/>
                                </a:rPr>
                              </m:ctrlPr>
                            </m:sSupPr>
                            <m:e>
                              <m:r>
                                <a:rPr lang="en-US" sz="1200" i="1">
                                  <a:latin typeface="Cambria Math" panose="02040503050406030204" pitchFamily="18" charset="0"/>
                                </a:rPr>
                                <m:t>2</m:t>
                              </m:r>
                            </m:e>
                            <m:sup>
                              <m:r>
                                <a:rPr lang="en-US" sz="1200" i="1">
                                  <a:latin typeface="Cambria Math" panose="02040503050406030204" pitchFamily="18" charset="0"/>
                                </a:rPr>
                                <m:t>2</m:t>
                              </m:r>
                              <m:r>
                                <a:rPr lang="en-US" sz="1200" i="1">
                                  <a:latin typeface="Cambria Math" panose="02040503050406030204" pitchFamily="18" charset="0"/>
                                </a:rPr>
                                <m:t>𝑆𝐹</m:t>
                              </m:r>
                            </m:sup>
                          </m:sSup>
                        </m:den>
                      </m:f>
                    </m:oMath>
                  </a14:m>
                  <a:endParaRPr lang="en-US" sz="1200"/>
                </a:p>
              </p:txBody>
            </p:sp>
          </mc:Choice>
          <mc:Fallback xmlns="">
            <p:sp>
              <p:nvSpPr>
                <p:cNvPr id="279" name="TextBox 278">
                  <a:extLst>
                    <a:ext uri="{FF2B5EF4-FFF2-40B4-BE49-F238E27FC236}">
                      <a16:creationId xmlns:a16="http://schemas.microsoft.com/office/drawing/2014/main" id="{47539B9D-1A6C-9C42-80BA-8EF329CE90DF}"/>
                    </a:ext>
                  </a:extLst>
                </p:cNvPr>
                <p:cNvSpPr txBox="1">
                  <a:spLocks noRot="1" noChangeAspect="1" noMove="1" noResize="1" noEditPoints="1" noAdjustHandles="1" noChangeArrowheads="1" noChangeShapeType="1" noTextEdit="1"/>
                </p:cNvSpPr>
                <p:nvPr/>
              </p:nvSpPr>
              <p:spPr>
                <a:xfrm>
                  <a:off x="10309410" y="1651807"/>
                  <a:ext cx="1673688" cy="723853"/>
                </a:xfrm>
                <a:prstGeom prst="rect">
                  <a:avLst/>
                </a:prstGeom>
                <a:blipFill>
                  <a:blip r:embed="rId15"/>
                  <a:stretch>
                    <a:fillRect b="-840"/>
                  </a:stretch>
                </a:blipFill>
              </p:spPr>
              <p:txBody>
                <a:bodyPr/>
                <a:lstStyle/>
                <a:p>
                  <a:r>
                    <a:rPr lang="en-US">
                      <a:noFill/>
                    </a:rPr>
                    <a:t> </a:t>
                  </a:r>
                </a:p>
              </p:txBody>
            </p:sp>
          </mc:Fallback>
        </mc:AlternateContent>
      </p:grpSp>
      <p:pic>
        <p:nvPicPr>
          <p:cNvPr id="86" name="Picture 85">
            <a:extLst>
              <a:ext uri="{FF2B5EF4-FFF2-40B4-BE49-F238E27FC236}">
                <a16:creationId xmlns:a16="http://schemas.microsoft.com/office/drawing/2014/main" id="{CCAE16A8-B12A-DE4B-BA0D-F8C1D759D8CA}"/>
              </a:ext>
            </a:extLst>
          </p:cNvPr>
          <p:cNvPicPr>
            <a:picLocks noChangeAspect="1"/>
          </p:cNvPicPr>
          <p:nvPr/>
        </p:nvPicPr>
        <p:blipFill>
          <a:blip r:embed="rId16"/>
          <a:stretch>
            <a:fillRect/>
          </a:stretch>
        </p:blipFill>
        <p:spPr>
          <a:xfrm>
            <a:off x="664288" y="4560143"/>
            <a:ext cx="10488328" cy="1125628"/>
          </a:xfrm>
          <a:prstGeom prst="rect">
            <a:avLst/>
          </a:prstGeom>
        </p:spPr>
      </p:pic>
    </p:spTree>
    <p:extLst>
      <p:ext uri="{BB962C8B-B14F-4D97-AF65-F5344CB8AC3E}">
        <p14:creationId xmlns:p14="http://schemas.microsoft.com/office/powerpoint/2010/main" val="1900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linds(horizontal)">
                                      <p:cBhvr>
                                        <p:cTn id="1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2. CurvingLoRa’s Noise Resilience</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7" name="文本框 63">
            <a:extLst>
              <a:ext uri="{FF2B5EF4-FFF2-40B4-BE49-F238E27FC236}">
                <a16:creationId xmlns:a16="http://schemas.microsoft.com/office/drawing/2014/main" id="{0F2427A5-0921-8C4B-B866-542F65068F71}"/>
              </a:ext>
            </a:extLst>
          </p:cNvPr>
          <p:cNvSpPr txBox="1"/>
          <p:nvPr/>
        </p:nvSpPr>
        <p:spPr>
          <a:xfrm>
            <a:off x="1043723" y="1142387"/>
            <a:ext cx="9954423"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solidFill>
                  <a:srgbClr val="FF0000"/>
                </a:solidFill>
                <a:latin typeface="Times New Roman" panose="02020603050405020304" pitchFamily="18" charset="0"/>
                <a:cs typeface="Times New Roman" panose="02020603050405020304" pitchFamily="18" charset="0"/>
              </a:rPr>
              <a:t>Chirp Spread Spectrum </a:t>
            </a:r>
            <a:r>
              <a:rPr lang="en-US" altLang="zh-CN" sz="2400" b="1" dirty="0">
                <a:latin typeface="Times New Roman" panose="02020603050405020304" pitchFamily="18" charset="0"/>
                <a:cs typeface="Times New Roman" panose="02020603050405020304" pitchFamily="18" charset="0"/>
              </a:rPr>
              <a:t>Modulation Suppress Noises by Focusing the Spectral Energy into the Encoded Frequency Bin</a:t>
            </a:r>
          </a:p>
        </p:txBody>
      </p:sp>
      <p:grpSp>
        <p:nvGrpSpPr>
          <p:cNvPr id="11" name="Group 10">
            <a:extLst>
              <a:ext uri="{FF2B5EF4-FFF2-40B4-BE49-F238E27FC236}">
                <a16:creationId xmlns:a16="http://schemas.microsoft.com/office/drawing/2014/main" id="{FED016D7-22F4-F440-94C2-2D8C2048AD41}"/>
              </a:ext>
            </a:extLst>
          </p:cNvPr>
          <p:cNvGrpSpPr/>
          <p:nvPr/>
        </p:nvGrpSpPr>
        <p:grpSpPr>
          <a:xfrm>
            <a:off x="6104989" y="3569729"/>
            <a:ext cx="1365259" cy="1555247"/>
            <a:chOff x="6104989" y="3569729"/>
            <a:chExt cx="1365259" cy="1555247"/>
          </a:xfrm>
        </p:grpSpPr>
        <p:cxnSp>
          <p:nvCxnSpPr>
            <p:cNvPr id="120" name="Straight Arrow Connector 47">
              <a:extLst>
                <a:ext uri="{FF2B5EF4-FFF2-40B4-BE49-F238E27FC236}">
                  <a16:creationId xmlns:a16="http://schemas.microsoft.com/office/drawing/2014/main" id="{52832F64-75E6-C640-A428-02DBB4EFDAE6}"/>
                </a:ext>
              </a:extLst>
            </p:cNvPr>
            <p:cNvCxnSpPr>
              <a:cxnSpLocks/>
            </p:cNvCxnSpPr>
            <p:nvPr/>
          </p:nvCxnSpPr>
          <p:spPr>
            <a:xfrm flipV="1">
              <a:off x="6187782" y="3625971"/>
              <a:ext cx="0" cy="1105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48">
              <a:extLst>
                <a:ext uri="{FF2B5EF4-FFF2-40B4-BE49-F238E27FC236}">
                  <a16:creationId xmlns:a16="http://schemas.microsoft.com/office/drawing/2014/main" id="{54486183-6F78-0543-A51D-0B1FB738DCB9}"/>
                </a:ext>
              </a:extLst>
            </p:cNvPr>
            <p:cNvCxnSpPr>
              <a:cxnSpLocks/>
            </p:cNvCxnSpPr>
            <p:nvPr/>
          </p:nvCxnSpPr>
          <p:spPr>
            <a:xfrm>
              <a:off x="6179067" y="4712846"/>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2" name="TextBox 54">
                  <a:extLst>
                    <a:ext uri="{FF2B5EF4-FFF2-40B4-BE49-F238E27FC236}">
                      <a16:creationId xmlns:a16="http://schemas.microsoft.com/office/drawing/2014/main" id="{2D8EC1C4-83F3-184E-99C4-F37A8E7F27CC}"/>
                    </a:ext>
                  </a:extLst>
                </p:cNvPr>
                <p:cNvSpPr txBox="1"/>
                <p:nvPr/>
              </p:nvSpPr>
              <p:spPr>
                <a:xfrm>
                  <a:off x="6116869" y="3569729"/>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𝐴𝑚𝑝𝑙𝑖𝑡𝑢𝑑𝑒</m:t>
                        </m:r>
                      </m:oMath>
                    </m:oMathPara>
                  </a14:m>
                  <a:endParaRPr lang="en-US" sz="1177"/>
                </a:p>
              </p:txBody>
            </p:sp>
          </mc:Choice>
          <mc:Fallback>
            <p:sp>
              <p:nvSpPr>
                <p:cNvPr id="122" name="TextBox 54">
                  <a:extLst>
                    <a:ext uri="{FF2B5EF4-FFF2-40B4-BE49-F238E27FC236}">
                      <a16:creationId xmlns:a16="http://schemas.microsoft.com/office/drawing/2014/main" id="{2D8EC1C4-83F3-184E-99C4-F37A8E7F27CC}"/>
                    </a:ext>
                  </a:extLst>
                </p:cNvPr>
                <p:cNvSpPr txBox="1">
                  <a:spLocks noRot="1" noChangeAspect="1" noMove="1" noResize="1" noEditPoints="1" noAdjustHandles="1" noChangeArrowheads="1" noChangeShapeType="1" noTextEdit="1"/>
                </p:cNvSpPr>
                <p:nvPr/>
              </p:nvSpPr>
              <p:spPr>
                <a:xfrm>
                  <a:off x="6116869" y="3569729"/>
                  <a:ext cx="976789" cy="2734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3" name="Rectangle 55">
                  <a:extLst>
                    <a:ext uri="{FF2B5EF4-FFF2-40B4-BE49-F238E27FC236}">
                      <a16:creationId xmlns:a16="http://schemas.microsoft.com/office/drawing/2014/main" id="{C22F6BA4-6B90-8040-BE73-25AB3A7B0782}"/>
                    </a:ext>
                  </a:extLst>
                </p:cNvPr>
                <p:cNvSpPr/>
                <p:nvPr/>
              </p:nvSpPr>
              <p:spPr>
                <a:xfrm>
                  <a:off x="6104989" y="4716758"/>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p:sp>
              <p:nvSpPr>
                <p:cNvPr id="123" name="Rectangle 55">
                  <a:extLst>
                    <a:ext uri="{FF2B5EF4-FFF2-40B4-BE49-F238E27FC236}">
                      <a16:creationId xmlns:a16="http://schemas.microsoft.com/office/drawing/2014/main" id="{C22F6BA4-6B90-8040-BE73-25AB3A7B0782}"/>
                    </a:ext>
                  </a:extLst>
                </p:cNvPr>
                <p:cNvSpPr>
                  <a:spLocks noRot="1" noChangeAspect="1" noMove="1" noResize="1" noEditPoints="1" noAdjustHandles="1" noChangeArrowheads="1" noChangeShapeType="1" noTextEdit="1"/>
                </p:cNvSpPr>
                <p:nvPr/>
              </p:nvSpPr>
              <p:spPr>
                <a:xfrm>
                  <a:off x="6104989" y="4716758"/>
                  <a:ext cx="301686" cy="2734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4" name="Rectangle 57">
                  <a:extLst>
                    <a:ext uri="{FF2B5EF4-FFF2-40B4-BE49-F238E27FC236}">
                      <a16:creationId xmlns:a16="http://schemas.microsoft.com/office/drawing/2014/main" id="{FF388D43-DBC3-174C-9D32-A17CF95F201F}"/>
                    </a:ext>
                  </a:extLst>
                </p:cNvPr>
                <p:cNvSpPr/>
                <p:nvPr/>
              </p:nvSpPr>
              <p:spPr>
                <a:xfrm>
                  <a:off x="6739703" y="4712290"/>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p:sp>
              <p:nvSpPr>
                <p:cNvPr id="124" name="Rectangle 57">
                  <a:extLst>
                    <a:ext uri="{FF2B5EF4-FFF2-40B4-BE49-F238E27FC236}">
                      <a16:creationId xmlns:a16="http://schemas.microsoft.com/office/drawing/2014/main" id="{FF388D43-DBC3-174C-9D32-A17CF95F201F}"/>
                    </a:ext>
                  </a:extLst>
                </p:cNvPr>
                <p:cNvSpPr>
                  <a:spLocks noRot="1" noChangeAspect="1" noMove="1" noResize="1" noEditPoints="1" noAdjustHandles="1" noChangeArrowheads="1" noChangeShapeType="1" noTextEdit="1"/>
                </p:cNvSpPr>
                <p:nvPr/>
              </p:nvSpPr>
              <p:spPr>
                <a:xfrm>
                  <a:off x="6739703" y="4712290"/>
                  <a:ext cx="707501" cy="273858"/>
                </a:xfrm>
                <a:prstGeom prst="rect">
                  <a:avLst/>
                </a:prstGeom>
                <a:blipFill>
                  <a:blip r:embed="rId5"/>
                  <a:stretch>
                    <a:fillRect/>
                  </a:stretch>
                </a:blipFill>
              </p:spPr>
              <p:txBody>
                <a:bodyPr/>
                <a:lstStyle/>
                <a:p>
                  <a:r>
                    <a:rPr lang="en-US">
                      <a:noFill/>
                    </a:rPr>
                    <a:t> </a:t>
                  </a:r>
                </a:p>
              </p:txBody>
            </p:sp>
          </mc:Fallback>
        </mc:AlternateContent>
        <p:cxnSp>
          <p:nvCxnSpPr>
            <p:cNvPr id="125" name="Straight Connector 58">
              <a:extLst>
                <a:ext uri="{FF2B5EF4-FFF2-40B4-BE49-F238E27FC236}">
                  <a16:creationId xmlns:a16="http://schemas.microsoft.com/office/drawing/2014/main" id="{5423034B-D14D-514B-A4C6-0559A2F1A997}"/>
                </a:ext>
              </a:extLst>
            </p:cNvPr>
            <p:cNvCxnSpPr>
              <a:cxnSpLocks/>
            </p:cNvCxnSpPr>
            <p:nvPr/>
          </p:nvCxnSpPr>
          <p:spPr>
            <a:xfrm flipV="1">
              <a:off x="7132497" y="4690163"/>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6" name="TextBox 59">
                  <a:extLst>
                    <a:ext uri="{FF2B5EF4-FFF2-40B4-BE49-F238E27FC236}">
                      <a16:creationId xmlns:a16="http://schemas.microsoft.com/office/drawing/2014/main" id="{A5CA2475-8345-0C4D-A879-39D118C9CF98}"/>
                    </a:ext>
                  </a:extLst>
                </p:cNvPr>
                <p:cNvSpPr txBox="1"/>
                <p:nvPr/>
              </p:nvSpPr>
              <p:spPr>
                <a:xfrm>
                  <a:off x="6228668" y="4851502"/>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p:sp>
              <p:nvSpPr>
                <p:cNvPr id="126" name="TextBox 59">
                  <a:extLst>
                    <a:ext uri="{FF2B5EF4-FFF2-40B4-BE49-F238E27FC236}">
                      <a16:creationId xmlns:a16="http://schemas.microsoft.com/office/drawing/2014/main" id="{A5CA2475-8345-0C4D-A879-39D118C9CF98}"/>
                    </a:ext>
                  </a:extLst>
                </p:cNvPr>
                <p:cNvSpPr txBox="1">
                  <a:spLocks noRot="1" noChangeAspect="1" noMove="1" noResize="1" noEditPoints="1" noAdjustHandles="1" noChangeArrowheads="1" noChangeShapeType="1" noTextEdit="1"/>
                </p:cNvSpPr>
                <p:nvPr/>
              </p:nvSpPr>
              <p:spPr>
                <a:xfrm>
                  <a:off x="6228668" y="4851502"/>
                  <a:ext cx="976789" cy="273474"/>
                </a:xfrm>
                <a:prstGeom prst="rect">
                  <a:avLst/>
                </a:prstGeom>
                <a:blipFill>
                  <a:blip r:embed="rId6"/>
                  <a:stretch>
                    <a:fillRect b="-9091"/>
                  </a:stretch>
                </a:blipFill>
              </p:spPr>
              <p:txBody>
                <a:bodyPr/>
                <a:lstStyle/>
                <a:p>
                  <a:r>
                    <a:rPr lang="en-US">
                      <a:noFill/>
                    </a:rPr>
                    <a:t> </a:t>
                  </a:r>
                </a:p>
              </p:txBody>
            </p:sp>
          </mc:Fallback>
        </mc:AlternateContent>
        <p:cxnSp>
          <p:nvCxnSpPr>
            <p:cNvPr id="127" name="Straight Connector 27">
              <a:extLst>
                <a:ext uri="{FF2B5EF4-FFF2-40B4-BE49-F238E27FC236}">
                  <a16:creationId xmlns:a16="http://schemas.microsoft.com/office/drawing/2014/main" id="{62F26EB2-8444-354A-8E29-657053E1CA4A}"/>
                </a:ext>
              </a:extLst>
            </p:cNvPr>
            <p:cNvCxnSpPr>
              <a:cxnSpLocks/>
            </p:cNvCxnSpPr>
            <p:nvPr/>
          </p:nvCxnSpPr>
          <p:spPr>
            <a:xfrm flipV="1">
              <a:off x="6702660" y="4165118"/>
              <a:ext cx="1127" cy="547173"/>
            </a:xfrm>
            <a:prstGeom prst="line">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28">
              <a:extLst>
                <a:ext uri="{FF2B5EF4-FFF2-40B4-BE49-F238E27FC236}">
                  <a16:creationId xmlns:a16="http://schemas.microsoft.com/office/drawing/2014/main" id="{3F4CDB91-30FB-CF44-B9DB-333EBEFC6204}"/>
                </a:ext>
              </a:extLst>
            </p:cNvPr>
            <p:cNvCxnSpPr>
              <a:cxnSpLocks/>
            </p:cNvCxnSpPr>
            <p:nvPr/>
          </p:nvCxnSpPr>
          <p:spPr>
            <a:xfrm flipV="1">
              <a:off x="6704617" y="4694938"/>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56">
              <a:extLst>
                <a:ext uri="{FF2B5EF4-FFF2-40B4-BE49-F238E27FC236}">
                  <a16:creationId xmlns:a16="http://schemas.microsoft.com/office/drawing/2014/main" id="{00DFB1AB-B9BC-394E-8606-03683C77B302}"/>
                </a:ext>
              </a:extLst>
            </p:cNvPr>
            <p:cNvCxnSpPr>
              <a:cxnSpLocks/>
            </p:cNvCxnSpPr>
            <p:nvPr/>
          </p:nvCxnSpPr>
          <p:spPr>
            <a:xfrm flipV="1">
              <a:off x="6268320" y="4690163"/>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F96820F-1B9C-B64B-8595-0EE465B27E05}"/>
              </a:ext>
            </a:extLst>
          </p:cNvPr>
          <p:cNvGrpSpPr/>
          <p:nvPr/>
        </p:nvGrpSpPr>
        <p:grpSpPr>
          <a:xfrm>
            <a:off x="902478" y="2435252"/>
            <a:ext cx="2383073" cy="1563728"/>
            <a:chOff x="806245" y="2182875"/>
            <a:chExt cx="2383073" cy="1563728"/>
          </a:xfrm>
        </p:grpSpPr>
        <p:grpSp>
          <p:nvGrpSpPr>
            <p:cNvPr id="106" name="Group 105">
              <a:extLst>
                <a:ext uri="{FF2B5EF4-FFF2-40B4-BE49-F238E27FC236}">
                  <a16:creationId xmlns:a16="http://schemas.microsoft.com/office/drawing/2014/main" id="{DB9C5644-2F97-FB4D-8E38-6CCCB093EF17}"/>
                </a:ext>
              </a:extLst>
            </p:cNvPr>
            <p:cNvGrpSpPr/>
            <p:nvPr/>
          </p:nvGrpSpPr>
          <p:grpSpPr>
            <a:xfrm>
              <a:off x="806245" y="2182875"/>
              <a:ext cx="2383073" cy="1563728"/>
              <a:chOff x="1668751" y="3429000"/>
              <a:chExt cx="2383072" cy="1563728"/>
            </a:xfrm>
          </p:grpSpPr>
          <p:cxnSp>
            <p:nvCxnSpPr>
              <p:cNvPr id="107" name="Straight Arrow Connector 106">
                <a:extLst>
                  <a:ext uri="{FF2B5EF4-FFF2-40B4-BE49-F238E27FC236}">
                    <a16:creationId xmlns:a16="http://schemas.microsoft.com/office/drawing/2014/main" id="{D1E8AA76-43DD-274F-8378-2E1678FD71FD}"/>
                  </a:ext>
                </a:extLst>
              </p:cNvPr>
              <p:cNvCxnSpPr>
                <a:cxnSpLocks/>
              </p:cNvCxnSpPr>
              <p:nvPr/>
            </p:nvCxnSpPr>
            <p:spPr>
              <a:xfrm flipV="1">
                <a:off x="231465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34B604C-5E8C-4C42-A51E-3FFBC99D43B5}"/>
                  </a:ext>
                </a:extLst>
              </p:cNvPr>
              <p:cNvCxnSpPr>
                <a:cxnSpLocks/>
              </p:cNvCxnSpPr>
              <p:nvPr/>
            </p:nvCxnSpPr>
            <p:spPr>
              <a:xfrm>
                <a:off x="2328323" y="4306824"/>
                <a:ext cx="1323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D0B06E7-3375-7240-9F51-6C8574462329}"/>
                  </a:ext>
                </a:extLst>
              </p:cNvPr>
              <p:cNvCxnSpPr>
                <a:cxnSpLocks/>
              </p:cNvCxnSpPr>
              <p:nvPr/>
            </p:nvCxnSpPr>
            <p:spPr>
              <a:xfrm>
                <a:off x="2525267" y="3828534"/>
                <a:ext cx="0" cy="938999"/>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53A529-90EA-D642-BC10-089D375E3C59}"/>
                  </a:ext>
                </a:extLst>
              </p:cNvPr>
              <p:cNvCxnSpPr>
                <a:cxnSpLocks/>
              </p:cNvCxnSpPr>
              <p:nvPr/>
            </p:nvCxnSpPr>
            <p:spPr>
              <a:xfrm>
                <a:off x="3437431" y="3850198"/>
                <a:ext cx="0" cy="88495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B5347DBC-C967-1A46-80B2-36A9FA6F9093}"/>
                      </a:ext>
                    </a:extLst>
                  </p:cNvPr>
                  <p:cNvSpPr txBox="1"/>
                  <p:nvPr/>
                </p:nvSpPr>
                <p:spPr>
                  <a:xfrm>
                    <a:off x="1668751" y="3642520"/>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111" name="TextBox 110">
                    <a:extLst>
                      <a:ext uri="{FF2B5EF4-FFF2-40B4-BE49-F238E27FC236}">
                        <a16:creationId xmlns:a16="http://schemas.microsoft.com/office/drawing/2014/main" id="{B5347DBC-C967-1A46-80B2-36A9FA6F9093}"/>
                      </a:ext>
                    </a:extLst>
                  </p:cNvPr>
                  <p:cNvSpPr txBox="1">
                    <a:spLocks noRot="1" noChangeAspect="1" noMove="1" noResize="1" noEditPoints="1" noAdjustHandles="1" noChangeArrowheads="1" noChangeShapeType="1" noTextEdit="1"/>
                  </p:cNvSpPr>
                  <p:nvPr/>
                </p:nvSpPr>
                <p:spPr>
                  <a:xfrm>
                    <a:off x="1668751" y="3642520"/>
                    <a:ext cx="830100" cy="436851"/>
                  </a:xfrm>
                  <a:prstGeom prst="rect">
                    <a:avLst/>
                  </a:prstGeom>
                  <a:blipFill>
                    <a:blip r:embed="rId7"/>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946BC44E-8DD9-9A45-8020-0EE1199C2366}"/>
                      </a:ext>
                    </a:extLst>
                  </p:cNvPr>
                  <p:cNvSpPr txBox="1"/>
                  <p:nvPr/>
                </p:nvSpPr>
                <p:spPr>
                  <a:xfrm>
                    <a:off x="1668751" y="4555877"/>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112" name="TextBox 111">
                    <a:extLst>
                      <a:ext uri="{FF2B5EF4-FFF2-40B4-BE49-F238E27FC236}">
                        <a16:creationId xmlns:a16="http://schemas.microsoft.com/office/drawing/2014/main" id="{946BC44E-8DD9-9A45-8020-0EE1199C2366}"/>
                      </a:ext>
                    </a:extLst>
                  </p:cNvPr>
                  <p:cNvSpPr txBox="1">
                    <a:spLocks noRot="1" noChangeAspect="1" noMove="1" noResize="1" noEditPoints="1" noAdjustHandles="1" noChangeArrowheads="1" noChangeShapeType="1" noTextEdit="1"/>
                  </p:cNvSpPr>
                  <p:nvPr/>
                </p:nvSpPr>
                <p:spPr>
                  <a:xfrm>
                    <a:off x="1668751" y="4555877"/>
                    <a:ext cx="830100" cy="436851"/>
                  </a:xfrm>
                  <a:prstGeom prst="rect">
                    <a:avLst/>
                  </a:prstGeom>
                  <a:blipFill>
                    <a:blip r:embed="rId8"/>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72E4C90B-8265-3242-A8B0-3A68F1591CFC}"/>
                      </a:ext>
                    </a:extLst>
                  </p:cNvPr>
                  <p:cNvSpPr txBox="1"/>
                  <p:nvPr/>
                </p:nvSpPr>
                <p:spPr>
                  <a:xfrm>
                    <a:off x="1907873" y="342900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113" name="TextBox 112">
                    <a:extLst>
                      <a:ext uri="{FF2B5EF4-FFF2-40B4-BE49-F238E27FC236}">
                        <a16:creationId xmlns:a16="http://schemas.microsoft.com/office/drawing/2014/main" id="{72E4C90B-8265-3242-A8B0-3A68F1591CFC}"/>
                      </a:ext>
                    </a:extLst>
                  </p:cNvPr>
                  <p:cNvSpPr txBox="1">
                    <a:spLocks noRot="1" noChangeAspect="1" noMove="1" noResize="1" noEditPoints="1" noAdjustHandles="1" noChangeArrowheads="1" noChangeShapeType="1" noTextEdit="1"/>
                  </p:cNvSpPr>
                  <p:nvPr/>
                </p:nvSpPr>
                <p:spPr>
                  <a:xfrm>
                    <a:off x="1907873" y="3429000"/>
                    <a:ext cx="830100" cy="246221"/>
                  </a:xfrm>
                  <a:prstGeom prst="rect">
                    <a:avLst/>
                  </a:prstGeom>
                  <a:blipFill>
                    <a:blip r:embed="rId9"/>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6DDED0EA-750A-3947-81F4-D5100EA7B698}"/>
                      </a:ext>
                    </a:extLst>
                  </p:cNvPr>
                  <p:cNvSpPr txBox="1"/>
                  <p:nvPr/>
                </p:nvSpPr>
                <p:spPr>
                  <a:xfrm>
                    <a:off x="3221723" y="4324483"/>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114" name="TextBox 113">
                    <a:extLst>
                      <a:ext uri="{FF2B5EF4-FFF2-40B4-BE49-F238E27FC236}">
                        <a16:creationId xmlns:a16="http://schemas.microsoft.com/office/drawing/2014/main" id="{6DDED0EA-750A-3947-81F4-D5100EA7B698}"/>
                      </a:ext>
                    </a:extLst>
                  </p:cNvPr>
                  <p:cNvSpPr txBox="1">
                    <a:spLocks noRot="1" noChangeAspect="1" noMove="1" noResize="1" noEditPoints="1" noAdjustHandles="1" noChangeArrowheads="1" noChangeShapeType="1" noTextEdit="1"/>
                  </p:cNvSpPr>
                  <p:nvPr/>
                </p:nvSpPr>
                <p:spPr>
                  <a:xfrm>
                    <a:off x="3221723" y="4324483"/>
                    <a:ext cx="830100" cy="246221"/>
                  </a:xfrm>
                  <a:prstGeom prst="rect">
                    <a:avLst/>
                  </a:prstGeom>
                  <a:blipFill>
                    <a:blip r:embed="rId10"/>
                    <a:stretch>
                      <a:fillRect/>
                    </a:stretch>
                  </a:blipFill>
                </p:spPr>
                <p:txBody>
                  <a:bodyPr/>
                  <a:lstStyle/>
                  <a:p>
                    <a:r>
                      <a:rPr lang="en-US">
                        <a:noFill/>
                      </a:rPr>
                      <a:t> </a:t>
                    </a:r>
                  </a:p>
                </p:txBody>
              </p:sp>
            </mc:Fallback>
          </mc:AlternateContent>
        </p:grpSp>
        <p:grpSp>
          <p:nvGrpSpPr>
            <p:cNvPr id="115" name="组合 16">
              <a:extLst>
                <a:ext uri="{FF2B5EF4-FFF2-40B4-BE49-F238E27FC236}">
                  <a16:creationId xmlns:a16="http://schemas.microsoft.com/office/drawing/2014/main" id="{28EC0611-194F-EF48-937F-37BA801A15A1}"/>
                </a:ext>
              </a:extLst>
            </p:cNvPr>
            <p:cNvGrpSpPr/>
            <p:nvPr/>
          </p:nvGrpSpPr>
          <p:grpSpPr>
            <a:xfrm>
              <a:off x="1662271" y="2585166"/>
              <a:ext cx="926811" cy="930617"/>
              <a:chOff x="1772907" y="428681"/>
              <a:chExt cx="1091082" cy="1095569"/>
            </a:xfrm>
          </p:grpSpPr>
          <p:cxnSp>
            <p:nvCxnSpPr>
              <p:cNvPr id="116" name="Straight Connector 9">
                <a:extLst>
                  <a:ext uri="{FF2B5EF4-FFF2-40B4-BE49-F238E27FC236}">
                    <a16:creationId xmlns:a16="http://schemas.microsoft.com/office/drawing/2014/main" id="{DC6605AF-5046-DF4B-8F8D-AAD25BE6CCED}"/>
                  </a:ext>
                </a:extLst>
              </p:cNvPr>
              <p:cNvCxnSpPr>
                <a:cxnSpLocks/>
              </p:cNvCxnSpPr>
              <p:nvPr/>
            </p:nvCxnSpPr>
            <p:spPr>
              <a:xfrm>
                <a:off x="2847324" y="42868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7">
                <a:extLst>
                  <a:ext uri="{FF2B5EF4-FFF2-40B4-BE49-F238E27FC236}">
                    <a16:creationId xmlns:a16="http://schemas.microsoft.com/office/drawing/2014/main" id="{51D1E9E2-F95C-6841-BB74-FCB22A43CD99}"/>
                  </a:ext>
                </a:extLst>
              </p:cNvPr>
              <p:cNvCxnSpPr/>
              <p:nvPr/>
            </p:nvCxnSpPr>
            <p:spPr>
              <a:xfrm>
                <a:off x="1788005" y="458522"/>
                <a:ext cx="1075984"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8">
                <a:extLst>
                  <a:ext uri="{FF2B5EF4-FFF2-40B4-BE49-F238E27FC236}">
                    <a16:creationId xmlns:a16="http://schemas.microsoft.com/office/drawing/2014/main" id="{67FAD558-0C6C-F646-9C6D-F6900B01A142}"/>
                  </a:ext>
                </a:extLst>
              </p:cNvPr>
              <p:cNvCxnSpPr>
                <a:cxnSpLocks/>
              </p:cNvCxnSpPr>
              <p:nvPr/>
            </p:nvCxnSpPr>
            <p:spPr>
              <a:xfrm>
                <a:off x="1788005" y="1524250"/>
                <a:ext cx="1075984"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39">
                <a:extLst>
                  <a:ext uri="{FF2B5EF4-FFF2-40B4-BE49-F238E27FC236}">
                    <a16:creationId xmlns:a16="http://schemas.microsoft.com/office/drawing/2014/main" id="{FD75B582-ADE0-A94B-94DF-D7D61852EECD}"/>
                  </a:ext>
                </a:extLst>
              </p:cNvPr>
              <p:cNvCxnSpPr>
                <a:cxnSpLocks/>
              </p:cNvCxnSpPr>
              <p:nvPr/>
            </p:nvCxnSpPr>
            <p:spPr>
              <a:xfrm>
                <a:off x="1772907" y="45105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72" name="TextBox 47">
                  <a:extLst>
                    <a:ext uri="{FF2B5EF4-FFF2-40B4-BE49-F238E27FC236}">
                      <a16:creationId xmlns:a16="http://schemas.microsoft.com/office/drawing/2014/main" id="{050B0F33-1F87-244C-B6B8-605E401E78DF}"/>
                    </a:ext>
                  </a:extLst>
                </p:cNvPr>
                <p:cNvSpPr txBox="1"/>
                <p:nvPr/>
              </p:nvSpPr>
              <p:spPr>
                <a:xfrm>
                  <a:off x="1662270" y="2375272"/>
                  <a:ext cx="910803" cy="25391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050" b="0" i="1" smtClean="0">
                            <a:latin typeface="Cambria Math" panose="02040503050406030204" pitchFamily="18" charset="0"/>
                          </a:rPr>
                          <m:t>𝐴𝑙𝑖𝑔𝑛𝑒𝑑</m:t>
                        </m:r>
                        <m:r>
                          <a:rPr lang="en-US" sz="1050" b="0" i="1" smtClean="0">
                            <a:latin typeface="Cambria Math" panose="02040503050406030204" pitchFamily="18" charset="0"/>
                          </a:rPr>
                          <m:t> </m:t>
                        </m:r>
                        <m:r>
                          <a:rPr lang="en-US" sz="1050" b="0" i="1">
                            <a:latin typeface="Cambria Math" panose="02040503050406030204" pitchFamily="18" charset="0"/>
                          </a:rPr>
                          <m:t>𝑆𝑦𝑚𝑏𝑜𝑙</m:t>
                        </m:r>
                      </m:oMath>
                    </m:oMathPara>
                  </a14:m>
                  <a:endParaRPr lang="en-US" sz="1050"/>
                </a:p>
              </p:txBody>
            </p:sp>
          </mc:Choice>
          <mc:Fallback>
            <p:sp>
              <p:nvSpPr>
                <p:cNvPr id="172" name="TextBox 47">
                  <a:extLst>
                    <a:ext uri="{FF2B5EF4-FFF2-40B4-BE49-F238E27FC236}">
                      <a16:creationId xmlns:a16="http://schemas.microsoft.com/office/drawing/2014/main" id="{050B0F33-1F87-244C-B6B8-605E401E78DF}"/>
                    </a:ext>
                  </a:extLst>
                </p:cNvPr>
                <p:cNvSpPr txBox="1">
                  <a:spLocks noRot="1" noChangeAspect="1" noMove="1" noResize="1" noEditPoints="1" noAdjustHandles="1" noChangeArrowheads="1" noChangeShapeType="1" noTextEdit="1"/>
                </p:cNvSpPr>
                <p:nvPr/>
              </p:nvSpPr>
              <p:spPr>
                <a:xfrm>
                  <a:off x="1662270" y="2375272"/>
                  <a:ext cx="910803" cy="253916"/>
                </a:xfrm>
                <a:prstGeom prst="rect">
                  <a:avLst/>
                </a:prstGeom>
                <a:blipFill>
                  <a:blip r:embed="rId11"/>
                  <a:stretch>
                    <a:fillRect r="-19178" b="-4545"/>
                  </a:stretch>
                </a:blipFill>
              </p:spPr>
              <p:txBody>
                <a:bodyPr/>
                <a:lstStyle/>
                <a:p>
                  <a:r>
                    <a:rPr lang="en-US">
                      <a:noFill/>
                    </a:rPr>
                    <a:t> </a:t>
                  </a:r>
                </a:p>
              </p:txBody>
            </p:sp>
          </mc:Fallback>
        </mc:AlternateContent>
        <p:cxnSp>
          <p:nvCxnSpPr>
            <p:cNvPr id="220" name="Straight Connector 219">
              <a:extLst>
                <a:ext uri="{FF2B5EF4-FFF2-40B4-BE49-F238E27FC236}">
                  <a16:creationId xmlns:a16="http://schemas.microsoft.com/office/drawing/2014/main" id="{6377FAB1-CF16-2A4F-A65A-C15750FF1198}"/>
                </a:ext>
              </a:extLst>
            </p:cNvPr>
            <p:cNvCxnSpPr>
              <a:cxnSpLocks/>
              <a:endCxn id="172" idx="2"/>
            </p:cNvCxnSpPr>
            <p:nvPr/>
          </p:nvCxnSpPr>
          <p:spPr>
            <a:xfrm flipV="1">
              <a:off x="1678516" y="2629188"/>
              <a:ext cx="439156" cy="43110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FB70B-6D7C-024D-95E6-1A6623160012}"/>
                </a:ext>
              </a:extLst>
            </p:cNvPr>
            <p:cNvCxnSpPr>
              <a:cxnSpLocks/>
            </p:cNvCxnSpPr>
            <p:nvPr/>
          </p:nvCxnSpPr>
          <p:spPr>
            <a:xfrm flipV="1">
              <a:off x="2110575" y="3073872"/>
              <a:ext cx="439156" cy="43110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A6F1353-51A0-C041-897F-CD973AA639DD}"/>
                </a:ext>
              </a:extLst>
            </p:cNvPr>
            <p:cNvCxnSpPr/>
            <p:nvPr/>
          </p:nvCxnSpPr>
          <p:spPr>
            <a:xfrm>
              <a:off x="1663937" y="2623249"/>
              <a:ext cx="914400" cy="911894"/>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0A2F24F-A18B-2142-9148-834C967CBD31}"/>
              </a:ext>
            </a:extLst>
          </p:cNvPr>
          <p:cNvGrpSpPr/>
          <p:nvPr/>
        </p:nvGrpSpPr>
        <p:grpSpPr>
          <a:xfrm>
            <a:off x="3396555" y="3461537"/>
            <a:ext cx="2383073" cy="1563728"/>
            <a:chOff x="8095102" y="2185020"/>
            <a:chExt cx="2383073" cy="1563728"/>
          </a:xfrm>
        </p:grpSpPr>
        <p:grpSp>
          <p:nvGrpSpPr>
            <p:cNvPr id="223" name="Group 222">
              <a:extLst>
                <a:ext uri="{FF2B5EF4-FFF2-40B4-BE49-F238E27FC236}">
                  <a16:creationId xmlns:a16="http://schemas.microsoft.com/office/drawing/2014/main" id="{5B15F460-A758-4843-A893-CD47B24346D4}"/>
                </a:ext>
              </a:extLst>
            </p:cNvPr>
            <p:cNvGrpSpPr/>
            <p:nvPr/>
          </p:nvGrpSpPr>
          <p:grpSpPr>
            <a:xfrm>
              <a:off x="8095102" y="2185020"/>
              <a:ext cx="2383073" cy="1563728"/>
              <a:chOff x="1668751" y="3429000"/>
              <a:chExt cx="2383072" cy="1563728"/>
            </a:xfrm>
          </p:grpSpPr>
          <p:cxnSp>
            <p:nvCxnSpPr>
              <p:cNvPr id="224" name="Straight Arrow Connector 223">
                <a:extLst>
                  <a:ext uri="{FF2B5EF4-FFF2-40B4-BE49-F238E27FC236}">
                    <a16:creationId xmlns:a16="http://schemas.microsoft.com/office/drawing/2014/main" id="{E7DDE874-5649-664C-864C-3A6C539C62EE}"/>
                  </a:ext>
                </a:extLst>
              </p:cNvPr>
              <p:cNvCxnSpPr>
                <a:cxnSpLocks/>
              </p:cNvCxnSpPr>
              <p:nvPr/>
            </p:nvCxnSpPr>
            <p:spPr>
              <a:xfrm flipV="1">
                <a:off x="231465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15A46AB9-9178-8B48-A805-B6001B8CB110}"/>
                  </a:ext>
                </a:extLst>
              </p:cNvPr>
              <p:cNvCxnSpPr>
                <a:cxnSpLocks/>
              </p:cNvCxnSpPr>
              <p:nvPr/>
            </p:nvCxnSpPr>
            <p:spPr>
              <a:xfrm>
                <a:off x="2328323" y="4306824"/>
                <a:ext cx="1323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B0D0F18B-C550-1F4C-A198-D0B8729E4834}"/>
                      </a:ext>
                    </a:extLst>
                  </p:cNvPr>
                  <p:cNvSpPr txBox="1"/>
                  <p:nvPr/>
                </p:nvSpPr>
                <p:spPr>
                  <a:xfrm>
                    <a:off x="1668751" y="3642520"/>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228" name="TextBox 227">
                    <a:extLst>
                      <a:ext uri="{FF2B5EF4-FFF2-40B4-BE49-F238E27FC236}">
                        <a16:creationId xmlns:a16="http://schemas.microsoft.com/office/drawing/2014/main" id="{B0D0F18B-C550-1F4C-A198-D0B8729E4834}"/>
                      </a:ext>
                    </a:extLst>
                  </p:cNvPr>
                  <p:cNvSpPr txBox="1">
                    <a:spLocks noRot="1" noChangeAspect="1" noMove="1" noResize="1" noEditPoints="1" noAdjustHandles="1" noChangeArrowheads="1" noChangeShapeType="1" noTextEdit="1"/>
                  </p:cNvSpPr>
                  <p:nvPr/>
                </p:nvSpPr>
                <p:spPr>
                  <a:xfrm>
                    <a:off x="1668751" y="3642520"/>
                    <a:ext cx="830100" cy="436851"/>
                  </a:xfrm>
                  <a:prstGeom prst="rect">
                    <a:avLst/>
                  </a:prstGeom>
                  <a:blipFill>
                    <a:blip r:embed="rId12"/>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69CED83F-2F3D-8B43-8AF7-74156D66FBB7}"/>
                      </a:ext>
                    </a:extLst>
                  </p:cNvPr>
                  <p:cNvSpPr txBox="1"/>
                  <p:nvPr/>
                </p:nvSpPr>
                <p:spPr>
                  <a:xfrm>
                    <a:off x="1668751" y="4555877"/>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229" name="TextBox 228">
                    <a:extLst>
                      <a:ext uri="{FF2B5EF4-FFF2-40B4-BE49-F238E27FC236}">
                        <a16:creationId xmlns:a16="http://schemas.microsoft.com/office/drawing/2014/main" id="{69CED83F-2F3D-8B43-8AF7-74156D66FBB7}"/>
                      </a:ext>
                    </a:extLst>
                  </p:cNvPr>
                  <p:cNvSpPr txBox="1">
                    <a:spLocks noRot="1" noChangeAspect="1" noMove="1" noResize="1" noEditPoints="1" noAdjustHandles="1" noChangeArrowheads="1" noChangeShapeType="1" noTextEdit="1"/>
                  </p:cNvSpPr>
                  <p:nvPr/>
                </p:nvSpPr>
                <p:spPr>
                  <a:xfrm>
                    <a:off x="1668751" y="4555877"/>
                    <a:ext cx="830100" cy="43685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297762AB-8B13-BB42-836E-99662D35A615}"/>
                      </a:ext>
                    </a:extLst>
                  </p:cNvPr>
                  <p:cNvSpPr txBox="1"/>
                  <p:nvPr/>
                </p:nvSpPr>
                <p:spPr>
                  <a:xfrm>
                    <a:off x="1907873" y="342900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230" name="TextBox 229">
                    <a:extLst>
                      <a:ext uri="{FF2B5EF4-FFF2-40B4-BE49-F238E27FC236}">
                        <a16:creationId xmlns:a16="http://schemas.microsoft.com/office/drawing/2014/main" id="{297762AB-8B13-BB42-836E-99662D35A615}"/>
                      </a:ext>
                    </a:extLst>
                  </p:cNvPr>
                  <p:cNvSpPr txBox="1">
                    <a:spLocks noRot="1" noChangeAspect="1" noMove="1" noResize="1" noEditPoints="1" noAdjustHandles="1" noChangeArrowheads="1" noChangeShapeType="1" noTextEdit="1"/>
                  </p:cNvSpPr>
                  <p:nvPr/>
                </p:nvSpPr>
                <p:spPr>
                  <a:xfrm>
                    <a:off x="1907873" y="3429000"/>
                    <a:ext cx="830100" cy="246221"/>
                  </a:xfrm>
                  <a:prstGeom prst="rect">
                    <a:avLst/>
                  </a:prstGeom>
                  <a:blipFill>
                    <a:blip r:embed="rId14"/>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 name="TextBox 230">
                    <a:extLst>
                      <a:ext uri="{FF2B5EF4-FFF2-40B4-BE49-F238E27FC236}">
                        <a16:creationId xmlns:a16="http://schemas.microsoft.com/office/drawing/2014/main" id="{B0F6F1FA-0851-154A-8335-EAF01A703CA2}"/>
                      </a:ext>
                    </a:extLst>
                  </p:cNvPr>
                  <p:cNvSpPr txBox="1"/>
                  <p:nvPr/>
                </p:nvSpPr>
                <p:spPr>
                  <a:xfrm>
                    <a:off x="3221723" y="4324483"/>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231" name="TextBox 230">
                    <a:extLst>
                      <a:ext uri="{FF2B5EF4-FFF2-40B4-BE49-F238E27FC236}">
                        <a16:creationId xmlns:a16="http://schemas.microsoft.com/office/drawing/2014/main" id="{B0F6F1FA-0851-154A-8335-EAF01A703CA2}"/>
                      </a:ext>
                    </a:extLst>
                  </p:cNvPr>
                  <p:cNvSpPr txBox="1">
                    <a:spLocks noRot="1" noChangeAspect="1" noMove="1" noResize="1" noEditPoints="1" noAdjustHandles="1" noChangeArrowheads="1" noChangeShapeType="1" noTextEdit="1"/>
                  </p:cNvSpPr>
                  <p:nvPr/>
                </p:nvSpPr>
                <p:spPr>
                  <a:xfrm>
                    <a:off x="3221723" y="4324483"/>
                    <a:ext cx="830100" cy="246221"/>
                  </a:xfrm>
                  <a:prstGeom prst="rect">
                    <a:avLst/>
                  </a:prstGeom>
                  <a:blipFill>
                    <a:blip r:embed="rId15"/>
                    <a:stretch>
                      <a:fillRect/>
                    </a:stretch>
                  </a:blipFill>
                </p:spPr>
                <p:txBody>
                  <a:bodyPr/>
                  <a:lstStyle/>
                  <a:p>
                    <a:r>
                      <a:rPr lang="en-US">
                        <a:noFill/>
                      </a:rPr>
                      <a:t> </a:t>
                    </a:r>
                  </a:p>
                </p:txBody>
              </p:sp>
            </mc:Fallback>
          </mc:AlternateContent>
        </p:grpSp>
        <p:cxnSp>
          <p:nvCxnSpPr>
            <p:cNvPr id="238" name="Straight Connector 237">
              <a:extLst>
                <a:ext uri="{FF2B5EF4-FFF2-40B4-BE49-F238E27FC236}">
                  <a16:creationId xmlns:a16="http://schemas.microsoft.com/office/drawing/2014/main" id="{65B87307-F4F8-6D4F-BA45-FE63CD24DF37}"/>
                </a:ext>
              </a:extLst>
            </p:cNvPr>
            <p:cNvCxnSpPr>
              <a:cxnSpLocks/>
            </p:cNvCxnSpPr>
            <p:nvPr/>
          </p:nvCxnSpPr>
          <p:spPr>
            <a:xfrm>
              <a:off x="8949230" y="3063685"/>
              <a:ext cx="92023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F614ABA-AAB9-034F-B9AA-C3E1F37201BB}"/>
              </a:ext>
            </a:extLst>
          </p:cNvPr>
          <p:cNvPicPr>
            <a:picLocks noChangeAspect="1"/>
          </p:cNvPicPr>
          <p:nvPr/>
        </p:nvPicPr>
        <p:blipFill>
          <a:blip r:embed="rId16"/>
          <a:stretch>
            <a:fillRect/>
          </a:stretch>
        </p:blipFill>
        <p:spPr>
          <a:xfrm>
            <a:off x="7875083" y="2660204"/>
            <a:ext cx="3502523" cy="2707130"/>
          </a:xfrm>
          <a:prstGeom prst="rect">
            <a:avLst/>
          </a:prstGeom>
        </p:spPr>
      </p:pic>
      <p:grpSp>
        <p:nvGrpSpPr>
          <p:cNvPr id="4" name="Group 3">
            <a:extLst>
              <a:ext uri="{FF2B5EF4-FFF2-40B4-BE49-F238E27FC236}">
                <a16:creationId xmlns:a16="http://schemas.microsoft.com/office/drawing/2014/main" id="{AD4C552A-54F9-B645-8739-F8F2F9289CF2}"/>
              </a:ext>
            </a:extLst>
          </p:cNvPr>
          <p:cNvGrpSpPr/>
          <p:nvPr/>
        </p:nvGrpSpPr>
        <p:grpSpPr>
          <a:xfrm>
            <a:off x="676517" y="3664095"/>
            <a:ext cx="3614870" cy="3131698"/>
            <a:chOff x="982630" y="3722230"/>
            <a:chExt cx="3614870" cy="3131698"/>
          </a:xfrm>
        </p:grpSpPr>
        <p:sp>
          <p:nvSpPr>
            <p:cNvPr id="87" name="TextBox 86">
              <a:extLst>
                <a:ext uri="{FF2B5EF4-FFF2-40B4-BE49-F238E27FC236}">
                  <a16:creationId xmlns:a16="http://schemas.microsoft.com/office/drawing/2014/main" id="{78B92B62-AF75-1747-9420-E9C0633736C6}"/>
                </a:ext>
              </a:extLst>
            </p:cNvPr>
            <p:cNvSpPr txBox="1"/>
            <p:nvPr/>
          </p:nvSpPr>
          <p:spPr>
            <a:xfrm>
              <a:off x="4412769" y="6191025"/>
              <a:ext cx="184731" cy="646331"/>
            </a:xfrm>
            <a:prstGeom prst="rect">
              <a:avLst/>
            </a:prstGeom>
            <a:noFill/>
          </p:spPr>
          <p:txBody>
            <a:bodyPr wrap="none" rtlCol="0">
              <a:spAutoFit/>
            </a:bodyPr>
            <a:lstStyle/>
            <a:p>
              <a:endParaRPr lang="en-US" sz="3600"/>
            </a:p>
          </p:txBody>
        </p:sp>
        <p:grpSp>
          <p:nvGrpSpPr>
            <p:cNvPr id="63" name="Group 62">
              <a:extLst>
                <a:ext uri="{FF2B5EF4-FFF2-40B4-BE49-F238E27FC236}">
                  <a16:creationId xmlns:a16="http://schemas.microsoft.com/office/drawing/2014/main" id="{4A2E4F07-0924-8D46-A50D-6441D0B34282}"/>
                </a:ext>
              </a:extLst>
            </p:cNvPr>
            <p:cNvGrpSpPr/>
            <p:nvPr/>
          </p:nvGrpSpPr>
          <p:grpSpPr>
            <a:xfrm>
              <a:off x="982630" y="4874704"/>
              <a:ext cx="1989972" cy="1979224"/>
              <a:chOff x="7026065" y="2276326"/>
              <a:chExt cx="1989972" cy="1979224"/>
            </a:xfrm>
          </p:grpSpPr>
          <p:cxnSp>
            <p:nvCxnSpPr>
              <p:cNvPr id="64" name="Straight Connector 63">
                <a:extLst>
                  <a:ext uri="{FF2B5EF4-FFF2-40B4-BE49-F238E27FC236}">
                    <a16:creationId xmlns:a16="http://schemas.microsoft.com/office/drawing/2014/main" id="{1A064A65-758A-6E49-AC13-43DF3BA6F876}"/>
                  </a:ext>
                </a:extLst>
              </p:cNvPr>
              <p:cNvCxnSpPr>
                <a:cxnSpLocks/>
              </p:cNvCxnSpPr>
              <p:nvPr/>
            </p:nvCxnSpPr>
            <p:spPr>
              <a:xfrm>
                <a:off x="8089716" y="2483463"/>
                <a:ext cx="0" cy="938999"/>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2D8EF51-B80B-644F-BAAC-7A4C3F9BCF03}"/>
                  </a:ext>
                </a:extLst>
              </p:cNvPr>
              <p:cNvCxnSpPr>
                <a:cxnSpLocks/>
              </p:cNvCxnSpPr>
              <p:nvPr/>
            </p:nvCxnSpPr>
            <p:spPr>
              <a:xfrm>
                <a:off x="9001881" y="2505127"/>
                <a:ext cx="0" cy="88495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grpSp>
            <p:nvGrpSpPr>
              <p:cNvPr id="66" name="组合 16">
                <a:extLst>
                  <a:ext uri="{FF2B5EF4-FFF2-40B4-BE49-F238E27FC236}">
                    <a16:creationId xmlns:a16="http://schemas.microsoft.com/office/drawing/2014/main" id="{824F06C3-9824-F54C-9F3C-24A65264DE72}"/>
                  </a:ext>
                </a:extLst>
              </p:cNvPr>
              <p:cNvGrpSpPr/>
              <p:nvPr/>
            </p:nvGrpSpPr>
            <p:grpSpPr>
              <a:xfrm>
                <a:off x="8102051" y="2511568"/>
                <a:ext cx="913986" cy="905269"/>
                <a:chOff x="1788005" y="458522"/>
                <a:chExt cx="1075984" cy="1065728"/>
              </a:xfrm>
            </p:grpSpPr>
            <p:cxnSp>
              <p:nvCxnSpPr>
                <p:cNvPr id="69" name="Straight Connector 7">
                  <a:extLst>
                    <a:ext uri="{FF2B5EF4-FFF2-40B4-BE49-F238E27FC236}">
                      <a16:creationId xmlns:a16="http://schemas.microsoft.com/office/drawing/2014/main" id="{81DDC8D2-A2FF-9549-B129-2568217A240A}"/>
                    </a:ext>
                  </a:extLst>
                </p:cNvPr>
                <p:cNvCxnSpPr/>
                <p:nvPr/>
              </p:nvCxnSpPr>
              <p:spPr>
                <a:xfrm>
                  <a:off x="1788005" y="458522"/>
                  <a:ext cx="1075984"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8">
                  <a:extLst>
                    <a:ext uri="{FF2B5EF4-FFF2-40B4-BE49-F238E27FC236}">
                      <a16:creationId xmlns:a16="http://schemas.microsoft.com/office/drawing/2014/main" id="{EA2DCD89-EE5B-744B-9236-40D22F9EAFD2}"/>
                    </a:ext>
                  </a:extLst>
                </p:cNvPr>
                <p:cNvCxnSpPr>
                  <a:cxnSpLocks/>
                </p:cNvCxnSpPr>
                <p:nvPr/>
              </p:nvCxnSpPr>
              <p:spPr>
                <a:xfrm>
                  <a:off x="1788005" y="1524250"/>
                  <a:ext cx="1075984"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7" name="TextBox 47">
                    <a:extLst>
                      <a:ext uri="{FF2B5EF4-FFF2-40B4-BE49-F238E27FC236}">
                        <a16:creationId xmlns:a16="http://schemas.microsoft.com/office/drawing/2014/main" id="{23825761-DBA8-944D-B614-1FE0950128F7}"/>
                      </a:ext>
                    </a:extLst>
                  </p:cNvPr>
                  <p:cNvSpPr txBox="1"/>
                  <p:nvPr/>
                </p:nvSpPr>
                <p:spPr>
                  <a:xfrm>
                    <a:off x="8089225" y="2276326"/>
                    <a:ext cx="910803" cy="25391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050" b="0" i="1" smtClean="0">
                              <a:latin typeface="Cambria Math" panose="02040503050406030204" pitchFamily="18" charset="0"/>
                            </a:rPr>
                            <m:t>𝐴𝑙𝑖𝑔𝑛𝑒𝑑</m:t>
                          </m:r>
                          <m:r>
                            <a:rPr lang="en-US" sz="1050" b="0" i="1" smtClean="0">
                              <a:latin typeface="Cambria Math" panose="02040503050406030204" pitchFamily="18" charset="0"/>
                            </a:rPr>
                            <m:t> </m:t>
                          </m:r>
                          <m:r>
                            <a:rPr lang="en-US" sz="1050" b="0" i="1">
                              <a:latin typeface="Cambria Math" panose="02040503050406030204" pitchFamily="18" charset="0"/>
                            </a:rPr>
                            <m:t>𝑆𝑦𝑚𝑏𝑜𝑙</m:t>
                          </m:r>
                        </m:oMath>
                      </m:oMathPara>
                    </a14:m>
                    <a:endParaRPr lang="en-US" sz="1050" dirty="0"/>
                  </a:p>
                </p:txBody>
              </p:sp>
            </mc:Choice>
            <mc:Fallback xmlns="">
              <p:sp>
                <p:nvSpPr>
                  <p:cNvPr id="306" name="TextBox 47">
                    <a:extLst>
                      <a:ext uri="{FF2B5EF4-FFF2-40B4-BE49-F238E27FC236}">
                        <a16:creationId xmlns:a16="http://schemas.microsoft.com/office/drawing/2014/main" id="{BEB888CE-10F1-9A4E-8F5B-458DD9BDB403}"/>
                      </a:ext>
                    </a:extLst>
                  </p:cNvPr>
                  <p:cNvSpPr txBox="1">
                    <a:spLocks noRot="1" noChangeAspect="1" noMove="1" noResize="1" noEditPoints="1" noAdjustHandles="1" noChangeArrowheads="1" noChangeShapeType="1" noTextEdit="1"/>
                  </p:cNvSpPr>
                  <p:nvPr/>
                </p:nvSpPr>
                <p:spPr>
                  <a:xfrm>
                    <a:off x="8089225" y="2276326"/>
                    <a:ext cx="910803" cy="253916"/>
                  </a:xfrm>
                  <a:prstGeom prst="rect">
                    <a:avLst/>
                  </a:prstGeom>
                  <a:blipFill>
                    <a:blip r:embed="rId17"/>
                    <a:stretch>
                      <a:fillRect r="-22148" b="-7143"/>
                    </a:stretch>
                  </a:blipFill>
                </p:spPr>
                <p:txBody>
                  <a:bodyPr/>
                  <a:lstStyle/>
                  <a:p>
                    <a:r>
                      <a:rPr lang="en-US">
                        <a:noFill/>
                      </a:rPr>
                      <a:t> </a:t>
                    </a:r>
                  </a:p>
                </p:txBody>
              </p:sp>
            </mc:Fallback>
          </mc:AlternateContent>
          <p:sp>
            <p:nvSpPr>
              <p:cNvPr id="68" name="Arc 29">
                <a:extLst>
                  <a:ext uri="{FF2B5EF4-FFF2-40B4-BE49-F238E27FC236}">
                    <a16:creationId xmlns:a16="http://schemas.microsoft.com/office/drawing/2014/main" id="{E6C1CA0A-A6A9-B941-937F-3BE2EF04769B}"/>
                  </a:ext>
                </a:extLst>
              </p:cNvPr>
              <p:cNvSpPr/>
              <p:nvPr/>
            </p:nvSpPr>
            <p:spPr>
              <a:xfrm rot="5400000" flipH="1">
                <a:off x="7144748" y="2398317"/>
                <a:ext cx="1738550" cy="1975915"/>
              </a:xfrm>
              <a:prstGeom prst="arc">
                <a:avLst>
                  <a:gd name="adj1" fmla="val 16107570"/>
                  <a:gd name="adj2" fmla="val 21348708"/>
                </a:avLst>
              </a:prstGeom>
              <a:ln w="25400">
                <a:solidFill>
                  <a:srgbClr val="92D050"/>
                </a:solidFill>
                <a:prstDash val="lg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7598" tIns="53799" rIns="107598" bIns="53799" numCol="1" spcCol="0" rtlCol="0" fromWordArt="0" anchor="ctr" anchorCtr="0" forceAA="0" compatLnSpc="1">
                <a:prstTxWarp prst="textNoShape">
                  <a:avLst/>
                </a:prstTxWarp>
                <a:noAutofit/>
              </a:bodyPr>
              <a:lstStyle/>
              <a:p>
                <a:pPr algn="ctr"/>
                <a:endParaRPr lang="en-US" sz="2118"/>
              </a:p>
            </p:txBody>
          </p:sp>
        </p:grpSp>
        <p:cxnSp>
          <p:nvCxnSpPr>
            <p:cNvPr id="72" name="Straight Arrow Connector 71">
              <a:extLst>
                <a:ext uri="{FF2B5EF4-FFF2-40B4-BE49-F238E27FC236}">
                  <a16:creationId xmlns:a16="http://schemas.microsoft.com/office/drawing/2014/main" id="{0DE06870-1BCC-F34C-88F0-5EE641298D29}"/>
                </a:ext>
              </a:extLst>
            </p:cNvPr>
            <p:cNvCxnSpPr>
              <a:cxnSpLocks/>
            </p:cNvCxnSpPr>
            <p:nvPr/>
          </p:nvCxnSpPr>
          <p:spPr>
            <a:xfrm flipV="1">
              <a:off x="1835665" y="4874704"/>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34E2337-6A88-A54C-8684-0F5546E44CE0}"/>
                </a:ext>
              </a:extLst>
            </p:cNvPr>
            <p:cNvCxnSpPr>
              <a:cxnSpLocks/>
            </p:cNvCxnSpPr>
            <p:nvPr/>
          </p:nvCxnSpPr>
          <p:spPr>
            <a:xfrm>
              <a:off x="1849337" y="5560131"/>
              <a:ext cx="13231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8CE410D4-6047-7A43-A604-278D66170999}"/>
                    </a:ext>
                  </a:extLst>
                </p:cNvPr>
                <p:cNvSpPr txBox="1"/>
                <p:nvPr/>
              </p:nvSpPr>
              <p:spPr>
                <a:xfrm>
                  <a:off x="1189765" y="4895827"/>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dirty="0"/>
                </a:p>
              </p:txBody>
            </p:sp>
          </mc:Choice>
          <mc:Fallback>
            <p:sp>
              <p:nvSpPr>
                <p:cNvPr id="74" name="TextBox 73">
                  <a:extLst>
                    <a:ext uri="{FF2B5EF4-FFF2-40B4-BE49-F238E27FC236}">
                      <a16:creationId xmlns:a16="http://schemas.microsoft.com/office/drawing/2014/main" id="{8CE410D4-6047-7A43-A604-278D66170999}"/>
                    </a:ext>
                  </a:extLst>
                </p:cNvPr>
                <p:cNvSpPr txBox="1">
                  <a:spLocks noRot="1" noChangeAspect="1" noMove="1" noResize="1" noEditPoints="1" noAdjustHandles="1" noChangeArrowheads="1" noChangeShapeType="1" noTextEdit="1"/>
                </p:cNvSpPr>
                <p:nvPr/>
              </p:nvSpPr>
              <p:spPr>
                <a:xfrm>
                  <a:off x="1189765" y="4895827"/>
                  <a:ext cx="830100" cy="43685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D8842125-D799-C147-9C49-98C653DAE496}"/>
                    </a:ext>
                  </a:extLst>
                </p:cNvPr>
                <p:cNvSpPr txBox="1"/>
                <p:nvPr/>
              </p:nvSpPr>
              <p:spPr>
                <a:xfrm>
                  <a:off x="1189765" y="5809184"/>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p:sp>
              <p:nvSpPr>
                <p:cNvPr id="75" name="TextBox 74">
                  <a:extLst>
                    <a:ext uri="{FF2B5EF4-FFF2-40B4-BE49-F238E27FC236}">
                      <a16:creationId xmlns:a16="http://schemas.microsoft.com/office/drawing/2014/main" id="{D8842125-D799-C147-9C49-98C653DAE496}"/>
                    </a:ext>
                  </a:extLst>
                </p:cNvPr>
                <p:cNvSpPr txBox="1">
                  <a:spLocks noRot="1" noChangeAspect="1" noMove="1" noResize="1" noEditPoints="1" noAdjustHandles="1" noChangeArrowheads="1" noChangeShapeType="1" noTextEdit="1"/>
                </p:cNvSpPr>
                <p:nvPr/>
              </p:nvSpPr>
              <p:spPr>
                <a:xfrm>
                  <a:off x="1189765" y="5809184"/>
                  <a:ext cx="830100" cy="43685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F037EFCD-0850-3D46-B49D-6D97E79FCD94}"/>
                    </a:ext>
                  </a:extLst>
                </p:cNvPr>
                <p:cNvSpPr txBox="1"/>
                <p:nvPr/>
              </p:nvSpPr>
              <p:spPr>
                <a:xfrm>
                  <a:off x="1428887" y="4682307"/>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p:sp>
              <p:nvSpPr>
                <p:cNvPr id="76" name="TextBox 75">
                  <a:extLst>
                    <a:ext uri="{FF2B5EF4-FFF2-40B4-BE49-F238E27FC236}">
                      <a16:creationId xmlns:a16="http://schemas.microsoft.com/office/drawing/2014/main" id="{F037EFCD-0850-3D46-B49D-6D97E79FCD94}"/>
                    </a:ext>
                  </a:extLst>
                </p:cNvPr>
                <p:cNvSpPr txBox="1">
                  <a:spLocks noRot="1" noChangeAspect="1" noMove="1" noResize="1" noEditPoints="1" noAdjustHandles="1" noChangeArrowheads="1" noChangeShapeType="1" noTextEdit="1"/>
                </p:cNvSpPr>
                <p:nvPr/>
              </p:nvSpPr>
              <p:spPr>
                <a:xfrm>
                  <a:off x="1428887" y="4682307"/>
                  <a:ext cx="830100" cy="246221"/>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3A3A8DA2-A36D-1F41-81E4-90036D051021}"/>
                    </a:ext>
                  </a:extLst>
                </p:cNvPr>
                <p:cNvSpPr txBox="1"/>
                <p:nvPr/>
              </p:nvSpPr>
              <p:spPr>
                <a:xfrm>
                  <a:off x="2742738" y="557779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p:sp>
              <p:nvSpPr>
                <p:cNvPr id="77" name="TextBox 76">
                  <a:extLst>
                    <a:ext uri="{FF2B5EF4-FFF2-40B4-BE49-F238E27FC236}">
                      <a16:creationId xmlns:a16="http://schemas.microsoft.com/office/drawing/2014/main" id="{3A3A8DA2-A36D-1F41-81E4-90036D051021}"/>
                    </a:ext>
                  </a:extLst>
                </p:cNvPr>
                <p:cNvSpPr txBox="1">
                  <a:spLocks noRot="1" noChangeAspect="1" noMove="1" noResize="1" noEditPoints="1" noAdjustHandles="1" noChangeArrowheads="1" noChangeShapeType="1" noTextEdit="1"/>
                </p:cNvSpPr>
                <p:nvPr/>
              </p:nvSpPr>
              <p:spPr>
                <a:xfrm>
                  <a:off x="2742738" y="5577790"/>
                  <a:ext cx="830100" cy="246221"/>
                </a:xfrm>
                <a:prstGeom prst="rect">
                  <a:avLst/>
                </a:prstGeom>
                <a:blipFill>
                  <a:blip r:embed="rId21"/>
                  <a:stretch>
                    <a:fillRect/>
                  </a:stretch>
                </a:blipFill>
              </p:spPr>
              <p:txBody>
                <a:bodyPr/>
                <a:lstStyle/>
                <a:p>
                  <a:r>
                    <a:rPr lang="en-US">
                      <a:noFill/>
                    </a:rPr>
                    <a:t> </a:t>
                  </a:r>
                </a:p>
              </p:txBody>
            </p:sp>
          </mc:Fallback>
        </mc:AlternateContent>
        <p:grpSp>
          <p:nvGrpSpPr>
            <p:cNvPr id="78" name="Group 77">
              <a:extLst>
                <a:ext uri="{FF2B5EF4-FFF2-40B4-BE49-F238E27FC236}">
                  <a16:creationId xmlns:a16="http://schemas.microsoft.com/office/drawing/2014/main" id="{06DCAC76-B14A-F341-B281-41F18B5C4392}"/>
                </a:ext>
              </a:extLst>
            </p:cNvPr>
            <p:cNvGrpSpPr/>
            <p:nvPr/>
          </p:nvGrpSpPr>
          <p:grpSpPr>
            <a:xfrm>
              <a:off x="1104551" y="3722230"/>
              <a:ext cx="1852049" cy="2708325"/>
              <a:chOff x="7147986" y="1123852"/>
              <a:chExt cx="1852049" cy="2708325"/>
            </a:xfrm>
          </p:grpSpPr>
          <p:sp>
            <p:nvSpPr>
              <p:cNvPr id="89" name="Arc 71">
                <a:extLst>
                  <a:ext uri="{FF2B5EF4-FFF2-40B4-BE49-F238E27FC236}">
                    <a16:creationId xmlns:a16="http://schemas.microsoft.com/office/drawing/2014/main" id="{65CCCD9D-2CEB-3740-9919-33416AF797E4}"/>
                  </a:ext>
                </a:extLst>
              </p:cNvPr>
              <p:cNvSpPr/>
              <p:nvPr/>
            </p:nvSpPr>
            <p:spPr>
              <a:xfrm flipV="1">
                <a:off x="7171235" y="1123852"/>
                <a:ext cx="1828800" cy="1828800"/>
              </a:xfrm>
              <a:prstGeom prst="arc">
                <a:avLst>
                  <a:gd name="adj1" fmla="val 16200000"/>
                  <a:gd name="adj2" fmla="val 1978024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Arc 72">
                <a:extLst>
                  <a:ext uri="{FF2B5EF4-FFF2-40B4-BE49-F238E27FC236}">
                    <a16:creationId xmlns:a16="http://schemas.microsoft.com/office/drawing/2014/main" id="{D9ACA60C-FF53-F24B-80EE-4C23244F5E58}"/>
                  </a:ext>
                </a:extLst>
              </p:cNvPr>
              <p:cNvSpPr/>
              <p:nvPr/>
            </p:nvSpPr>
            <p:spPr>
              <a:xfrm flipV="1">
                <a:off x="7147986" y="2003377"/>
                <a:ext cx="1828800" cy="1828800"/>
              </a:xfrm>
              <a:prstGeom prst="arc">
                <a:avLst>
                  <a:gd name="adj1" fmla="val 19583453"/>
                  <a:gd name="adj2" fmla="val 2145552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1668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3. CurvingLoRa Under Collisions</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AE65656-8475-BC47-A1F9-1378608AB35C}"/>
              </a:ext>
            </a:extLst>
          </p:cNvPr>
          <p:cNvGrpSpPr/>
          <p:nvPr/>
        </p:nvGrpSpPr>
        <p:grpSpPr>
          <a:xfrm>
            <a:off x="267160" y="2071763"/>
            <a:ext cx="11166510" cy="1683648"/>
            <a:chOff x="267160" y="2071763"/>
            <a:chExt cx="11166510" cy="1683648"/>
          </a:xfrm>
        </p:grpSpPr>
        <p:grpSp>
          <p:nvGrpSpPr>
            <p:cNvPr id="21" name="Group 20">
              <a:extLst>
                <a:ext uri="{FF2B5EF4-FFF2-40B4-BE49-F238E27FC236}">
                  <a16:creationId xmlns:a16="http://schemas.microsoft.com/office/drawing/2014/main" id="{1DB00B22-A018-CB42-8177-168FC2AF264D}"/>
                </a:ext>
              </a:extLst>
            </p:cNvPr>
            <p:cNvGrpSpPr/>
            <p:nvPr/>
          </p:nvGrpSpPr>
          <p:grpSpPr>
            <a:xfrm>
              <a:off x="5868549" y="2071763"/>
              <a:ext cx="5565121" cy="800967"/>
              <a:chOff x="5868549" y="2071763"/>
              <a:chExt cx="5565121" cy="800967"/>
            </a:xfrm>
          </p:grpSpPr>
          <p:sp>
            <p:nvSpPr>
              <p:cNvPr id="101" name="文本框 63">
                <a:extLst>
                  <a:ext uri="{FF2B5EF4-FFF2-40B4-BE49-F238E27FC236}">
                    <a16:creationId xmlns:a16="http://schemas.microsoft.com/office/drawing/2014/main" id="{F6824C88-643D-304A-B4ED-BD8780D16967}"/>
                  </a:ext>
                </a:extLst>
              </p:cNvPr>
              <p:cNvSpPr txBox="1"/>
              <p:nvPr/>
            </p:nvSpPr>
            <p:spPr>
              <a:xfrm>
                <a:off x="5868549" y="2071763"/>
                <a:ext cx="5565121"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1. Modulate Data  for Aligned Chirp Symbol</a:t>
                </a:r>
                <a:endParaRPr lang="en-US" altLang="zh-CN"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31D46ED-505D-304B-B31E-6E267523E1FE}"/>
                  </a:ext>
                </a:extLst>
              </p:cNvPr>
              <p:cNvPicPr>
                <a:picLocks noChangeAspect="1"/>
              </p:cNvPicPr>
              <p:nvPr/>
            </p:nvPicPr>
            <p:blipFill>
              <a:blip r:embed="rId3"/>
              <a:stretch>
                <a:fillRect/>
              </a:stretch>
            </p:blipFill>
            <p:spPr>
              <a:xfrm>
                <a:off x="6029553" y="2478879"/>
                <a:ext cx="3484064" cy="393851"/>
              </a:xfrm>
              <a:prstGeom prst="rect">
                <a:avLst/>
              </a:prstGeom>
            </p:spPr>
          </p:pic>
        </p:grpSp>
        <p:grpSp>
          <p:nvGrpSpPr>
            <p:cNvPr id="12" name="Group 11">
              <a:extLst>
                <a:ext uri="{FF2B5EF4-FFF2-40B4-BE49-F238E27FC236}">
                  <a16:creationId xmlns:a16="http://schemas.microsoft.com/office/drawing/2014/main" id="{4C7108ED-C2A1-0740-A60F-627CB9D3E8FC}"/>
                </a:ext>
              </a:extLst>
            </p:cNvPr>
            <p:cNvGrpSpPr/>
            <p:nvPr/>
          </p:nvGrpSpPr>
          <p:grpSpPr>
            <a:xfrm>
              <a:off x="267160" y="2193131"/>
              <a:ext cx="4267661" cy="1562280"/>
              <a:chOff x="267160" y="2193131"/>
              <a:chExt cx="4267661" cy="1562280"/>
            </a:xfrm>
          </p:grpSpPr>
          <p:grpSp>
            <p:nvGrpSpPr>
              <p:cNvPr id="52" name="Group 51">
                <a:extLst>
                  <a:ext uri="{FF2B5EF4-FFF2-40B4-BE49-F238E27FC236}">
                    <a16:creationId xmlns:a16="http://schemas.microsoft.com/office/drawing/2014/main" id="{0B59D310-918E-F04D-A0AA-325323D5397E}"/>
                  </a:ext>
                </a:extLst>
              </p:cNvPr>
              <p:cNvGrpSpPr/>
              <p:nvPr/>
            </p:nvGrpSpPr>
            <p:grpSpPr>
              <a:xfrm>
                <a:off x="267160" y="2193131"/>
                <a:ext cx="3071808" cy="1562280"/>
                <a:chOff x="1259101" y="3429000"/>
                <a:chExt cx="3071807" cy="1562280"/>
              </a:xfrm>
            </p:grpSpPr>
            <p:cxnSp>
              <p:nvCxnSpPr>
                <p:cNvPr id="66" name="Straight Arrow Connector 65">
                  <a:extLst>
                    <a:ext uri="{FF2B5EF4-FFF2-40B4-BE49-F238E27FC236}">
                      <a16:creationId xmlns:a16="http://schemas.microsoft.com/office/drawing/2014/main" id="{691FCF18-CF96-D049-B029-D86FB91AF34E}"/>
                    </a:ext>
                  </a:extLst>
                </p:cNvPr>
                <p:cNvCxnSpPr>
                  <a:cxnSpLocks/>
                </p:cNvCxnSpPr>
                <p:nvPr/>
              </p:nvCxnSpPr>
              <p:spPr>
                <a:xfrm flipV="1">
                  <a:off x="190500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B69D19D5-99A1-7C4F-8A7B-576E06EA037C}"/>
                    </a:ext>
                  </a:extLst>
                </p:cNvPr>
                <p:cNvCxnSpPr>
                  <a:cxnSpLocks/>
                </p:cNvCxnSpPr>
                <p:nvPr/>
              </p:nvCxnSpPr>
              <p:spPr>
                <a:xfrm>
                  <a:off x="1905000" y="4306824"/>
                  <a:ext cx="20809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8EFA05-99D0-D54C-ADD6-03109BAFC001}"/>
                    </a:ext>
                  </a:extLst>
                </p:cNvPr>
                <p:cNvCxnSpPr>
                  <a:cxnSpLocks/>
                </p:cNvCxnSpPr>
                <p:nvPr/>
              </p:nvCxnSpPr>
              <p:spPr>
                <a:xfrm>
                  <a:off x="1905000" y="3856134"/>
                  <a:ext cx="200756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9021FF6-415F-5241-B59E-7C49F77CC61A}"/>
                    </a:ext>
                  </a:extLst>
                </p:cNvPr>
                <p:cNvCxnSpPr>
                  <a:cxnSpLocks/>
                </p:cNvCxnSpPr>
                <p:nvPr/>
              </p:nvCxnSpPr>
              <p:spPr>
                <a:xfrm>
                  <a:off x="1905000" y="4761818"/>
                  <a:ext cx="200756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3325883-2D97-FF46-B2D5-415997665B9F}"/>
                    </a:ext>
                  </a:extLst>
                </p:cNvPr>
                <p:cNvCxnSpPr>
                  <a:cxnSpLocks/>
                </p:cNvCxnSpPr>
                <p:nvPr/>
              </p:nvCxnSpPr>
              <p:spPr>
                <a:xfrm>
                  <a:off x="2525267" y="3828534"/>
                  <a:ext cx="0" cy="938999"/>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0CB5C65-3785-BD4D-A44D-DF0A735F7010}"/>
                    </a:ext>
                  </a:extLst>
                </p:cNvPr>
                <p:cNvCxnSpPr>
                  <a:cxnSpLocks/>
                </p:cNvCxnSpPr>
                <p:nvPr/>
              </p:nvCxnSpPr>
              <p:spPr>
                <a:xfrm>
                  <a:off x="3437431" y="3850198"/>
                  <a:ext cx="0" cy="88495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40E149A9-DAE8-7146-B593-B6C9C9B9DAD7}"/>
                        </a:ext>
                      </a:extLst>
                    </p:cNvPr>
                    <p:cNvSpPr txBox="1"/>
                    <p:nvPr/>
                  </p:nvSpPr>
                  <p:spPr>
                    <a:xfrm>
                      <a:off x="1259101" y="3642520"/>
                      <a:ext cx="830100" cy="3794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i="1">
                                    <a:latin typeface="Cambria Math" panose="02040503050406030204" pitchFamily="18" charset="0"/>
                                  </a:rPr>
                                  <m:t>𝐵𝑊</m:t>
                                </m:r>
                              </m:num>
                              <m:den>
                                <m:r>
                                  <a:rPr lang="en-US" sz="1000" i="1">
                                    <a:latin typeface="Cambria Math" panose="02040503050406030204" pitchFamily="18" charset="0"/>
                                  </a:rPr>
                                  <m:t>2</m:t>
                                </m:r>
                              </m:den>
                            </m:f>
                          </m:oMath>
                        </m:oMathPara>
                      </a14:m>
                      <a:endParaRPr lang="en-US" sz="1000"/>
                    </a:p>
                  </p:txBody>
                </p:sp>
              </mc:Choice>
              <mc:Fallback xmlns="">
                <p:sp>
                  <p:nvSpPr>
                    <p:cNvPr id="72" name="TextBox 71">
                      <a:extLst>
                        <a:ext uri="{FF2B5EF4-FFF2-40B4-BE49-F238E27FC236}">
                          <a16:creationId xmlns:a16="http://schemas.microsoft.com/office/drawing/2014/main" id="{40E149A9-DAE8-7146-B593-B6C9C9B9DAD7}"/>
                        </a:ext>
                      </a:extLst>
                    </p:cNvPr>
                    <p:cNvSpPr txBox="1">
                      <a:spLocks noRot="1" noChangeAspect="1" noMove="1" noResize="1" noEditPoints="1" noAdjustHandles="1" noChangeArrowheads="1" noChangeShapeType="1" noTextEdit="1"/>
                    </p:cNvSpPr>
                    <p:nvPr/>
                  </p:nvSpPr>
                  <p:spPr>
                    <a:xfrm>
                      <a:off x="1259101" y="3642520"/>
                      <a:ext cx="830100" cy="3794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F86AE3D-905E-5841-BB1F-08A118B5E3F4}"/>
                        </a:ext>
                      </a:extLst>
                    </p:cNvPr>
                    <p:cNvSpPr txBox="1"/>
                    <p:nvPr/>
                  </p:nvSpPr>
                  <p:spPr>
                    <a:xfrm>
                      <a:off x="1259101" y="4555877"/>
                      <a:ext cx="830100" cy="3794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i="1">
                                    <a:latin typeface="Cambria Math" panose="02040503050406030204" pitchFamily="18" charset="0"/>
                                  </a:rPr>
                                  <m:t>𝐵𝑊</m:t>
                                </m:r>
                              </m:num>
                              <m:den>
                                <m:r>
                                  <a:rPr lang="en-US" sz="1000" i="1">
                                    <a:latin typeface="Cambria Math" panose="02040503050406030204" pitchFamily="18" charset="0"/>
                                  </a:rPr>
                                  <m:t>2</m:t>
                                </m:r>
                              </m:den>
                            </m:f>
                          </m:oMath>
                        </m:oMathPara>
                      </a14:m>
                      <a:endParaRPr lang="en-US" sz="1000"/>
                    </a:p>
                  </p:txBody>
                </p:sp>
              </mc:Choice>
              <mc:Fallback xmlns="">
                <p:sp>
                  <p:nvSpPr>
                    <p:cNvPr id="73" name="TextBox 72">
                      <a:extLst>
                        <a:ext uri="{FF2B5EF4-FFF2-40B4-BE49-F238E27FC236}">
                          <a16:creationId xmlns:a16="http://schemas.microsoft.com/office/drawing/2014/main" id="{4F86AE3D-905E-5841-BB1F-08A118B5E3F4}"/>
                        </a:ext>
                      </a:extLst>
                    </p:cNvPr>
                    <p:cNvSpPr txBox="1">
                      <a:spLocks noRot="1" noChangeAspect="1" noMove="1" noResize="1" noEditPoints="1" noAdjustHandles="1" noChangeArrowheads="1" noChangeShapeType="1" noTextEdit="1"/>
                    </p:cNvSpPr>
                    <p:nvPr/>
                  </p:nvSpPr>
                  <p:spPr>
                    <a:xfrm>
                      <a:off x="1259101" y="4555877"/>
                      <a:ext cx="830100" cy="3794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FF45ADC-B938-454E-9711-C95003645ACA}"/>
                        </a:ext>
                      </a:extLst>
                    </p:cNvPr>
                    <p:cNvSpPr txBox="1"/>
                    <p:nvPr/>
                  </p:nvSpPr>
                  <p:spPr>
                    <a:xfrm>
                      <a:off x="1498223" y="342900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74" name="TextBox 73">
                      <a:extLst>
                        <a:ext uri="{FF2B5EF4-FFF2-40B4-BE49-F238E27FC236}">
                          <a16:creationId xmlns:a16="http://schemas.microsoft.com/office/drawing/2014/main" id="{1FF45ADC-B938-454E-9711-C95003645ACA}"/>
                        </a:ext>
                      </a:extLst>
                    </p:cNvPr>
                    <p:cNvSpPr txBox="1">
                      <a:spLocks noRot="1" noChangeAspect="1" noMove="1" noResize="1" noEditPoints="1" noAdjustHandles="1" noChangeArrowheads="1" noChangeShapeType="1" noTextEdit="1"/>
                    </p:cNvSpPr>
                    <p:nvPr/>
                  </p:nvSpPr>
                  <p:spPr>
                    <a:xfrm>
                      <a:off x="1498223" y="3429000"/>
                      <a:ext cx="830100" cy="246221"/>
                    </a:xfrm>
                    <a:prstGeom prst="rect">
                      <a:avLst/>
                    </a:prstGeom>
                    <a:blipFill>
                      <a:blip r:embed="rId6"/>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7D42BBB2-0EBE-2743-B408-FCA618363287}"/>
                        </a:ext>
                      </a:extLst>
                    </p:cNvPr>
                    <p:cNvSpPr txBox="1"/>
                    <p:nvPr/>
                  </p:nvSpPr>
                  <p:spPr>
                    <a:xfrm>
                      <a:off x="3500808" y="4317938"/>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75" name="TextBox 74">
                      <a:extLst>
                        <a:ext uri="{FF2B5EF4-FFF2-40B4-BE49-F238E27FC236}">
                          <a16:creationId xmlns:a16="http://schemas.microsoft.com/office/drawing/2014/main" id="{7D42BBB2-0EBE-2743-B408-FCA618363287}"/>
                        </a:ext>
                      </a:extLst>
                    </p:cNvPr>
                    <p:cNvSpPr txBox="1">
                      <a:spLocks noRot="1" noChangeAspect="1" noMove="1" noResize="1" noEditPoints="1" noAdjustHandles="1" noChangeArrowheads="1" noChangeShapeType="1" noTextEdit="1"/>
                    </p:cNvSpPr>
                    <p:nvPr/>
                  </p:nvSpPr>
                  <p:spPr>
                    <a:xfrm>
                      <a:off x="3500808" y="4317938"/>
                      <a:ext cx="830100" cy="246221"/>
                    </a:xfrm>
                    <a:prstGeom prst="rect">
                      <a:avLst/>
                    </a:prstGeom>
                    <a:blipFill>
                      <a:blip r:embed="rId7"/>
                      <a:stretch>
                        <a:fillRect/>
                      </a:stretch>
                    </a:blipFill>
                  </p:spPr>
                  <p:txBody>
                    <a:bodyPr/>
                    <a:lstStyle/>
                    <a:p>
                      <a:r>
                        <a:rPr lang="en-US">
                          <a:noFill/>
                        </a:rPr>
                        <a:t> </a:t>
                      </a:r>
                    </a:p>
                  </p:txBody>
                </p:sp>
              </mc:Fallback>
            </mc:AlternateContent>
            <p:cxnSp>
              <p:nvCxnSpPr>
                <p:cNvPr id="76" name="Straight Connector 75">
                  <a:extLst>
                    <a:ext uri="{FF2B5EF4-FFF2-40B4-BE49-F238E27FC236}">
                      <a16:creationId xmlns:a16="http://schemas.microsoft.com/office/drawing/2014/main" id="{8DF70CD6-0289-614E-9220-885F8C54CB05}"/>
                    </a:ext>
                  </a:extLst>
                </p:cNvPr>
                <p:cNvCxnSpPr>
                  <a:cxnSpLocks/>
                </p:cNvCxnSpPr>
                <p:nvPr/>
              </p:nvCxnSpPr>
              <p:spPr>
                <a:xfrm flipV="1">
                  <a:off x="2538893" y="3856134"/>
                  <a:ext cx="439190" cy="44076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C34D27D-1C7B-3C4E-8231-93B5A21C0B68}"/>
                    </a:ext>
                  </a:extLst>
                </p:cNvPr>
                <p:cNvCxnSpPr>
                  <a:cxnSpLocks/>
                </p:cNvCxnSpPr>
                <p:nvPr/>
              </p:nvCxnSpPr>
              <p:spPr>
                <a:xfrm flipV="1">
                  <a:off x="2986258" y="4308865"/>
                  <a:ext cx="439190" cy="44076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57" name="组合 16">
                <a:extLst>
                  <a:ext uri="{FF2B5EF4-FFF2-40B4-BE49-F238E27FC236}">
                    <a16:creationId xmlns:a16="http://schemas.microsoft.com/office/drawing/2014/main" id="{5DBCD8C2-FB87-444A-9DB0-177CB69E74C3}"/>
                  </a:ext>
                </a:extLst>
              </p:cNvPr>
              <p:cNvGrpSpPr/>
              <p:nvPr/>
            </p:nvGrpSpPr>
            <p:grpSpPr>
              <a:xfrm>
                <a:off x="1532836" y="2595422"/>
                <a:ext cx="912655" cy="930479"/>
                <a:chOff x="1772907" y="428681"/>
                <a:chExt cx="1074417" cy="1095406"/>
              </a:xfrm>
            </p:grpSpPr>
            <p:cxnSp>
              <p:nvCxnSpPr>
                <p:cNvPr id="62" name="Straight Connector 9">
                  <a:extLst>
                    <a:ext uri="{FF2B5EF4-FFF2-40B4-BE49-F238E27FC236}">
                      <a16:creationId xmlns:a16="http://schemas.microsoft.com/office/drawing/2014/main" id="{36AE151D-AF70-A341-A2BE-4DDF7B6460AA}"/>
                    </a:ext>
                  </a:extLst>
                </p:cNvPr>
                <p:cNvCxnSpPr>
                  <a:cxnSpLocks/>
                </p:cNvCxnSpPr>
                <p:nvPr/>
              </p:nvCxnSpPr>
              <p:spPr>
                <a:xfrm>
                  <a:off x="2847324" y="42868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39">
                  <a:extLst>
                    <a:ext uri="{FF2B5EF4-FFF2-40B4-BE49-F238E27FC236}">
                      <a16:creationId xmlns:a16="http://schemas.microsoft.com/office/drawing/2014/main" id="{D8533C47-82DD-7C4E-8E19-821985DFDB45}"/>
                    </a:ext>
                  </a:extLst>
                </p:cNvPr>
                <p:cNvCxnSpPr>
                  <a:cxnSpLocks/>
                </p:cNvCxnSpPr>
                <p:nvPr/>
              </p:nvCxnSpPr>
              <p:spPr>
                <a:xfrm>
                  <a:off x="1772907" y="45105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61" name="Straight Connector 52">
                <a:extLst>
                  <a:ext uri="{FF2B5EF4-FFF2-40B4-BE49-F238E27FC236}">
                    <a16:creationId xmlns:a16="http://schemas.microsoft.com/office/drawing/2014/main" id="{A1264D50-34B1-B548-944A-5542EAAA7544}"/>
                  </a:ext>
                </a:extLst>
              </p:cNvPr>
              <p:cNvCxnSpPr>
                <a:cxnSpLocks/>
              </p:cNvCxnSpPr>
              <p:nvPr/>
            </p:nvCxnSpPr>
            <p:spPr>
              <a:xfrm flipH="1" flipV="1">
                <a:off x="1538610" y="2638059"/>
                <a:ext cx="895588" cy="891557"/>
              </a:xfrm>
              <a:prstGeom prst="line">
                <a:avLst/>
              </a:prstGeom>
              <a:ln w="2540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Arrow Connector 47">
                <a:extLst>
                  <a:ext uri="{FF2B5EF4-FFF2-40B4-BE49-F238E27FC236}">
                    <a16:creationId xmlns:a16="http://schemas.microsoft.com/office/drawing/2014/main" id="{695BBEB3-854C-BA4A-BB45-BC20C649B4A0}"/>
                  </a:ext>
                </a:extLst>
              </p:cNvPr>
              <p:cNvCxnSpPr>
                <a:cxnSpLocks/>
              </p:cNvCxnSpPr>
              <p:nvPr/>
            </p:nvCxnSpPr>
            <p:spPr>
              <a:xfrm flipV="1">
                <a:off x="3243645" y="2321380"/>
                <a:ext cx="1" cy="7963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48">
                <a:extLst>
                  <a:ext uri="{FF2B5EF4-FFF2-40B4-BE49-F238E27FC236}">
                    <a16:creationId xmlns:a16="http://schemas.microsoft.com/office/drawing/2014/main" id="{5B117282-9DCE-E648-A96C-EFE44D09F83F}"/>
                  </a:ext>
                </a:extLst>
              </p:cNvPr>
              <p:cNvCxnSpPr>
                <a:cxnSpLocks/>
              </p:cNvCxnSpPr>
              <p:nvPr/>
            </p:nvCxnSpPr>
            <p:spPr>
              <a:xfrm>
                <a:off x="3243640" y="3101096"/>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54">
                    <a:extLst>
                      <a:ext uri="{FF2B5EF4-FFF2-40B4-BE49-F238E27FC236}">
                        <a16:creationId xmlns:a16="http://schemas.microsoft.com/office/drawing/2014/main" id="{AFC63F23-E01E-DF4C-B7CF-75A903E661FA}"/>
                      </a:ext>
                    </a:extLst>
                  </p:cNvPr>
                  <p:cNvSpPr txBox="1"/>
                  <p:nvPr/>
                </p:nvSpPr>
                <p:spPr>
                  <a:xfrm>
                    <a:off x="3181442" y="2256429"/>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𝐴𝑚𝑝𝑙𝑖𝑡𝑢𝑑𝑒</m:t>
                          </m:r>
                        </m:oMath>
                      </m:oMathPara>
                    </a14:m>
                    <a:endParaRPr lang="en-US" sz="1177"/>
                  </a:p>
                </p:txBody>
              </p:sp>
            </mc:Choice>
            <mc:Fallback xmlns="">
              <p:sp>
                <p:nvSpPr>
                  <p:cNvPr id="80" name="TextBox 54">
                    <a:extLst>
                      <a:ext uri="{FF2B5EF4-FFF2-40B4-BE49-F238E27FC236}">
                        <a16:creationId xmlns:a16="http://schemas.microsoft.com/office/drawing/2014/main" id="{AFC63F23-E01E-DF4C-B7CF-75A903E661FA}"/>
                      </a:ext>
                    </a:extLst>
                  </p:cNvPr>
                  <p:cNvSpPr txBox="1">
                    <a:spLocks noRot="1" noChangeAspect="1" noMove="1" noResize="1" noEditPoints="1" noAdjustHandles="1" noChangeArrowheads="1" noChangeShapeType="1" noTextEdit="1"/>
                  </p:cNvSpPr>
                  <p:nvPr/>
                </p:nvSpPr>
                <p:spPr>
                  <a:xfrm>
                    <a:off x="3181442" y="2256429"/>
                    <a:ext cx="976789" cy="273474"/>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55">
                    <a:extLst>
                      <a:ext uri="{FF2B5EF4-FFF2-40B4-BE49-F238E27FC236}">
                        <a16:creationId xmlns:a16="http://schemas.microsoft.com/office/drawing/2014/main" id="{7B2F1763-AB64-B54A-8D1A-EEA8AB880EF7}"/>
                      </a:ext>
                    </a:extLst>
                  </p:cNvPr>
                  <p:cNvSpPr/>
                  <p:nvPr/>
                </p:nvSpPr>
                <p:spPr>
                  <a:xfrm>
                    <a:off x="3169562" y="3105008"/>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xmlns="">
              <p:sp>
                <p:nvSpPr>
                  <p:cNvPr id="81" name="Rectangle 55">
                    <a:extLst>
                      <a:ext uri="{FF2B5EF4-FFF2-40B4-BE49-F238E27FC236}">
                        <a16:creationId xmlns:a16="http://schemas.microsoft.com/office/drawing/2014/main" id="{7B2F1763-AB64-B54A-8D1A-EEA8AB880EF7}"/>
                      </a:ext>
                    </a:extLst>
                  </p:cNvPr>
                  <p:cNvSpPr>
                    <a:spLocks noRot="1" noChangeAspect="1" noMove="1" noResize="1" noEditPoints="1" noAdjustHandles="1" noChangeArrowheads="1" noChangeShapeType="1" noTextEdit="1"/>
                  </p:cNvSpPr>
                  <p:nvPr/>
                </p:nvSpPr>
                <p:spPr>
                  <a:xfrm>
                    <a:off x="3169562" y="3105008"/>
                    <a:ext cx="301686" cy="2734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57">
                    <a:extLst>
                      <a:ext uri="{FF2B5EF4-FFF2-40B4-BE49-F238E27FC236}">
                        <a16:creationId xmlns:a16="http://schemas.microsoft.com/office/drawing/2014/main" id="{160541CC-7121-CB41-8B5A-EDBC2298DA00}"/>
                      </a:ext>
                    </a:extLst>
                  </p:cNvPr>
                  <p:cNvSpPr/>
                  <p:nvPr/>
                </p:nvSpPr>
                <p:spPr>
                  <a:xfrm>
                    <a:off x="3804276" y="3100540"/>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xmlns="">
              <p:sp>
                <p:nvSpPr>
                  <p:cNvPr id="82" name="Rectangle 57">
                    <a:extLst>
                      <a:ext uri="{FF2B5EF4-FFF2-40B4-BE49-F238E27FC236}">
                        <a16:creationId xmlns:a16="http://schemas.microsoft.com/office/drawing/2014/main" id="{160541CC-7121-CB41-8B5A-EDBC2298DA00}"/>
                      </a:ext>
                    </a:extLst>
                  </p:cNvPr>
                  <p:cNvSpPr>
                    <a:spLocks noRot="1" noChangeAspect="1" noMove="1" noResize="1" noEditPoints="1" noAdjustHandles="1" noChangeArrowheads="1" noChangeShapeType="1" noTextEdit="1"/>
                  </p:cNvSpPr>
                  <p:nvPr/>
                </p:nvSpPr>
                <p:spPr>
                  <a:xfrm>
                    <a:off x="3804276" y="3100540"/>
                    <a:ext cx="707501" cy="273858"/>
                  </a:xfrm>
                  <a:prstGeom prst="rect">
                    <a:avLst/>
                  </a:prstGeom>
                  <a:blipFill>
                    <a:blip r:embed="rId10"/>
                    <a:stretch>
                      <a:fillRect/>
                    </a:stretch>
                  </a:blipFill>
                </p:spPr>
                <p:txBody>
                  <a:bodyPr/>
                  <a:lstStyle/>
                  <a:p>
                    <a:r>
                      <a:rPr lang="en-US">
                        <a:noFill/>
                      </a:rPr>
                      <a:t> </a:t>
                    </a:r>
                  </a:p>
                </p:txBody>
              </p:sp>
            </mc:Fallback>
          </mc:AlternateContent>
          <p:cxnSp>
            <p:nvCxnSpPr>
              <p:cNvPr id="83" name="Straight Connector 58">
                <a:extLst>
                  <a:ext uri="{FF2B5EF4-FFF2-40B4-BE49-F238E27FC236}">
                    <a16:creationId xmlns:a16="http://schemas.microsoft.com/office/drawing/2014/main" id="{10B2D069-CCEF-134D-BEEF-279225CD1AFB}"/>
                  </a:ext>
                </a:extLst>
              </p:cNvPr>
              <p:cNvCxnSpPr>
                <a:cxnSpLocks/>
              </p:cNvCxnSpPr>
              <p:nvPr/>
            </p:nvCxnSpPr>
            <p:spPr>
              <a:xfrm flipV="1">
                <a:off x="4197070" y="3078413"/>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59">
                    <a:extLst>
                      <a:ext uri="{FF2B5EF4-FFF2-40B4-BE49-F238E27FC236}">
                        <a16:creationId xmlns:a16="http://schemas.microsoft.com/office/drawing/2014/main" id="{18B39B52-D0D5-454D-9824-43E9F72FBF48}"/>
                      </a:ext>
                    </a:extLst>
                  </p:cNvPr>
                  <p:cNvSpPr txBox="1"/>
                  <p:nvPr/>
                </p:nvSpPr>
                <p:spPr>
                  <a:xfrm>
                    <a:off x="3293241" y="3239752"/>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xmlns="">
              <p:sp>
                <p:nvSpPr>
                  <p:cNvPr id="84" name="TextBox 59">
                    <a:extLst>
                      <a:ext uri="{FF2B5EF4-FFF2-40B4-BE49-F238E27FC236}">
                        <a16:creationId xmlns:a16="http://schemas.microsoft.com/office/drawing/2014/main" id="{18B39B52-D0D5-454D-9824-43E9F72FBF48}"/>
                      </a:ext>
                    </a:extLst>
                  </p:cNvPr>
                  <p:cNvSpPr txBox="1">
                    <a:spLocks noRot="1" noChangeAspect="1" noMove="1" noResize="1" noEditPoints="1" noAdjustHandles="1" noChangeArrowheads="1" noChangeShapeType="1" noTextEdit="1"/>
                  </p:cNvSpPr>
                  <p:nvPr/>
                </p:nvSpPr>
                <p:spPr>
                  <a:xfrm>
                    <a:off x="3293241" y="3239752"/>
                    <a:ext cx="976789" cy="273474"/>
                  </a:xfrm>
                  <a:prstGeom prst="rect">
                    <a:avLst/>
                  </a:prstGeom>
                  <a:blipFill>
                    <a:blip r:embed="rId11"/>
                    <a:stretch>
                      <a:fillRect/>
                    </a:stretch>
                  </a:blipFill>
                </p:spPr>
                <p:txBody>
                  <a:bodyPr/>
                  <a:lstStyle/>
                  <a:p>
                    <a:r>
                      <a:rPr lang="en-US">
                        <a:noFill/>
                      </a:rPr>
                      <a:t> </a:t>
                    </a:r>
                  </a:p>
                </p:txBody>
              </p:sp>
            </mc:Fallback>
          </mc:AlternateContent>
          <p:cxnSp>
            <p:nvCxnSpPr>
              <p:cNvPr id="85" name="Straight Connector 27">
                <a:extLst>
                  <a:ext uri="{FF2B5EF4-FFF2-40B4-BE49-F238E27FC236}">
                    <a16:creationId xmlns:a16="http://schemas.microsoft.com/office/drawing/2014/main" id="{F98D9EB0-C399-C64E-A200-89BC7431ACBD}"/>
                  </a:ext>
                </a:extLst>
              </p:cNvPr>
              <p:cNvCxnSpPr>
                <a:cxnSpLocks/>
              </p:cNvCxnSpPr>
              <p:nvPr/>
            </p:nvCxnSpPr>
            <p:spPr>
              <a:xfrm flipV="1">
                <a:off x="3767233" y="2553368"/>
                <a:ext cx="1127" cy="547173"/>
              </a:xfrm>
              <a:prstGeom prst="line">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28">
                <a:extLst>
                  <a:ext uri="{FF2B5EF4-FFF2-40B4-BE49-F238E27FC236}">
                    <a16:creationId xmlns:a16="http://schemas.microsoft.com/office/drawing/2014/main" id="{61802BFD-BB2F-0144-834A-D17157828663}"/>
                  </a:ext>
                </a:extLst>
              </p:cNvPr>
              <p:cNvCxnSpPr>
                <a:cxnSpLocks/>
              </p:cNvCxnSpPr>
              <p:nvPr/>
            </p:nvCxnSpPr>
            <p:spPr>
              <a:xfrm flipV="1">
                <a:off x="3769190" y="3083188"/>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56">
                <a:extLst>
                  <a:ext uri="{FF2B5EF4-FFF2-40B4-BE49-F238E27FC236}">
                    <a16:creationId xmlns:a16="http://schemas.microsoft.com/office/drawing/2014/main" id="{A32F3A9C-641E-8846-9DBC-3039D027ABE7}"/>
                  </a:ext>
                </a:extLst>
              </p:cNvPr>
              <p:cNvCxnSpPr>
                <a:cxnSpLocks/>
              </p:cNvCxnSpPr>
              <p:nvPr/>
            </p:nvCxnSpPr>
            <p:spPr>
              <a:xfrm flipV="1">
                <a:off x="3332893" y="3078413"/>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35">
                <a:extLst>
                  <a:ext uri="{FF2B5EF4-FFF2-40B4-BE49-F238E27FC236}">
                    <a16:creationId xmlns:a16="http://schemas.microsoft.com/office/drawing/2014/main" id="{B2F87FAA-626B-6948-A03D-414F52DB362E}"/>
                  </a:ext>
                </a:extLst>
              </p:cNvPr>
              <p:cNvCxnSpPr/>
              <p:nvPr/>
            </p:nvCxnSpPr>
            <p:spPr>
              <a:xfrm>
                <a:off x="3257014" y="2539268"/>
                <a:ext cx="107598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Arrow Connector 43">
                <a:extLst>
                  <a:ext uri="{FF2B5EF4-FFF2-40B4-BE49-F238E27FC236}">
                    <a16:creationId xmlns:a16="http://schemas.microsoft.com/office/drawing/2014/main" id="{4FB6F42A-59D4-054D-B8ED-08E7EA717DB2}"/>
                  </a:ext>
                </a:extLst>
              </p:cNvPr>
              <p:cNvCxnSpPr>
                <a:cxnSpLocks/>
              </p:cNvCxnSpPr>
              <p:nvPr/>
            </p:nvCxnSpPr>
            <p:spPr>
              <a:xfrm flipV="1">
                <a:off x="1531191" y="3585956"/>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04" name="文本框 63">
                <a:extLst>
                  <a:ext uri="{FF2B5EF4-FFF2-40B4-BE49-F238E27FC236}">
                    <a16:creationId xmlns:a16="http://schemas.microsoft.com/office/drawing/2014/main" id="{61E3BA02-34E4-4F46-9942-10E4B87D6BD4}"/>
                  </a:ext>
                </a:extLst>
              </p:cNvPr>
              <p:cNvSpPr txBox="1"/>
              <p:nvPr/>
            </p:nvSpPr>
            <p:spPr>
              <a:xfrm>
                <a:off x="5901836" y="4062254"/>
                <a:ext cx="6272875" cy="668901"/>
              </a:xfrm>
              <a:prstGeom prst="rect">
                <a:avLst/>
              </a:prstGeom>
              <a:noFill/>
            </p:spPr>
            <p:txBody>
              <a:bodyPr wrap="square" rtlCol="0">
                <a:spAutoFit/>
              </a:bodyPr>
              <a:lstStyle/>
              <a:p>
                <a:pPr marL="285750" indent="-285750">
                  <a:buFont typeface="Arial" panose="020B0604020202020204" pitchFamily="34" charset="0"/>
                  <a:buChar char="•"/>
                </a:pPr>
                <a:r>
                  <a:rPr lang="en-US" altLang="zh-CN" i="1">
                    <a:latin typeface="Times New Roman" panose="02020603050405020304" pitchFamily="18" charset="0"/>
                    <a:cs typeface="Times New Roman" panose="02020603050405020304" pitchFamily="18" charset="0"/>
                  </a:rPr>
                  <a:t>For Linear Chirps fc(t)=k</a:t>
                </a:r>
                <a:r>
                  <a:rPr lang="en-US" altLang="zh-CN" i="1" baseline="-25000">
                    <a:latin typeface="Times New Roman" panose="02020603050405020304" pitchFamily="18" charset="0"/>
                    <a:cs typeface="Times New Roman" panose="02020603050405020304" pitchFamily="18" charset="0"/>
                  </a:rPr>
                  <a:t>1</a:t>
                </a:r>
                <a:r>
                  <a:rPr lang="en-US" altLang="zh-CN" i="1">
                    <a:latin typeface="Times New Roman" panose="02020603050405020304" pitchFamily="18" charset="0"/>
                    <a:cs typeface="Times New Roman" panose="02020603050405020304" pitchFamily="18" charset="0"/>
                  </a:rPr>
                  <a:t>t+k</a:t>
                </a:r>
                <a:r>
                  <a:rPr lang="en-US" altLang="zh-CN" i="1" baseline="-25000">
                    <a:latin typeface="Times New Roman" panose="02020603050405020304" pitchFamily="18" charset="0"/>
                    <a:cs typeface="Times New Roman" panose="02020603050405020304" pitchFamily="18" charset="0"/>
                  </a:rPr>
                  <a:t>0 </a:t>
                </a:r>
                <a:endParaRPr lang="en-US" altLang="zh-CN" i="1">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a:t>
                </a:r>
                <a:r>
                  <a:rPr lang="zh-CN" altLang="en-US"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F(t) = f</a:t>
                </a:r>
                <a:r>
                  <a:rPr lang="en-US" altLang="zh-CN" i="1" baseline="-25000" dirty="0">
                    <a:latin typeface="Times New Roman" panose="02020603050405020304" pitchFamily="18" charset="0"/>
                    <a:cs typeface="Times New Roman" panose="02020603050405020304" pitchFamily="18" charset="0"/>
                  </a:rPr>
                  <a:t>0</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t+</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𝑡</m:t>
                        </m:r>
                      </m:e>
                      <m:sub>
                        <m:r>
                          <a:rPr lang="en-US" altLang="zh-CN" i="1">
                            <a:latin typeface="Cambria Math" panose="02040503050406030204" pitchFamily="18" charset="0"/>
                            <a:cs typeface="Times New Roman" panose="02020603050405020304" pitchFamily="18" charset="0"/>
                          </a:rPr>
                          <m:t>𝑔𝑎𝑝</m:t>
                        </m:r>
                      </m:sub>
                    </m:sSub>
                  </m:oMath>
                </a14:m>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0  </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1</a:t>
                </a:r>
                <a:r>
                  <a:rPr lang="en-US" altLang="zh-CN" i="1" dirty="0">
                    <a:latin typeface="Times New Roman" panose="02020603050405020304" pitchFamily="18" charset="0"/>
                    <a:cs typeface="Times New Roman" panose="02020603050405020304" pitchFamily="18" charset="0"/>
                  </a:rPr>
                  <a:t>t+k</a:t>
                </a:r>
                <a:r>
                  <a:rPr lang="en-US" altLang="zh-CN" i="1" baseline="-25000" dirty="0">
                    <a:latin typeface="Times New Roman" panose="02020603050405020304" pitchFamily="18" charset="0"/>
                    <a:cs typeface="Times New Roman" panose="02020603050405020304" pitchFamily="18" charset="0"/>
                  </a:rPr>
                  <a:t>0</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 = f</a:t>
                </a:r>
                <a:r>
                  <a:rPr lang="en-US" altLang="zh-CN" i="1" baseline="-25000" dirty="0">
                    <a:latin typeface="Times New Roman" panose="02020603050405020304" pitchFamily="18" charset="0"/>
                    <a:cs typeface="Times New Roman" panose="02020603050405020304" pitchFamily="18" charset="0"/>
                  </a:rPr>
                  <a:t>0</a:t>
                </a:r>
                <a:r>
                  <a:rPr lang="en-US" altLang="zh-CN" i="1" dirty="0">
                    <a:latin typeface="Times New Roman" panose="02020603050405020304" pitchFamily="18" charset="0"/>
                    <a:cs typeface="Times New Roman" panose="02020603050405020304" pitchFamily="18" charset="0"/>
                  </a:rPr>
                  <a:t> +</a:t>
                </a:r>
                <a:r>
                  <a:rPr lang="en-US" altLang="zh-CN" i="1" dirty="0">
                    <a:solidFill>
                      <a:schemeClr val="tx1"/>
                    </a:solidFill>
                    <a:latin typeface="Times New Roman" panose="02020603050405020304" pitchFamily="18" charset="0"/>
                    <a:cs typeface="Times New Roman" panose="02020603050405020304" pitchFamily="18" charset="0"/>
                  </a:rPr>
                  <a:t>k</a:t>
                </a:r>
                <a:r>
                  <a:rPr lang="en-US" altLang="zh-CN" i="1" baseline="-25000" dirty="0">
                    <a:solidFill>
                      <a:schemeClr val="tx1"/>
                    </a:solidFill>
                    <a:latin typeface="Times New Roman" panose="02020603050405020304" pitchFamily="18" charset="0"/>
                    <a:cs typeface="Times New Roman" panose="02020603050405020304" pitchFamily="18" charset="0"/>
                  </a:rPr>
                  <a:t>1</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𝑡</m:t>
                        </m:r>
                      </m:e>
                      <m:sub>
                        <m:r>
                          <a:rPr lang="en-US" altLang="zh-CN" i="1">
                            <a:solidFill>
                              <a:schemeClr val="tx1"/>
                            </a:solidFill>
                            <a:latin typeface="Cambria Math" panose="02040503050406030204" pitchFamily="18" charset="0"/>
                            <a:cs typeface="Times New Roman" panose="02020603050405020304" pitchFamily="18" charset="0"/>
                          </a:rPr>
                          <m:t>𝑔𝑎𝑝</m:t>
                        </m:r>
                      </m:sub>
                    </m:sSub>
                  </m:oMath>
                </a14:m>
                <a:endParaRPr lang="en-US" altLang="zh-CN" i="1" baseline="-25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4" name="文本框 63">
                <a:extLst>
                  <a:ext uri="{FF2B5EF4-FFF2-40B4-BE49-F238E27FC236}">
                    <a16:creationId xmlns:a16="http://schemas.microsoft.com/office/drawing/2014/main" id="{61E3BA02-34E4-4F46-9942-10E4B87D6BD4}"/>
                  </a:ext>
                </a:extLst>
              </p:cNvPr>
              <p:cNvSpPr txBox="1">
                <a:spLocks noRot="1" noChangeAspect="1" noMove="1" noResize="1" noEditPoints="1" noAdjustHandles="1" noChangeArrowheads="1" noChangeShapeType="1" noTextEdit="1"/>
              </p:cNvSpPr>
              <p:nvPr/>
            </p:nvSpPr>
            <p:spPr>
              <a:xfrm>
                <a:off x="5901836" y="4062254"/>
                <a:ext cx="6272875" cy="668901"/>
              </a:xfrm>
              <a:prstGeom prst="rect">
                <a:avLst/>
              </a:prstGeom>
              <a:blipFill>
                <a:blip r:embed="rId12"/>
                <a:stretch>
                  <a:fillRect l="-583" t="-4545" b="-10000"/>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A818AE5C-E5A7-6148-BBA8-0A99557E65A0}"/>
              </a:ext>
            </a:extLst>
          </p:cNvPr>
          <p:cNvGrpSpPr/>
          <p:nvPr/>
        </p:nvGrpSpPr>
        <p:grpSpPr>
          <a:xfrm>
            <a:off x="3256872" y="2719241"/>
            <a:ext cx="1079795" cy="374019"/>
            <a:chOff x="3256872" y="2719241"/>
            <a:chExt cx="1079795" cy="374019"/>
          </a:xfrm>
        </p:grpSpPr>
        <p:cxnSp>
          <p:nvCxnSpPr>
            <p:cNvPr id="90" name="Straight Connector 36">
              <a:extLst>
                <a:ext uri="{FF2B5EF4-FFF2-40B4-BE49-F238E27FC236}">
                  <a16:creationId xmlns:a16="http://schemas.microsoft.com/office/drawing/2014/main" id="{78874499-75EB-024E-8697-E9E733B6E9D0}"/>
                </a:ext>
              </a:extLst>
            </p:cNvPr>
            <p:cNvCxnSpPr/>
            <p:nvPr/>
          </p:nvCxnSpPr>
          <p:spPr>
            <a:xfrm>
              <a:off x="3256872" y="2819985"/>
              <a:ext cx="107598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27">
              <a:extLst>
                <a:ext uri="{FF2B5EF4-FFF2-40B4-BE49-F238E27FC236}">
                  <a16:creationId xmlns:a16="http://schemas.microsoft.com/office/drawing/2014/main" id="{416C1C50-BA39-3149-ABA0-3ABF17A630E8}"/>
                </a:ext>
              </a:extLst>
            </p:cNvPr>
            <p:cNvCxnSpPr>
              <a:cxnSpLocks/>
            </p:cNvCxnSpPr>
            <p:nvPr/>
          </p:nvCxnSpPr>
          <p:spPr>
            <a:xfrm flipV="1">
              <a:off x="3583518" y="2719241"/>
              <a:ext cx="0" cy="374019"/>
            </a:xfrm>
            <a:prstGeom prst="line">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27">
              <a:extLst>
                <a:ext uri="{FF2B5EF4-FFF2-40B4-BE49-F238E27FC236}">
                  <a16:creationId xmlns:a16="http://schemas.microsoft.com/office/drawing/2014/main" id="{4228A2DA-8AEC-3449-95B3-443C2371D97B}"/>
                </a:ext>
              </a:extLst>
            </p:cNvPr>
            <p:cNvCxnSpPr>
              <a:cxnSpLocks/>
            </p:cNvCxnSpPr>
            <p:nvPr/>
          </p:nvCxnSpPr>
          <p:spPr>
            <a:xfrm flipV="1">
              <a:off x="4082628" y="2819985"/>
              <a:ext cx="0" cy="269048"/>
            </a:xfrm>
            <a:prstGeom prst="line">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36">
              <a:extLst>
                <a:ext uri="{FF2B5EF4-FFF2-40B4-BE49-F238E27FC236}">
                  <a16:creationId xmlns:a16="http://schemas.microsoft.com/office/drawing/2014/main" id="{CEE346CB-BEBE-BD42-BD41-82A0C8EF5A44}"/>
                </a:ext>
              </a:extLst>
            </p:cNvPr>
            <p:cNvCxnSpPr/>
            <p:nvPr/>
          </p:nvCxnSpPr>
          <p:spPr>
            <a:xfrm>
              <a:off x="3260682" y="2728545"/>
              <a:ext cx="107598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55196CA-168D-1243-B2ED-8A6661908E02}"/>
              </a:ext>
            </a:extLst>
          </p:cNvPr>
          <p:cNvGrpSpPr/>
          <p:nvPr/>
        </p:nvGrpSpPr>
        <p:grpSpPr>
          <a:xfrm>
            <a:off x="803700" y="2592346"/>
            <a:ext cx="2037591" cy="1260280"/>
            <a:chOff x="790078" y="2592665"/>
            <a:chExt cx="2037591" cy="1260280"/>
          </a:xfrm>
        </p:grpSpPr>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AFBB12D-7D89-684D-8EA2-6AA26F93E496}"/>
                    </a:ext>
                  </a:extLst>
                </p:cNvPr>
                <p:cNvSpPr txBox="1"/>
                <p:nvPr/>
              </p:nvSpPr>
              <p:spPr>
                <a:xfrm>
                  <a:off x="790078" y="3594220"/>
                  <a:ext cx="976789" cy="258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𝑡</m:t>
                            </m:r>
                          </m:e>
                          <m:sub>
                            <m:r>
                              <a:rPr lang="en-US" sz="1000" i="1">
                                <a:latin typeface="Cambria Math" panose="02040503050406030204" pitchFamily="18" charset="0"/>
                              </a:rPr>
                              <m:t>𝑔𝑎𝑝</m:t>
                            </m:r>
                          </m:sub>
                        </m:sSub>
                      </m:oMath>
                    </m:oMathPara>
                  </a14:m>
                  <a:endParaRPr lang="en-US" sz="1000" dirty="0">
                    <a:latin typeface="Cambria Math" panose="02040503050406030204" pitchFamily="18" charset="0"/>
                  </a:endParaRPr>
                </a:p>
              </p:txBody>
            </p:sp>
          </mc:Choice>
          <mc:Fallback xmlns="">
            <p:sp>
              <p:nvSpPr>
                <p:cNvPr id="50" name="TextBox 49">
                  <a:extLst>
                    <a:ext uri="{FF2B5EF4-FFF2-40B4-BE49-F238E27FC236}">
                      <a16:creationId xmlns:a16="http://schemas.microsoft.com/office/drawing/2014/main" id="{5AFBB12D-7D89-684D-8EA2-6AA26F93E496}"/>
                    </a:ext>
                  </a:extLst>
                </p:cNvPr>
                <p:cNvSpPr txBox="1">
                  <a:spLocks noRot="1" noChangeAspect="1" noMove="1" noResize="1" noEditPoints="1" noAdjustHandles="1" noChangeArrowheads="1" noChangeShapeType="1" noTextEdit="1"/>
                </p:cNvSpPr>
                <p:nvPr/>
              </p:nvSpPr>
              <p:spPr>
                <a:xfrm>
                  <a:off x="790078" y="3594220"/>
                  <a:ext cx="976789" cy="258725"/>
                </a:xfrm>
                <a:prstGeom prst="rect">
                  <a:avLst/>
                </a:prstGeom>
                <a:blipFill>
                  <a:blip r:embed="rId13"/>
                  <a:stretch>
                    <a:fillRect/>
                  </a:stretch>
                </a:blipFill>
              </p:spPr>
              <p:txBody>
                <a:bodyPr/>
                <a:lstStyle/>
                <a:p>
                  <a:r>
                    <a:rPr lang="en-US">
                      <a:noFill/>
                    </a:rPr>
                    <a:t> </a:t>
                  </a:r>
                </a:p>
              </p:txBody>
            </p:sp>
          </mc:Fallback>
        </mc:AlternateContent>
        <p:cxnSp>
          <p:nvCxnSpPr>
            <p:cNvPr id="53" name="Straight Connector 98">
              <a:extLst>
                <a:ext uri="{FF2B5EF4-FFF2-40B4-BE49-F238E27FC236}">
                  <a16:creationId xmlns:a16="http://schemas.microsoft.com/office/drawing/2014/main" id="{0134BC92-4B9B-7542-B678-B71E25D11163}"/>
                </a:ext>
              </a:extLst>
            </p:cNvPr>
            <p:cNvCxnSpPr>
              <a:cxnSpLocks/>
            </p:cNvCxnSpPr>
            <p:nvPr/>
          </p:nvCxnSpPr>
          <p:spPr>
            <a:xfrm>
              <a:off x="1912173" y="2616084"/>
              <a:ext cx="0" cy="906148"/>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99">
              <a:extLst>
                <a:ext uri="{FF2B5EF4-FFF2-40B4-BE49-F238E27FC236}">
                  <a16:creationId xmlns:a16="http://schemas.microsoft.com/office/drawing/2014/main" id="{6EDB9F36-F663-D24A-BA2C-B5767D1BE3B6}"/>
                </a:ext>
              </a:extLst>
            </p:cNvPr>
            <p:cNvCxnSpPr>
              <a:cxnSpLocks/>
            </p:cNvCxnSpPr>
            <p:nvPr/>
          </p:nvCxnSpPr>
          <p:spPr>
            <a:xfrm>
              <a:off x="997773" y="2616548"/>
              <a:ext cx="0" cy="905684"/>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2">
              <a:extLst>
                <a:ext uri="{FF2B5EF4-FFF2-40B4-BE49-F238E27FC236}">
                  <a16:creationId xmlns:a16="http://schemas.microsoft.com/office/drawing/2014/main" id="{4A76042B-3F1C-4441-80D4-6D4D42EE9D41}"/>
                </a:ext>
              </a:extLst>
            </p:cNvPr>
            <p:cNvCxnSpPr>
              <a:cxnSpLocks/>
            </p:cNvCxnSpPr>
            <p:nvPr/>
          </p:nvCxnSpPr>
          <p:spPr>
            <a:xfrm flipV="1">
              <a:off x="1000744" y="2592665"/>
              <a:ext cx="727808" cy="715953"/>
            </a:xfrm>
            <a:prstGeom prst="line">
              <a:avLst/>
            </a:prstGeom>
            <a:ln w="254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2">
              <a:extLst>
                <a:ext uri="{FF2B5EF4-FFF2-40B4-BE49-F238E27FC236}">
                  <a16:creationId xmlns:a16="http://schemas.microsoft.com/office/drawing/2014/main" id="{0B4F7581-3EE3-574D-899F-52DB9A4066E7}"/>
                </a:ext>
              </a:extLst>
            </p:cNvPr>
            <p:cNvCxnSpPr>
              <a:cxnSpLocks/>
            </p:cNvCxnSpPr>
            <p:nvPr/>
          </p:nvCxnSpPr>
          <p:spPr>
            <a:xfrm flipV="1">
              <a:off x="1701885" y="3302716"/>
              <a:ext cx="214843" cy="211344"/>
            </a:xfrm>
            <a:prstGeom prst="line">
              <a:avLst/>
            </a:prstGeom>
            <a:ln w="254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100">
              <a:extLst>
                <a:ext uri="{FF2B5EF4-FFF2-40B4-BE49-F238E27FC236}">
                  <a16:creationId xmlns:a16="http://schemas.microsoft.com/office/drawing/2014/main" id="{8B5F2E9C-D5BE-084E-B307-5C634FE2FB93}"/>
                </a:ext>
              </a:extLst>
            </p:cNvPr>
            <p:cNvCxnSpPr>
              <a:cxnSpLocks/>
            </p:cNvCxnSpPr>
            <p:nvPr/>
          </p:nvCxnSpPr>
          <p:spPr>
            <a:xfrm>
              <a:off x="2826574" y="2610612"/>
              <a:ext cx="0" cy="911620"/>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6">
              <a:extLst>
                <a:ext uri="{FF2B5EF4-FFF2-40B4-BE49-F238E27FC236}">
                  <a16:creationId xmlns:a16="http://schemas.microsoft.com/office/drawing/2014/main" id="{36FCEAE8-D201-A142-ABE5-48DE2A8CD650}"/>
                </a:ext>
              </a:extLst>
            </p:cNvPr>
            <p:cNvCxnSpPr>
              <a:cxnSpLocks/>
            </p:cNvCxnSpPr>
            <p:nvPr/>
          </p:nvCxnSpPr>
          <p:spPr>
            <a:xfrm flipV="1">
              <a:off x="1920611" y="2641733"/>
              <a:ext cx="249983" cy="252775"/>
            </a:xfrm>
            <a:prstGeom prst="line">
              <a:avLst/>
            </a:prstGeom>
            <a:ln w="254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8">
              <a:extLst>
                <a:ext uri="{FF2B5EF4-FFF2-40B4-BE49-F238E27FC236}">
                  <a16:creationId xmlns:a16="http://schemas.microsoft.com/office/drawing/2014/main" id="{A2226553-8D83-9548-96BD-DB10D7BC55AD}"/>
                </a:ext>
              </a:extLst>
            </p:cNvPr>
            <p:cNvCxnSpPr>
              <a:cxnSpLocks/>
            </p:cNvCxnSpPr>
            <p:nvPr/>
          </p:nvCxnSpPr>
          <p:spPr>
            <a:xfrm flipV="1">
              <a:off x="2166604" y="2862501"/>
              <a:ext cx="661065" cy="663538"/>
            </a:xfrm>
            <a:prstGeom prst="line">
              <a:avLst/>
            </a:prstGeom>
            <a:ln w="254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Arrow Connector 43">
              <a:extLst>
                <a:ext uri="{FF2B5EF4-FFF2-40B4-BE49-F238E27FC236}">
                  <a16:creationId xmlns:a16="http://schemas.microsoft.com/office/drawing/2014/main" id="{B442545E-555E-C843-90D6-3C3E027CDA89}"/>
                </a:ext>
              </a:extLst>
            </p:cNvPr>
            <p:cNvCxnSpPr>
              <a:cxnSpLocks/>
            </p:cNvCxnSpPr>
            <p:nvPr/>
          </p:nvCxnSpPr>
          <p:spPr>
            <a:xfrm>
              <a:off x="983511" y="3586267"/>
              <a:ext cx="54768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B0BA699-8AE4-A747-8D5F-FEDEBDFDDE8B}"/>
              </a:ext>
            </a:extLst>
          </p:cNvPr>
          <p:cNvGrpSpPr/>
          <p:nvPr/>
        </p:nvGrpSpPr>
        <p:grpSpPr>
          <a:xfrm>
            <a:off x="267060" y="3306262"/>
            <a:ext cx="4279085" cy="3131698"/>
            <a:chOff x="267060" y="3306262"/>
            <a:chExt cx="4279085" cy="3131698"/>
          </a:xfrm>
        </p:grpSpPr>
        <p:grpSp>
          <p:nvGrpSpPr>
            <p:cNvPr id="134" name="Group 133">
              <a:extLst>
                <a:ext uri="{FF2B5EF4-FFF2-40B4-BE49-F238E27FC236}">
                  <a16:creationId xmlns:a16="http://schemas.microsoft.com/office/drawing/2014/main" id="{8614734D-6186-2648-B590-35B1150AD2E9}"/>
                </a:ext>
              </a:extLst>
            </p:cNvPr>
            <p:cNvGrpSpPr/>
            <p:nvPr/>
          </p:nvGrpSpPr>
          <p:grpSpPr>
            <a:xfrm>
              <a:off x="267060" y="4266339"/>
              <a:ext cx="3071808" cy="1562280"/>
              <a:chOff x="1259101" y="3429000"/>
              <a:chExt cx="3071807" cy="1562280"/>
            </a:xfrm>
          </p:grpSpPr>
          <p:cxnSp>
            <p:nvCxnSpPr>
              <p:cNvPr id="135" name="Straight Arrow Connector 134">
                <a:extLst>
                  <a:ext uri="{FF2B5EF4-FFF2-40B4-BE49-F238E27FC236}">
                    <a16:creationId xmlns:a16="http://schemas.microsoft.com/office/drawing/2014/main" id="{F28CF9EA-5662-FA4B-800F-BE9237CA21A9}"/>
                  </a:ext>
                </a:extLst>
              </p:cNvPr>
              <p:cNvCxnSpPr>
                <a:cxnSpLocks/>
              </p:cNvCxnSpPr>
              <p:nvPr/>
            </p:nvCxnSpPr>
            <p:spPr>
              <a:xfrm flipV="1">
                <a:off x="190500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AAFD5587-3D30-EC40-82CD-3CC8DA28819B}"/>
                  </a:ext>
                </a:extLst>
              </p:cNvPr>
              <p:cNvCxnSpPr>
                <a:cxnSpLocks/>
              </p:cNvCxnSpPr>
              <p:nvPr/>
            </p:nvCxnSpPr>
            <p:spPr>
              <a:xfrm>
                <a:off x="1905000" y="4306824"/>
                <a:ext cx="20809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80CEE22-AB9F-6543-9212-BCA3FA89B720}"/>
                  </a:ext>
                </a:extLst>
              </p:cNvPr>
              <p:cNvCxnSpPr>
                <a:cxnSpLocks/>
              </p:cNvCxnSpPr>
              <p:nvPr/>
            </p:nvCxnSpPr>
            <p:spPr>
              <a:xfrm>
                <a:off x="1905000" y="3856134"/>
                <a:ext cx="200756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C83A0C3-E068-A040-BE4B-979847DD2106}"/>
                  </a:ext>
                </a:extLst>
              </p:cNvPr>
              <p:cNvCxnSpPr>
                <a:cxnSpLocks/>
              </p:cNvCxnSpPr>
              <p:nvPr/>
            </p:nvCxnSpPr>
            <p:spPr>
              <a:xfrm>
                <a:off x="1905000" y="4761818"/>
                <a:ext cx="2007564"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72619CB-8DB1-9444-8C67-E3074BBFAE0D}"/>
                  </a:ext>
                </a:extLst>
              </p:cNvPr>
              <p:cNvCxnSpPr>
                <a:cxnSpLocks/>
              </p:cNvCxnSpPr>
              <p:nvPr/>
            </p:nvCxnSpPr>
            <p:spPr>
              <a:xfrm>
                <a:off x="2525267" y="3828534"/>
                <a:ext cx="0" cy="938999"/>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85FF7DF-55EF-1B4D-A016-6AB263B18FAA}"/>
                  </a:ext>
                </a:extLst>
              </p:cNvPr>
              <p:cNvCxnSpPr>
                <a:cxnSpLocks/>
              </p:cNvCxnSpPr>
              <p:nvPr/>
            </p:nvCxnSpPr>
            <p:spPr>
              <a:xfrm>
                <a:off x="3437431" y="3850198"/>
                <a:ext cx="0" cy="88495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7DA0B7AA-9E5F-944B-9B98-04B7C2B65D8B}"/>
                      </a:ext>
                    </a:extLst>
                  </p:cNvPr>
                  <p:cNvSpPr txBox="1"/>
                  <p:nvPr/>
                </p:nvSpPr>
                <p:spPr>
                  <a:xfrm>
                    <a:off x="1259101" y="3642520"/>
                    <a:ext cx="830100" cy="3794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i="1">
                                  <a:latin typeface="Cambria Math" panose="02040503050406030204" pitchFamily="18" charset="0"/>
                                </a:rPr>
                                <m:t>𝐵𝑊</m:t>
                              </m:r>
                            </m:num>
                            <m:den>
                              <m:r>
                                <a:rPr lang="en-US" sz="1000" i="1">
                                  <a:latin typeface="Cambria Math" panose="02040503050406030204" pitchFamily="18" charset="0"/>
                                </a:rPr>
                                <m:t>2</m:t>
                              </m:r>
                            </m:den>
                          </m:f>
                        </m:oMath>
                      </m:oMathPara>
                    </a14:m>
                    <a:endParaRPr lang="en-US" sz="1000"/>
                  </a:p>
                </p:txBody>
              </p:sp>
            </mc:Choice>
            <mc:Fallback xmlns="">
              <p:sp>
                <p:nvSpPr>
                  <p:cNvPr id="141" name="TextBox 140">
                    <a:extLst>
                      <a:ext uri="{FF2B5EF4-FFF2-40B4-BE49-F238E27FC236}">
                        <a16:creationId xmlns:a16="http://schemas.microsoft.com/office/drawing/2014/main" id="{7DA0B7AA-9E5F-944B-9B98-04B7C2B65D8B}"/>
                      </a:ext>
                    </a:extLst>
                  </p:cNvPr>
                  <p:cNvSpPr txBox="1">
                    <a:spLocks noRot="1" noChangeAspect="1" noMove="1" noResize="1" noEditPoints="1" noAdjustHandles="1" noChangeArrowheads="1" noChangeShapeType="1" noTextEdit="1"/>
                  </p:cNvSpPr>
                  <p:nvPr/>
                </p:nvSpPr>
                <p:spPr>
                  <a:xfrm>
                    <a:off x="1259101" y="3642520"/>
                    <a:ext cx="830100" cy="3794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EBD9DB59-8978-264E-87A9-F1B4821B6074}"/>
                      </a:ext>
                    </a:extLst>
                  </p:cNvPr>
                  <p:cNvSpPr txBox="1"/>
                  <p:nvPr/>
                </p:nvSpPr>
                <p:spPr>
                  <a:xfrm>
                    <a:off x="1259101" y="4555877"/>
                    <a:ext cx="830100" cy="3794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i="1">
                                  <a:latin typeface="Cambria Math" panose="02040503050406030204" pitchFamily="18" charset="0"/>
                                </a:rPr>
                                <m:t>𝐵𝑊</m:t>
                              </m:r>
                            </m:num>
                            <m:den>
                              <m:r>
                                <a:rPr lang="en-US" sz="1000" i="1">
                                  <a:latin typeface="Cambria Math" panose="02040503050406030204" pitchFamily="18" charset="0"/>
                                </a:rPr>
                                <m:t>2</m:t>
                              </m:r>
                            </m:den>
                          </m:f>
                        </m:oMath>
                      </m:oMathPara>
                    </a14:m>
                    <a:endParaRPr lang="en-US" sz="1000"/>
                  </a:p>
                </p:txBody>
              </p:sp>
            </mc:Choice>
            <mc:Fallback xmlns="">
              <p:sp>
                <p:nvSpPr>
                  <p:cNvPr id="142" name="TextBox 141">
                    <a:extLst>
                      <a:ext uri="{FF2B5EF4-FFF2-40B4-BE49-F238E27FC236}">
                        <a16:creationId xmlns:a16="http://schemas.microsoft.com/office/drawing/2014/main" id="{EBD9DB59-8978-264E-87A9-F1B4821B6074}"/>
                      </a:ext>
                    </a:extLst>
                  </p:cNvPr>
                  <p:cNvSpPr txBox="1">
                    <a:spLocks noRot="1" noChangeAspect="1" noMove="1" noResize="1" noEditPoints="1" noAdjustHandles="1" noChangeArrowheads="1" noChangeShapeType="1" noTextEdit="1"/>
                  </p:cNvSpPr>
                  <p:nvPr/>
                </p:nvSpPr>
                <p:spPr>
                  <a:xfrm>
                    <a:off x="1259101" y="4555877"/>
                    <a:ext cx="830100" cy="3794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690FCFEB-47A7-F44B-9B58-9474C49A32C6}"/>
                      </a:ext>
                    </a:extLst>
                  </p:cNvPr>
                  <p:cNvSpPr txBox="1"/>
                  <p:nvPr/>
                </p:nvSpPr>
                <p:spPr>
                  <a:xfrm>
                    <a:off x="1498223" y="342900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143" name="TextBox 142">
                    <a:extLst>
                      <a:ext uri="{FF2B5EF4-FFF2-40B4-BE49-F238E27FC236}">
                        <a16:creationId xmlns:a16="http://schemas.microsoft.com/office/drawing/2014/main" id="{690FCFEB-47A7-F44B-9B58-9474C49A32C6}"/>
                      </a:ext>
                    </a:extLst>
                  </p:cNvPr>
                  <p:cNvSpPr txBox="1">
                    <a:spLocks noRot="1" noChangeAspect="1" noMove="1" noResize="1" noEditPoints="1" noAdjustHandles="1" noChangeArrowheads="1" noChangeShapeType="1" noTextEdit="1"/>
                  </p:cNvSpPr>
                  <p:nvPr/>
                </p:nvSpPr>
                <p:spPr>
                  <a:xfrm>
                    <a:off x="1498223" y="3429000"/>
                    <a:ext cx="830100" cy="246221"/>
                  </a:xfrm>
                  <a:prstGeom prst="rect">
                    <a:avLst/>
                  </a:prstGeom>
                  <a:blipFill>
                    <a:blip r:embed="rId6"/>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AA7E98A3-D617-BD4A-9E48-B3827D2AE020}"/>
                      </a:ext>
                    </a:extLst>
                  </p:cNvPr>
                  <p:cNvSpPr txBox="1"/>
                  <p:nvPr/>
                </p:nvSpPr>
                <p:spPr>
                  <a:xfrm>
                    <a:off x="3500808" y="4317938"/>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144" name="TextBox 143">
                    <a:extLst>
                      <a:ext uri="{FF2B5EF4-FFF2-40B4-BE49-F238E27FC236}">
                        <a16:creationId xmlns:a16="http://schemas.microsoft.com/office/drawing/2014/main" id="{AA7E98A3-D617-BD4A-9E48-B3827D2AE020}"/>
                      </a:ext>
                    </a:extLst>
                  </p:cNvPr>
                  <p:cNvSpPr txBox="1">
                    <a:spLocks noRot="1" noChangeAspect="1" noMove="1" noResize="1" noEditPoints="1" noAdjustHandles="1" noChangeArrowheads="1" noChangeShapeType="1" noTextEdit="1"/>
                  </p:cNvSpPr>
                  <p:nvPr/>
                </p:nvSpPr>
                <p:spPr>
                  <a:xfrm>
                    <a:off x="3500808" y="4317938"/>
                    <a:ext cx="830100" cy="246221"/>
                  </a:xfrm>
                  <a:prstGeom prst="rect">
                    <a:avLst/>
                  </a:prstGeom>
                  <a:blipFill>
                    <a:blip r:embed="rId7"/>
                    <a:stretch>
                      <a:fillRect/>
                    </a:stretch>
                  </a:blipFill>
                </p:spPr>
                <p:txBody>
                  <a:bodyPr/>
                  <a:lstStyle/>
                  <a:p>
                    <a:r>
                      <a:rPr lang="en-US">
                        <a:noFill/>
                      </a:rPr>
                      <a:t> </a:t>
                    </a:r>
                  </a:p>
                </p:txBody>
              </p:sp>
            </mc:Fallback>
          </mc:AlternateContent>
        </p:grpSp>
        <p:grpSp>
          <p:nvGrpSpPr>
            <p:cNvPr id="147" name="组合 16">
              <a:extLst>
                <a:ext uri="{FF2B5EF4-FFF2-40B4-BE49-F238E27FC236}">
                  <a16:creationId xmlns:a16="http://schemas.microsoft.com/office/drawing/2014/main" id="{9C7BAE76-E2F7-5242-95A6-F70069987D83}"/>
                </a:ext>
              </a:extLst>
            </p:cNvPr>
            <p:cNvGrpSpPr/>
            <p:nvPr/>
          </p:nvGrpSpPr>
          <p:grpSpPr>
            <a:xfrm>
              <a:off x="1532736" y="4668630"/>
              <a:ext cx="1341342" cy="930479"/>
              <a:chOff x="1505982" y="428681"/>
              <a:chExt cx="1341342" cy="1095406"/>
            </a:xfrm>
          </p:grpSpPr>
          <p:cxnSp>
            <p:nvCxnSpPr>
              <p:cNvPr id="148" name="Straight Connector 9">
                <a:extLst>
                  <a:ext uri="{FF2B5EF4-FFF2-40B4-BE49-F238E27FC236}">
                    <a16:creationId xmlns:a16="http://schemas.microsoft.com/office/drawing/2014/main" id="{5D53D8CB-FCCC-804D-B92F-8134EC8917E8}"/>
                  </a:ext>
                </a:extLst>
              </p:cNvPr>
              <p:cNvCxnSpPr>
                <a:cxnSpLocks/>
              </p:cNvCxnSpPr>
              <p:nvPr/>
            </p:nvCxnSpPr>
            <p:spPr>
              <a:xfrm>
                <a:off x="2847324" y="42868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39">
                <a:extLst>
                  <a:ext uri="{FF2B5EF4-FFF2-40B4-BE49-F238E27FC236}">
                    <a16:creationId xmlns:a16="http://schemas.microsoft.com/office/drawing/2014/main" id="{5EB2C977-A708-CE41-8ABC-FB0450DF4BE5}"/>
                  </a:ext>
                </a:extLst>
              </p:cNvPr>
              <p:cNvCxnSpPr>
                <a:cxnSpLocks/>
              </p:cNvCxnSpPr>
              <p:nvPr/>
            </p:nvCxnSpPr>
            <p:spPr>
              <a:xfrm>
                <a:off x="1772907" y="45105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153" name="Straight Arrow Connector 47">
              <a:extLst>
                <a:ext uri="{FF2B5EF4-FFF2-40B4-BE49-F238E27FC236}">
                  <a16:creationId xmlns:a16="http://schemas.microsoft.com/office/drawing/2014/main" id="{2E4CA865-AE54-7544-9120-88575ADA93D1}"/>
                </a:ext>
              </a:extLst>
            </p:cNvPr>
            <p:cNvCxnSpPr>
              <a:cxnSpLocks/>
            </p:cNvCxnSpPr>
            <p:nvPr/>
          </p:nvCxnSpPr>
          <p:spPr>
            <a:xfrm flipV="1">
              <a:off x="3254969" y="4394588"/>
              <a:ext cx="1" cy="7963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48">
              <a:extLst>
                <a:ext uri="{FF2B5EF4-FFF2-40B4-BE49-F238E27FC236}">
                  <a16:creationId xmlns:a16="http://schemas.microsoft.com/office/drawing/2014/main" id="{A8094FA4-9A22-DA4E-B582-F3468DA081BE}"/>
                </a:ext>
              </a:extLst>
            </p:cNvPr>
            <p:cNvCxnSpPr>
              <a:cxnSpLocks/>
            </p:cNvCxnSpPr>
            <p:nvPr/>
          </p:nvCxnSpPr>
          <p:spPr>
            <a:xfrm>
              <a:off x="3254964" y="5174304"/>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TextBox 54">
                  <a:extLst>
                    <a:ext uri="{FF2B5EF4-FFF2-40B4-BE49-F238E27FC236}">
                      <a16:creationId xmlns:a16="http://schemas.microsoft.com/office/drawing/2014/main" id="{E23B3C8C-13A8-BB40-8272-3249BAC34DE8}"/>
                    </a:ext>
                  </a:extLst>
                </p:cNvPr>
                <p:cNvSpPr txBox="1"/>
                <p:nvPr/>
              </p:nvSpPr>
              <p:spPr>
                <a:xfrm>
                  <a:off x="3192766" y="4329637"/>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𝐴𝑚𝑝𝑙𝑖𝑡𝑢𝑑𝑒</m:t>
                        </m:r>
                      </m:oMath>
                    </m:oMathPara>
                  </a14:m>
                  <a:endParaRPr lang="en-US" sz="1177"/>
                </a:p>
              </p:txBody>
            </p:sp>
          </mc:Choice>
          <mc:Fallback xmlns="">
            <p:sp>
              <p:nvSpPr>
                <p:cNvPr id="155" name="TextBox 54">
                  <a:extLst>
                    <a:ext uri="{FF2B5EF4-FFF2-40B4-BE49-F238E27FC236}">
                      <a16:creationId xmlns:a16="http://schemas.microsoft.com/office/drawing/2014/main" id="{E23B3C8C-13A8-BB40-8272-3249BAC34DE8}"/>
                    </a:ext>
                  </a:extLst>
                </p:cNvPr>
                <p:cNvSpPr txBox="1">
                  <a:spLocks noRot="1" noChangeAspect="1" noMove="1" noResize="1" noEditPoints="1" noAdjustHandles="1" noChangeArrowheads="1" noChangeShapeType="1" noTextEdit="1"/>
                </p:cNvSpPr>
                <p:nvPr/>
              </p:nvSpPr>
              <p:spPr>
                <a:xfrm>
                  <a:off x="3192766" y="4329637"/>
                  <a:ext cx="976789" cy="273474"/>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Rectangle 55">
                  <a:extLst>
                    <a:ext uri="{FF2B5EF4-FFF2-40B4-BE49-F238E27FC236}">
                      <a16:creationId xmlns:a16="http://schemas.microsoft.com/office/drawing/2014/main" id="{D48697FF-DB72-9240-9817-71CBD73946F3}"/>
                    </a:ext>
                  </a:extLst>
                </p:cNvPr>
                <p:cNvSpPr/>
                <p:nvPr/>
              </p:nvSpPr>
              <p:spPr>
                <a:xfrm>
                  <a:off x="3180886" y="5178216"/>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xmlns="">
            <p:sp>
              <p:nvSpPr>
                <p:cNvPr id="156" name="Rectangle 55">
                  <a:extLst>
                    <a:ext uri="{FF2B5EF4-FFF2-40B4-BE49-F238E27FC236}">
                      <a16:creationId xmlns:a16="http://schemas.microsoft.com/office/drawing/2014/main" id="{D48697FF-DB72-9240-9817-71CBD73946F3}"/>
                    </a:ext>
                  </a:extLst>
                </p:cNvPr>
                <p:cNvSpPr>
                  <a:spLocks noRot="1" noChangeAspect="1" noMove="1" noResize="1" noEditPoints="1" noAdjustHandles="1" noChangeArrowheads="1" noChangeShapeType="1" noTextEdit="1"/>
                </p:cNvSpPr>
                <p:nvPr/>
              </p:nvSpPr>
              <p:spPr>
                <a:xfrm>
                  <a:off x="3180886" y="5178216"/>
                  <a:ext cx="301686" cy="2734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Rectangle 57">
                  <a:extLst>
                    <a:ext uri="{FF2B5EF4-FFF2-40B4-BE49-F238E27FC236}">
                      <a16:creationId xmlns:a16="http://schemas.microsoft.com/office/drawing/2014/main" id="{39F5F0D8-FC51-6E4A-B6AE-338F7A56D93D}"/>
                    </a:ext>
                  </a:extLst>
                </p:cNvPr>
                <p:cNvSpPr/>
                <p:nvPr/>
              </p:nvSpPr>
              <p:spPr>
                <a:xfrm>
                  <a:off x="3815600" y="5173748"/>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xmlns="">
            <p:sp>
              <p:nvSpPr>
                <p:cNvPr id="157" name="Rectangle 57">
                  <a:extLst>
                    <a:ext uri="{FF2B5EF4-FFF2-40B4-BE49-F238E27FC236}">
                      <a16:creationId xmlns:a16="http://schemas.microsoft.com/office/drawing/2014/main" id="{39F5F0D8-FC51-6E4A-B6AE-338F7A56D93D}"/>
                    </a:ext>
                  </a:extLst>
                </p:cNvPr>
                <p:cNvSpPr>
                  <a:spLocks noRot="1" noChangeAspect="1" noMove="1" noResize="1" noEditPoints="1" noAdjustHandles="1" noChangeArrowheads="1" noChangeShapeType="1" noTextEdit="1"/>
                </p:cNvSpPr>
                <p:nvPr/>
              </p:nvSpPr>
              <p:spPr>
                <a:xfrm>
                  <a:off x="3815600" y="5173748"/>
                  <a:ext cx="707501" cy="273858"/>
                </a:xfrm>
                <a:prstGeom prst="rect">
                  <a:avLst/>
                </a:prstGeom>
                <a:blipFill>
                  <a:blip r:embed="rId10"/>
                  <a:stretch>
                    <a:fillRect/>
                  </a:stretch>
                </a:blipFill>
              </p:spPr>
              <p:txBody>
                <a:bodyPr/>
                <a:lstStyle/>
                <a:p>
                  <a:r>
                    <a:rPr lang="en-US">
                      <a:noFill/>
                    </a:rPr>
                    <a:t> </a:t>
                  </a:r>
                </a:p>
              </p:txBody>
            </p:sp>
          </mc:Fallback>
        </mc:AlternateContent>
        <p:cxnSp>
          <p:nvCxnSpPr>
            <p:cNvPr id="158" name="Straight Connector 58">
              <a:extLst>
                <a:ext uri="{FF2B5EF4-FFF2-40B4-BE49-F238E27FC236}">
                  <a16:creationId xmlns:a16="http://schemas.microsoft.com/office/drawing/2014/main" id="{49397D36-3A2E-784C-94F2-0CDF608052DE}"/>
                </a:ext>
              </a:extLst>
            </p:cNvPr>
            <p:cNvCxnSpPr>
              <a:cxnSpLocks/>
            </p:cNvCxnSpPr>
            <p:nvPr/>
          </p:nvCxnSpPr>
          <p:spPr>
            <a:xfrm flipV="1">
              <a:off x="4208394" y="5151621"/>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TextBox 59">
                  <a:extLst>
                    <a:ext uri="{FF2B5EF4-FFF2-40B4-BE49-F238E27FC236}">
                      <a16:creationId xmlns:a16="http://schemas.microsoft.com/office/drawing/2014/main" id="{77FFA37F-DD0E-B54D-A159-31BEA6C7004B}"/>
                    </a:ext>
                  </a:extLst>
                </p:cNvPr>
                <p:cNvSpPr txBox="1"/>
                <p:nvPr/>
              </p:nvSpPr>
              <p:spPr>
                <a:xfrm>
                  <a:off x="3304565" y="5312960"/>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xmlns="">
            <p:sp>
              <p:nvSpPr>
                <p:cNvPr id="159" name="TextBox 59">
                  <a:extLst>
                    <a:ext uri="{FF2B5EF4-FFF2-40B4-BE49-F238E27FC236}">
                      <a16:creationId xmlns:a16="http://schemas.microsoft.com/office/drawing/2014/main" id="{77FFA37F-DD0E-B54D-A159-31BEA6C7004B}"/>
                    </a:ext>
                  </a:extLst>
                </p:cNvPr>
                <p:cNvSpPr txBox="1">
                  <a:spLocks noRot="1" noChangeAspect="1" noMove="1" noResize="1" noEditPoints="1" noAdjustHandles="1" noChangeArrowheads="1" noChangeShapeType="1" noTextEdit="1"/>
                </p:cNvSpPr>
                <p:nvPr/>
              </p:nvSpPr>
              <p:spPr>
                <a:xfrm>
                  <a:off x="3304565" y="5312960"/>
                  <a:ext cx="976789" cy="273474"/>
                </a:xfrm>
                <a:prstGeom prst="rect">
                  <a:avLst/>
                </a:prstGeom>
                <a:blipFill>
                  <a:blip r:embed="rId14"/>
                  <a:stretch>
                    <a:fillRect/>
                  </a:stretch>
                </a:blipFill>
              </p:spPr>
              <p:txBody>
                <a:bodyPr/>
                <a:lstStyle/>
                <a:p>
                  <a:r>
                    <a:rPr lang="en-US">
                      <a:noFill/>
                    </a:rPr>
                    <a:t> </a:t>
                  </a:r>
                </a:p>
              </p:txBody>
            </p:sp>
          </mc:Fallback>
        </mc:AlternateContent>
        <p:cxnSp>
          <p:nvCxnSpPr>
            <p:cNvPr id="160" name="Straight Connector 27">
              <a:extLst>
                <a:ext uri="{FF2B5EF4-FFF2-40B4-BE49-F238E27FC236}">
                  <a16:creationId xmlns:a16="http://schemas.microsoft.com/office/drawing/2014/main" id="{DFE7CF61-E14C-5249-8B39-D93A6D36CAE0}"/>
                </a:ext>
              </a:extLst>
            </p:cNvPr>
            <p:cNvCxnSpPr>
              <a:cxnSpLocks/>
            </p:cNvCxnSpPr>
            <p:nvPr/>
          </p:nvCxnSpPr>
          <p:spPr>
            <a:xfrm flipV="1">
              <a:off x="3778557" y="4626576"/>
              <a:ext cx="1127" cy="547173"/>
            </a:xfrm>
            <a:prstGeom prst="line">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1" name="Straight Connector 28">
              <a:extLst>
                <a:ext uri="{FF2B5EF4-FFF2-40B4-BE49-F238E27FC236}">
                  <a16:creationId xmlns:a16="http://schemas.microsoft.com/office/drawing/2014/main" id="{8DA544F4-3D37-9A44-B690-A6CC422D24B7}"/>
                </a:ext>
              </a:extLst>
            </p:cNvPr>
            <p:cNvCxnSpPr>
              <a:cxnSpLocks/>
            </p:cNvCxnSpPr>
            <p:nvPr/>
          </p:nvCxnSpPr>
          <p:spPr>
            <a:xfrm flipV="1">
              <a:off x="3780514" y="5156396"/>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56">
              <a:extLst>
                <a:ext uri="{FF2B5EF4-FFF2-40B4-BE49-F238E27FC236}">
                  <a16:creationId xmlns:a16="http://schemas.microsoft.com/office/drawing/2014/main" id="{75A22DFD-7799-C14E-BAF0-3FC5E488602C}"/>
                </a:ext>
              </a:extLst>
            </p:cNvPr>
            <p:cNvCxnSpPr>
              <a:cxnSpLocks/>
            </p:cNvCxnSpPr>
            <p:nvPr/>
          </p:nvCxnSpPr>
          <p:spPr>
            <a:xfrm flipV="1">
              <a:off x="3344217" y="5151621"/>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35">
              <a:extLst>
                <a:ext uri="{FF2B5EF4-FFF2-40B4-BE49-F238E27FC236}">
                  <a16:creationId xmlns:a16="http://schemas.microsoft.com/office/drawing/2014/main" id="{72DD13C2-2E74-6849-AF70-0DC8C6245463}"/>
                </a:ext>
              </a:extLst>
            </p:cNvPr>
            <p:cNvCxnSpPr/>
            <p:nvPr/>
          </p:nvCxnSpPr>
          <p:spPr>
            <a:xfrm>
              <a:off x="3268338" y="4612476"/>
              <a:ext cx="107598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Arrow Connector 43">
              <a:extLst>
                <a:ext uri="{FF2B5EF4-FFF2-40B4-BE49-F238E27FC236}">
                  <a16:creationId xmlns:a16="http://schemas.microsoft.com/office/drawing/2014/main" id="{B8249147-EA0B-9040-B3B1-9D5A49407D07}"/>
                </a:ext>
              </a:extLst>
            </p:cNvPr>
            <p:cNvCxnSpPr>
              <a:cxnSpLocks/>
            </p:cNvCxnSpPr>
            <p:nvPr/>
          </p:nvCxnSpPr>
          <p:spPr>
            <a:xfrm flipV="1">
              <a:off x="1531091" y="5659164"/>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8" name="Arc 71">
              <a:extLst>
                <a:ext uri="{FF2B5EF4-FFF2-40B4-BE49-F238E27FC236}">
                  <a16:creationId xmlns:a16="http://schemas.microsoft.com/office/drawing/2014/main" id="{DF079B6D-499B-6E41-8589-90928EC4CA6E}"/>
                </a:ext>
              </a:extLst>
            </p:cNvPr>
            <p:cNvSpPr/>
            <p:nvPr/>
          </p:nvSpPr>
          <p:spPr>
            <a:xfrm flipV="1">
              <a:off x="614745" y="3306262"/>
              <a:ext cx="1828800" cy="1828800"/>
            </a:xfrm>
            <a:prstGeom prst="arc">
              <a:avLst>
                <a:gd name="adj1" fmla="val 16200000"/>
                <a:gd name="adj2" fmla="val 1978024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Arc 72">
              <a:extLst>
                <a:ext uri="{FF2B5EF4-FFF2-40B4-BE49-F238E27FC236}">
                  <a16:creationId xmlns:a16="http://schemas.microsoft.com/office/drawing/2014/main" id="{A5217095-6BE9-864B-BAB0-1CAB723CB915}"/>
                </a:ext>
              </a:extLst>
            </p:cNvPr>
            <p:cNvSpPr/>
            <p:nvPr/>
          </p:nvSpPr>
          <p:spPr>
            <a:xfrm flipV="1">
              <a:off x="591496" y="4185787"/>
              <a:ext cx="1828800" cy="1828800"/>
            </a:xfrm>
            <a:prstGeom prst="arc">
              <a:avLst>
                <a:gd name="adj1" fmla="val 19583453"/>
                <a:gd name="adj2" fmla="val 2145552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3" name="Arc 29">
              <a:extLst>
                <a:ext uri="{FF2B5EF4-FFF2-40B4-BE49-F238E27FC236}">
                  <a16:creationId xmlns:a16="http://schemas.microsoft.com/office/drawing/2014/main" id="{62B9602A-FED2-3D40-95B5-EEE75BC225F3}"/>
                </a:ext>
              </a:extLst>
            </p:cNvPr>
            <p:cNvSpPr/>
            <p:nvPr/>
          </p:nvSpPr>
          <p:spPr>
            <a:xfrm rot="5400000" flipH="1">
              <a:off x="588258" y="4580727"/>
              <a:ext cx="1738550" cy="1975915"/>
            </a:xfrm>
            <a:prstGeom prst="arc">
              <a:avLst>
                <a:gd name="adj1" fmla="val 16107570"/>
                <a:gd name="adj2" fmla="val 21348708"/>
              </a:avLst>
            </a:prstGeom>
            <a:ln w="25400">
              <a:solidFill>
                <a:srgbClr val="92D050"/>
              </a:solidFill>
              <a:prstDash val="lg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7598" tIns="53799" rIns="107598" bIns="53799" numCol="1" spcCol="0" rtlCol="0" fromWordArt="0" anchor="ctr" anchorCtr="0" forceAA="0" compatLnSpc="1">
              <a:prstTxWarp prst="textNoShape">
                <a:avLst/>
              </a:prstTxWarp>
              <a:noAutofit/>
            </a:bodyPr>
            <a:lstStyle/>
            <a:p>
              <a:pPr algn="ctr"/>
              <a:endParaRPr lang="en-US" sz="2118"/>
            </a:p>
          </p:txBody>
        </p:sp>
      </p:grpSp>
      <p:grpSp>
        <p:nvGrpSpPr>
          <p:cNvPr id="14" name="Group 13">
            <a:extLst>
              <a:ext uri="{FF2B5EF4-FFF2-40B4-BE49-F238E27FC236}">
                <a16:creationId xmlns:a16="http://schemas.microsoft.com/office/drawing/2014/main" id="{303D3216-2BD8-D842-89AB-F2D0666BE5E3}"/>
              </a:ext>
            </a:extLst>
          </p:cNvPr>
          <p:cNvGrpSpPr/>
          <p:nvPr/>
        </p:nvGrpSpPr>
        <p:grpSpPr>
          <a:xfrm>
            <a:off x="5828039" y="3023788"/>
            <a:ext cx="5565121" cy="816403"/>
            <a:chOff x="5828039" y="3023788"/>
            <a:chExt cx="5565121" cy="816403"/>
          </a:xfrm>
        </p:grpSpPr>
        <p:sp>
          <p:nvSpPr>
            <p:cNvPr id="103" name="文本框 63">
              <a:extLst>
                <a:ext uri="{FF2B5EF4-FFF2-40B4-BE49-F238E27FC236}">
                  <a16:creationId xmlns:a16="http://schemas.microsoft.com/office/drawing/2014/main" id="{990727DF-4542-014C-B24D-7D82B3235C4A}"/>
                </a:ext>
              </a:extLst>
            </p:cNvPr>
            <p:cNvSpPr txBox="1"/>
            <p:nvPr/>
          </p:nvSpPr>
          <p:spPr>
            <a:xfrm>
              <a:off x="5828039" y="3023788"/>
              <a:ext cx="5565121"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2. Collided Chirps with a Time Offset </a:t>
              </a:r>
              <a:r>
                <a:rPr lang="en-US" altLang="zh-CN" i="1" dirty="0" err="1">
                  <a:latin typeface="Times New Roman" panose="02020603050405020304" pitchFamily="18" charset="0"/>
                  <a:cs typeface="Times New Roman" panose="02020603050405020304" pitchFamily="18" charset="0"/>
                </a:rPr>
                <a:t>t</a:t>
              </a:r>
              <a:r>
                <a:rPr lang="en-US" altLang="zh-CN" i="1" baseline="-25000" dirty="0" err="1">
                  <a:latin typeface="Times New Roman" panose="02020603050405020304" pitchFamily="18" charset="0"/>
                  <a:cs typeface="Times New Roman" panose="02020603050405020304" pitchFamily="18" charset="0"/>
                </a:rPr>
                <a:t>gap</a:t>
              </a:r>
              <a:endParaRPr lang="en-US" altLang="zh-CN" sz="2800" baseline="-250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739148B8-5DEE-E649-B008-0C8185590B47}"/>
                </a:ext>
              </a:extLst>
            </p:cNvPr>
            <p:cNvGrpSpPr/>
            <p:nvPr/>
          </p:nvGrpSpPr>
          <p:grpSpPr>
            <a:xfrm>
              <a:off x="6029553" y="3429000"/>
              <a:ext cx="3837775" cy="411191"/>
              <a:chOff x="6029553" y="3429000"/>
              <a:chExt cx="3837775" cy="411191"/>
            </a:xfrm>
          </p:grpSpPr>
          <p:pic>
            <p:nvPicPr>
              <p:cNvPr id="2" name="Picture 1">
                <a:extLst>
                  <a:ext uri="{FF2B5EF4-FFF2-40B4-BE49-F238E27FC236}">
                    <a16:creationId xmlns:a16="http://schemas.microsoft.com/office/drawing/2014/main" id="{D2E67E0D-B5CA-0845-92BF-89DA2DA0EA46}"/>
                  </a:ext>
                </a:extLst>
              </p:cNvPr>
              <p:cNvPicPr>
                <a:picLocks noChangeAspect="1"/>
              </p:cNvPicPr>
              <p:nvPr/>
            </p:nvPicPr>
            <p:blipFill>
              <a:blip r:embed="rId15"/>
              <a:stretch>
                <a:fillRect/>
              </a:stretch>
            </p:blipFill>
            <p:spPr>
              <a:xfrm>
                <a:off x="6029553" y="3429000"/>
                <a:ext cx="3837775" cy="411191"/>
              </a:xfrm>
              <a:prstGeom prst="rect">
                <a:avLst/>
              </a:prstGeom>
            </p:spPr>
          </p:pic>
          <p:sp>
            <p:nvSpPr>
              <p:cNvPr id="126" name="Rectangle 125">
                <a:extLst>
                  <a:ext uri="{FF2B5EF4-FFF2-40B4-BE49-F238E27FC236}">
                    <a16:creationId xmlns:a16="http://schemas.microsoft.com/office/drawing/2014/main" id="{9F8153F9-3A44-524F-BECD-E80B4FA4210B}"/>
                  </a:ext>
                </a:extLst>
              </p:cNvPr>
              <p:cNvSpPr/>
              <p:nvPr/>
            </p:nvSpPr>
            <p:spPr>
              <a:xfrm flipV="1">
                <a:off x="7189787" y="3729572"/>
                <a:ext cx="287973" cy="45719"/>
              </a:xfrm>
              <a:prstGeom prst="rect">
                <a:avLst/>
              </a:prstGeom>
              <a:noFill/>
              <a:ln w="34925">
                <a:solidFill>
                  <a:srgbClr val="F90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D64C1F1F-F077-4A43-AC79-4DD2FC867EB9}"/>
              </a:ext>
            </a:extLst>
          </p:cNvPr>
          <p:cNvGrpSpPr/>
          <p:nvPr/>
        </p:nvGrpSpPr>
        <p:grpSpPr>
          <a:xfrm>
            <a:off x="3262293" y="4925942"/>
            <a:ext cx="1079795" cy="237407"/>
            <a:chOff x="3262293" y="4925942"/>
            <a:chExt cx="1079795" cy="237407"/>
          </a:xfrm>
        </p:grpSpPr>
        <p:cxnSp>
          <p:nvCxnSpPr>
            <p:cNvPr id="164" name="Straight Connector 36">
              <a:extLst>
                <a:ext uri="{FF2B5EF4-FFF2-40B4-BE49-F238E27FC236}">
                  <a16:creationId xmlns:a16="http://schemas.microsoft.com/office/drawing/2014/main" id="{47EC8C8D-C10C-CD40-83F8-49FA80412A61}"/>
                </a:ext>
              </a:extLst>
            </p:cNvPr>
            <p:cNvCxnSpPr/>
            <p:nvPr/>
          </p:nvCxnSpPr>
          <p:spPr>
            <a:xfrm>
              <a:off x="3262293" y="5060534"/>
              <a:ext cx="107598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36">
              <a:extLst>
                <a:ext uri="{FF2B5EF4-FFF2-40B4-BE49-F238E27FC236}">
                  <a16:creationId xmlns:a16="http://schemas.microsoft.com/office/drawing/2014/main" id="{AAB9EBC9-F403-FE4A-A7F2-1B80C9FDA578}"/>
                </a:ext>
              </a:extLst>
            </p:cNvPr>
            <p:cNvCxnSpPr/>
            <p:nvPr/>
          </p:nvCxnSpPr>
          <p:spPr>
            <a:xfrm>
              <a:off x="3266103" y="4925942"/>
              <a:ext cx="107598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4" name="组合 1">
              <a:extLst>
                <a:ext uri="{FF2B5EF4-FFF2-40B4-BE49-F238E27FC236}">
                  <a16:creationId xmlns:a16="http://schemas.microsoft.com/office/drawing/2014/main" id="{46DCAADE-D2CB-AC41-9270-A0D520196B40}"/>
                </a:ext>
              </a:extLst>
            </p:cNvPr>
            <p:cNvGrpSpPr/>
            <p:nvPr/>
          </p:nvGrpSpPr>
          <p:grpSpPr>
            <a:xfrm>
              <a:off x="3910153" y="5052272"/>
              <a:ext cx="154405" cy="111077"/>
              <a:chOff x="3443170" y="841136"/>
              <a:chExt cx="154405" cy="138036"/>
            </a:xfrm>
          </p:grpSpPr>
          <p:cxnSp>
            <p:nvCxnSpPr>
              <p:cNvPr id="185" name="Straight Connector 52">
                <a:extLst>
                  <a:ext uri="{FF2B5EF4-FFF2-40B4-BE49-F238E27FC236}">
                    <a16:creationId xmlns:a16="http://schemas.microsoft.com/office/drawing/2014/main" id="{1804E4B3-3A1F-DA45-82A2-82D9676D02F3}"/>
                  </a:ext>
                </a:extLst>
              </p:cNvPr>
              <p:cNvCxnSpPr>
                <a:cxnSpLocks/>
              </p:cNvCxnSpPr>
              <p:nvPr/>
            </p:nvCxnSpPr>
            <p:spPr>
              <a:xfrm flipV="1">
                <a:off x="3443170" y="850205"/>
                <a:ext cx="0" cy="128965"/>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6" name="Straight Connector 30">
                <a:extLst>
                  <a:ext uri="{FF2B5EF4-FFF2-40B4-BE49-F238E27FC236}">
                    <a16:creationId xmlns:a16="http://schemas.microsoft.com/office/drawing/2014/main" id="{50AF805B-E54C-1F48-B39C-89BBEF4E7468}"/>
                  </a:ext>
                </a:extLst>
              </p:cNvPr>
              <p:cNvCxnSpPr>
                <a:cxnSpLocks/>
              </p:cNvCxnSpPr>
              <p:nvPr/>
            </p:nvCxnSpPr>
            <p:spPr>
              <a:xfrm flipV="1">
                <a:off x="3522795" y="841136"/>
                <a:ext cx="0" cy="138036"/>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7" name="Straight Connector 31">
                <a:extLst>
                  <a:ext uri="{FF2B5EF4-FFF2-40B4-BE49-F238E27FC236}">
                    <a16:creationId xmlns:a16="http://schemas.microsoft.com/office/drawing/2014/main" id="{A07C869C-AF58-2C4F-BB03-088567A38DE1}"/>
                  </a:ext>
                </a:extLst>
              </p:cNvPr>
              <p:cNvCxnSpPr>
                <a:cxnSpLocks/>
              </p:cNvCxnSpPr>
              <p:nvPr/>
            </p:nvCxnSpPr>
            <p:spPr>
              <a:xfrm flipV="1">
                <a:off x="3597575" y="842607"/>
                <a:ext cx="0" cy="131893"/>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88" name="组合 68">
              <a:extLst>
                <a:ext uri="{FF2B5EF4-FFF2-40B4-BE49-F238E27FC236}">
                  <a16:creationId xmlns:a16="http://schemas.microsoft.com/office/drawing/2014/main" id="{7CD1AA4E-A2C1-9547-BC65-87A11E2E2AEA}"/>
                </a:ext>
              </a:extLst>
            </p:cNvPr>
            <p:cNvGrpSpPr/>
            <p:nvPr/>
          </p:nvGrpSpPr>
          <p:grpSpPr>
            <a:xfrm>
              <a:off x="3563328" y="4949897"/>
              <a:ext cx="159457" cy="209690"/>
              <a:chOff x="3443170" y="843927"/>
              <a:chExt cx="159457" cy="130572"/>
            </a:xfrm>
          </p:grpSpPr>
          <p:cxnSp>
            <p:nvCxnSpPr>
              <p:cNvPr id="189" name="Straight Connector 52">
                <a:extLst>
                  <a:ext uri="{FF2B5EF4-FFF2-40B4-BE49-F238E27FC236}">
                    <a16:creationId xmlns:a16="http://schemas.microsoft.com/office/drawing/2014/main" id="{205FA798-5466-4248-B9C9-09DE83C4FFA4}"/>
                  </a:ext>
                </a:extLst>
              </p:cNvPr>
              <p:cNvCxnSpPr>
                <a:cxnSpLocks/>
              </p:cNvCxnSpPr>
              <p:nvPr/>
            </p:nvCxnSpPr>
            <p:spPr>
              <a:xfrm flipV="1">
                <a:off x="3443170" y="843927"/>
                <a:ext cx="0" cy="128966"/>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0" name="Straight Connector 30">
                <a:extLst>
                  <a:ext uri="{FF2B5EF4-FFF2-40B4-BE49-F238E27FC236}">
                    <a16:creationId xmlns:a16="http://schemas.microsoft.com/office/drawing/2014/main" id="{F7959B86-DD8F-774E-A1A0-9C11A248FAF7}"/>
                  </a:ext>
                </a:extLst>
              </p:cNvPr>
              <p:cNvCxnSpPr>
                <a:cxnSpLocks/>
              </p:cNvCxnSpPr>
              <p:nvPr/>
            </p:nvCxnSpPr>
            <p:spPr>
              <a:xfrm flipV="1">
                <a:off x="3522795" y="843927"/>
                <a:ext cx="0" cy="128967"/>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1" name="Straight Connector 31">
                <a:extLst>
                  <a:ext uri="{FF2B5EF4-FFF2-40B4-BE49-F238E27FC236}">
                    <a16:creationId xmlns:a16="http://schemas.microsoft.com/office/drawing/2014/main" id="{C2C37466-1FEE-914A-90D8-9B0A23B3A106}"/>
                  </a:ext>
                </a:extLst>
              </p:cNvPr>
              <p:cNvCxnSpPr>
                <a:cxnSpLocks/>
              </p:cNvCxnSpPr>
              <p:nvPr/>
            </p:nvCxnSpPr>
            <p:spPr>
              <a:xfrm flipV="1">
                <a:off x="3602627" y="843927"/>
                <a:ext cx="0" cy="130572"/>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42A04789-519D-A34D-8B69-060A8668ACB0}"/>
              </a:ext>
            </a:extLst>
          </p:cNvPr>
          <p:cNvGrpSpPr/>
          <p:nvPr/>
        </p:nvGrpSpPr>
        <p:grpSpPr>
          <a:xfrm>
            <a:off x="81926" y="3127609"/>
            <a:ext cx="2778147" cy="3009833"/>
            <a:chOff x="74207" y="3128143"/>
            <a:chExt cx="2778147" cy="3009833"/>
          </a:xfrm>
        </p:grpSpPr>
        <p:sp>
          <p:nvSpPr>
            <p:cNvPr id="182" name="Arc 80">
              <a:extLst>
                <a:ext uri="{FF2B5EF4-FFF2-40B4-BE49-F238E27FC236}">
                  <a16:creationId xmlns:a16="http://schemas.microsoft.com/office/drawing/2014/main" id="{B3B38102-5A13-4149-96FA-9C38CD8A0DFB}"/>
                </a:ext>
              </a:extLst>
            </p:cNvPr>
            <p:cNvSpPr/>
            <p:nvPr/>
          </p:nvSpPr>
          <p:spPr>
            <a:xfrm flipV="1">
              <a:off x="900800" y="3128143"/>
              <a:ext cx="1742160" cy="1828800"/>
            </a:xfrm>
            <a:prstGeom prst="arc">
              <a:avLst>
                <a:gd name="adj1" fmla="val 16766772"/>
                <a:gd name="adj2" fmla="val 18821831"/>
              </a:avLst>
            </a:prstGeom>
            <a:ln w="25400">
              <a:solidFill>
                <a:srgbClr val="4472C4"/>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4BBFFDB7-D32C-3043-9C36-7E2D2780D6A1}"/>
                </a:ext>
              </a:extLst>
            </p:cNvPr>
            <p:cNvGrpSpPr/>
            <p:nvPr/>
          </p:nvGrpSpPr>
          <p:grpSpPr>
            <a:xfrm>
              <a:off x="74207" y="3370398"/>
              <a:ext cx="2778147" cy="2767578"/>
              <a:chOff x="74207" y="3370398"/>
              <a:chExt cx="2778147" cy="2767578"/>
            </a:xfrm>
          </p:grpSpPr>
          <p:cxnSp>
            <p:nvCxnSpPr>
              <p:cNvPr id="145" name="Straight Connector 98">
                <a:extLst>
                  <a:ext uri="{FF2B5EF4-FFF2-40B4-BE49-F238E27FC236}">
                    <a16:creationId xmlns:a16="http://schemas.microsoft.com/office/drawing/2014/main" id="{E844A910-3E0A-4941-8825-ECC9785D0464}"/>
                  </a:ext>
                </a:extLst>
              </p:cNvPr>
              <p:cNvCxnSpPr>
                <a:cxnSpLocks/>
              </p:cNvCxnSpPr>
              <p:nvPr/>
            </p:nvCxnSpPr>
            <p:spPr>
              <a:xfrm>
                <a:off x="1912073" y="4689292"/>
                <a:ext cx="0" cy="906148"/>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99">
                <a:extLst>
                  <a:ext uri="{FF2B5EF4-FFF2-40B4-BE49-F238E27FC236}">
                    <a16:creationId xmlns:a16="http://schemas.microsoft.com/office/drawing/2014/main" id="{7EC2A89A-ACEB-734A-8F12-73EE918ED21D}"/>
                  </a:ext>
                </a:extLst>
              </p:cNvPr>
              <p:cNvCxnSpPr>
                <a:cxnSpLocks/>
              </p:cNvCxnSpPr>
              <p:nvPr/>
            </p:nvCxnSpPr>
            <p:spPr>
              <a:xfrm>
                <a:off x="997673" y="4689756"/>
                <a:ext cx="0" cy="905684"/>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00">
                <a:extLst>
                  <a:ext uri="{FF2B5EF4-FFF2-40B4-BE49-F238E27FC236}">
                    <a16:creationId xmlns:a16="http://schemas.microsoft.com/office/drawing/2014/main" id="{50525883-8598-9C45-A192-5F6837C641FA}"/>
                  </a:ext>
                </a:extLst>
              </p:cNvPr>
              <p:cNvCxnSpPr>
                <a:cxnSpLocks/>
              </p:cNvCxnSpPr>
              <p:nvPr/>
            </p:nvCxnSpPr>
            <p:spPr>
              <a:xfrm>
                <a:off x="2826474" y="4683820"/>
                <a:ext cx="0" cy="911620"/>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80" name="Arc 78">
                <a:extLst>
                  <a:ext uri="{FF2B5EF4-FFF2-40B4-BE49-F238E27FC236}">
                    <a16:creationId xmlns:a16="http://schemas.microsoft.com/office/drawing/2014/main" id="{DED0F223-1E81-E44E-8D3B-517473DA02B9}"/>
                  </a:ext>
                </a:extLst>
              </p:cNvPr>
              <p:cNvSpPr/>
              <p:nvPr/>
            </p:nvSpPr>
            <p:spPr>
              <a:xfrm flipV="1">
                <a:off x="77387" y="3370398"/>
                <a:ext cx="1828800" cy="1828800"/>
              </a:xfrm>
              <a:prstGeom prst="arc">
                <a:avLst>
                  <a:gd name="adj1" fmla="val 16200000"/>
                  <a:gd name="adj2" fmla="val 20028853"/>
                </a:avLst>
              </a:prstGeom>
              <a:ln w="25400">
                <a:solidFill>
                  <a:srgbClr val="4472C4"/>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1" name="Arc 79">
                <a:extLst>
                  <a:ext uri="{FF2B5EF4-FFF2-40B4-BE49-F238E27FC236}">
                    <a16:creationId xmlns:a16="http://schemas.microsoft.com/office/drawing/2014/main" id="{9DF7B028-49F0-A644-9989-8EB9FDB7DC6B}"/>
                  </a:ext>
                </a:extLst>
              </p:cNvPr>
              <p:cNvSpPr/>
              <p:nvPr/>
            </p:nvSpPr>
            <p:spPr>
              <a:xfrm flipV="1">
                <a:off x="74207" y="4309176"/>
                <a:ext cx="1828800" cy="1828800"/>
              </a:xfrm>
              <a:prstGeom prst="arc">
                <a:avLst>
                  <a:gd name="adj1" fmla="val 20112261"/>
                  <a:gd name="adj2" fmla="val 134275"/>
                </a:avLst>
              </a:prstGeom>
              <a:ln w="25400">
                <a:solidFill>
                  <a:srgbClr val="4472C4"/>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Arc 80">
                <a:extLst>
                  <a:ext uri="{FF2B5EF4-FFF2-40B4-BE49-F238E27FC236}">
                    <a16:creationId xmlns:a16="http://schemas.microsoft.com/office/drawing/2014/main" id="{CD11FB2B-D932-1C44-95E8-418BA7123B8A}"/>
                  </a:ext>
                </a:extLst>
              </p:cNvPr>
              <p:cNvSpPr/>
              <p:nvPr/>
            </p:nvSpPr>
            <p:spPr>
              <a:xfrm flipV="1">
                <a:off x="1110194" y="3835912"/>
                <a:ext cx="1742160" cy="1828800"/>
              </a:xfrm>
              <a:prstGeom prst="arc">
                <a:avLst>
                  <a:gd name="adj1" fmla="val 17549197"/>
                  <a:gd name="adj2" fmla="val 20691388"/>
                </a:avLst>
              </a:prstGeom>
              <a:ln w="25400">
                <a:solidFill>
                  <a:srgbClr val="4472C4"/>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3" name="Straight Arrow Connector 43">
                <a:extLst>
                  <a:ext uri="{FF2B5EF4-FFF2-40B4-BE49-F238E27FC236}">
                    <a16:creationId xmlns:a16="http://schemas.microsoft.com/office/drawing/2014/main" id="{81082D9F-C319-6D4F-B8B9-8849ADB5196C}"/>
                  </a:ext>
                </a:extLst>
              </p:cNvPr>
              <p:cNvCxnSpPr>
                <a:cxnSpLocks/>
              </p:cNvCxnSpPr>
              <p:nvPr/>
            </p:nvCxnSpPr>
            <p:spPr>
              <a:xfrm>
                <a:off x="983411" y="5659475"/>
                <a:ext cx="54768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6FCC222B-5785-264A-A6A7-0B3C509D42FF}"/>
                      </a:ext>
                    </a:extLst>
                  </p:cNvPr>
                  <p:cNvSpPr txBox="1"/>
                  <p:nvPr/>
                </p:nvSpPr>
                <p:spPr>
                  <a:xfrm>
                    <a:off x="892567" y="5667428"/>
                    <a:ext cx="596782" cy="258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𝑡</m:t>
                              </m:r>
                            </m:e>
                            <m:sub>
                              <m:r>
                                <a:rPr lang="en-US" sz="1000" i="1">
                                  <a:latin typeface="Cambria Math" panose="02040503050406030204" pitchFamily="18" charset="0"/>
                                </a:rPr>
                                <m:t>𝑔𝑎𝑝</m:t>
                              </m:r>
                            </m:sub>
                          </m:sSub>
                        </m:oMath>
                      </m:oMathPara>
                    </a14:m>
                    <a:endParaRPr lang="en-US" sz="1000">
                      <a:latin typeface="Cambria Math" panose="02040503050406030204" pitchFamily="18" charset="0"/>
                    </a:endParaRPr>
                  </a:p>
                </p:txBody>
              </p:sp>
            </mc:Choice>
            <mc:Fallback xmlns="">
              <p:sp>
                <p:nvSpPr>
                  <p:cNvPr id="194" name="TextBox 193">
                    <a:extLst>
                      <a:ext uri="{FF2B5EF4-FFF2-40B4-BE49-F238E27FC236}">
                        <a16:creationId xmlns:a16="http://schemas.microsoft.com/office/drawing/2014/main" id="{6FCC222B-5785-264A-A6A7-0B3C509D42FF}"/>
                      </a:ext>
                    </a:extLst>
                  </p:cNvPr>
                  <p:cNvSpPr txBox="1">
                    <a:spLocks noRot="1" noChangeAspect="1" noMove="1" noResize="1" noEditPoints="1" noAdjustHandles="1" noChangeArrowheads="1" noChangeShapeType="1" noTextEdit="1"/>
                  </p:cNvSpPr>
                  <p:nvPr/>
                </p:nvSpPr>
                <p:spPr>
                  <a:xfrm>
                    <a:off x="892567" y="5667428"/>
                    <a:ext cx="596782" cy="258725"/>
                  </a:xfrm>
                  <a:prstGeom prst="rect">
                    <a:avLst/>
                  </a:prstGeom>
                  <a:blipFill>
                    <a:blip r:embed="rId16"/>
                    <a:stretch>
                      <a:fillRect/>
                    </a:stretch>
                  </a:blipFill>
                </p:spPr>
                <p:txBody>
                  <a:bodyPr/>
                  <a:lstStyle/>
                  <a:p>
                    <a:r>
                      <a:rPr lang="en-US">
                        <a:noFill/>
                      </a:rPr>
                      <a:t> </a:t>
                    </a:r>
                  </a:p>
                </p:txBody>
              </p:sp>
            </mc:Fallback>
          </mc:AlternateContent>
        </p:grpSp>
      </p:grpSp>
      <p:grpSp>
        <p:nvGrpSpPr>
          <p:cNvPr id="22" name="Group 21">
            <a:extLst>
              <a:ext uri="{FF2B5EF4-FFF2-40B4-BE49-F238E27FC236}">
                <a16:creationId xmlns:a16="http://schemas.microsoft.com/office/drawing/2014/main" id="{5B7A3593-2F4D-3D44-A7E5-C2A08DE20F17}"/>
              </a:ext>
            </a:extLst>
          </p:cNvPr>
          <p:cNvGrpSpPr/>
          <p:nvPr/>
        </p:nvGrpSpPr>
        <p:grpSpPr>
          <a:xfrm>
            <a:off x="5901836" y="4763150"/>
            <a:ext cx="6272875" cy="1320746"/>
            <a:chOff x="5901836" y="4763150"/>
            <a:chExt cx="6272875" cy="1320746"/>
          </a:xfrm>
        </p:grpSpPr>
        <mc:AlternateContent xmlns:mc="http://schemas.openxmlformats.org/markup-compatibility/2006" xmlns:a14="http://schemas.microsoft.com/office/drawing/2010/main">
          <mc:Choice Requires="a14">
            <p:sp>
              <p:nvSpPr>
                <p:cNvPr id="216" name="文本框 63">
                  <a:extLst>
                    <a:ext uri="{FF2B5EF4-FFF2-40B4-BE49-F238E27FC236}">
                      <a16:creationId xmlns:a16="http://schemas.microsoft.com/office/drawing/2014/main" id="{C6AC01F6-3D2C-6C46-A28A-CDD35DE52374}"/>
                    </a:ext>
                  </a:extLst>
                </p:cNvPr>
                <p:cNvSpPr txBox="1"/>
                <p:nvPr/>
              </p:nvSpPr>
              <p:spPr>
                <a:xfrm>
                  <a:off x="5901836" y="4763150"/>
                  <a:ext cx="6272875" cy="1320746"/>
                </a:xfrm>
                <a:prstGeom prst="rect">
                  <a:avLst/>
                </a:prstGeom>
                <a:noFill/>
              </p:spPr>
              <p:txBody>
                <a:bodyPr wrap="square" rtlCol="0">
                  <a:spAutoFit/>
                </a:bodyPr>
                <a:lstStyle/>
                <a:p>
                  <a:pPr marL="285750" indent="-285750">
                    <a:buFont typeface="Arial" panose="020B0604020202020204" pitchFamily="34" charset="0"/>
                    <a:buChar char="•"/>
                  </a:pPr>
                  <a:endParaRPr lang="en-US" altLang="zh-CN" i="1" baseline="-25000" dirty="0">
                    <a:solidFill>
                      <a:srgbClr val="FF0000"/>
                    </a:solidFill>
                    <a:latin typeface="Times New Roman" panose="02020603050405020304" pitchFamily="18" charset="0"/>
                    <a:cs typeface="Times New Roman" panose="02020603050405020304" pitchFamily="18" charset="0"/>
                  </a:endParaRPr>
                </a:p>
                <a:p>
                  <a:endParaRPr lang="en-US" altLang="zh-CN" i="1" baseline="-250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i="1" dirty="0">
                      <a:latin typeface="Times New Roman" panose="02020603050405020304" pitchFamily="18" charset="0"/>
                      <a:cs typeface="Times New Roman" panose="02020603050405020304" pitchFamily="18" charset="0"/>
                    </a:rPr>
                    <a:t>For Non-linear Chirps e.g., f</a:t>
                  </a:r>
                  <a:r>
                    <a:rPr lang="en-US" altLang="zh-CN" i="1" baseline="-25000" dirty="0">
                      <a:latin typeface="Times New Roman" panose="02020603050405020304" pitchFamily="18" charset="0"/>
                      <a:cs typeface="Times New Roman" panose="02020603050405020304" pitchFamily="18" charset="0"/>
                    </a:rPr>
                    <a:t>c</a:t>
                  </a:r>
                  <a:r>
                    <a:rPr lang="en-US" altLang="zh-CN" i="1" dirty="0">
                      <a:latin typeface="Times New Roman" panose="02020603050405020304" pitchFamily="18" charset="0"/>
                      <a:cs typeface="Times New Roman" panose="02020603050405020304" pitchFamily="18" charset="0"/>
                    </a:rPr>
                    <a:t>(t)=k</a:t>
                  </a:r>
                  <a:r>
                    <a:rPr lang="en-US" altLang="zh-CN" i="1" baseline="-25000" dirty="0">
                      <a:latin typeface="Times New Roman" panose="02020603050405020304" pitchFamily="18" charset="0"/>
                      <a:cs typeface="Times New Roman" panose="02020603050405020304" pitchFamily="18" charset="0"/>
                    </a:rPr>
                    <a:t>2</a:t>
                  </a:r>
                  <a:r>
                    <a:rPr lang="en-US" altLang="zh-CN" i="1" dirty="0">
                      <a:latin typeface="Times New Roman" panose="02020603050405020304" pitchFamily="18" charset="0"/>
                      <a:cs typeface="Times New Roman" panose="02020603050405020304" pitchFamily="18" charset="0"/>
                    </a:rPr>
                    <a:t>t</a:t>
                  </a:r>
                  <a:r>
                    <a:rPr lang="en-US" altLang="zh-CN" i="1" baseline="30000" dirty="0">
                      <a:latin typeface="Times New Roman" panose="02020603050405020304" pitchFamily="18" charset="0"/>
                      <a:cs typeface="Times New Roman" panose="02020603050405020304" pitchFamily="18" charset="0"/>
                    </a:rPr>
                    <a:t>2</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0</a:t>
                  </a:r>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a:t>
                  </a:r>
                  <a:r>
                    <a:rPr lang="zh-CN" altLang="en-US"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F(t) = f</a:t>
                  </a:r>
                  <a:r>
                    <a:rPr lang="en-US" altLang="zh-CN" i="1" baseline="-25000" dirty="0">
                      <a:latin typeface="Times New Roman" panose="02020603050405020304" pitchFamily="18" charset="0"/>
                      <a:cs typeface="Times New Roman" panose="02020603050405020304" pitchFamily="18" charset="0"/>
                    </a:rPr>
                    <a:t>0</a:t>
                  </a:r>
                  <a:r>
                    <a:rPr lang="en-US" dirty="0"/>
                    <a:t>+</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t</a:t>
                  </a:r>
                  <a:r>
                    <a:rPr lang="en-US" dirty="0"/>
                    <a:t>+</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𝑡</m:t>
                          </m:r>
                        </m:e>
                        <m:sub>
                          <m:r>
                            <a:rPr lang="en-US" altLang="zh-CN" i="1">
                              <a:latin typeface="Cambria Math" panose="02040503050406030204" pitchFamily="18" charset="0"/>
                              <a:cs typeface="Times New Roman" panose="02020603050405020304" pitchFamily="18" charset="0"/>
                            </a:rPr>
                            <m:t>𝑔𝑎𝑝</m:t>
                          </m:r>
                        </m:sub>
                      </m:sSub>
                    </m:oMath>
                  </a14:m>
                  <a:r>
                    <a:rPr lang="en-US" altLang="zh-CN" dirty="0">
                      <a:latin typeface="Times New Roman" panose="02020603050405020304" pitchFamily="18" charset="0"/>
                      <a:cs typeface="Times New Roman" panose="02020603050405020304" pitchFamily="18" charset="0"/>
                    </a:rPr>
                    <a:t>)</a:t>
                  </a:r>
                  <a:r>
                    <a:rPr lang="en-US" altLang="zh-CN" i="1" baseline="30000" dirty="0">
                      <a:latin typeface="Times New Roman" panose="02020603050405020304" pitchFamily="18" charset="0"/>
                      <a:cs typeface="Times New Roman" panose="02020603050405020304" pitchFamily="18" charset="0"/>
                    </a:rPr>
                    <a:t>2</a:t>
                  </a:r>
                  <a:r>
                    <a:rPr lang="en-US" dirty="0"/>
                    <a:t>+</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0  </a:t>
                  </a:r>
                  <a:r>
                    <a:rPr lang="en-US" altLang="zh-CN" i="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2</a:t>
                  </a:r>
                  <a:r>
                    <a:rPr lang="en-US" altLang="zh-CN" i="1" dirty="0">
                      <a:latin typeface="Times New Roman" panose="02020603050405020304" pitchFamily="18" charset="0"/>
                      <a:cs typeface="Times New Roman" panose="02020603050405020304" pitchFamily="18" charset="0"/>
                    </a:rPr>
                    <a:t>t</a:t>
                  </a:r>
                  <a:r>
                    <a:rPr lang="en-US" altLang="zh-CN" i="1" baseline="30000" dirty="0">
                      <a:latin typeface="Times New Roman" panose="02020603050405020304" pitchFamily="18" charset="0"/>
                      <a:cs typeface="Times New Roman" panose="02020603050405020304" pitchFamily="18" charset="0"/>
                    </a:rPr>
                    <a:t>2</a:t>
                  </a:r>
                  <a:r>
                    <a:rPr lang="en-US" dirty="0"/>
                    <a:t>+</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0</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 = f</a:t>
                  </a:r>
                  <a:r>
                    <a:rPr lang="en-US" altLang="zh-CN" i="1" baseline="-25000" dirty="0">
                      <a:latin typeface="Times New Roman" panose="02020603050405020304" pitchFamily="18" charset="0"/>
                      <a:cs typeface="Times New Roman" panose="02020603050405020304" pitchFamily="18" charset="0"/>
                    </a:rPr>
                    <a:t>0</a:t>
                  </a:r>
                  <a:r>
                    <a:rPr lang="en-US" dirty="0"/>
                    <a:t>+</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2 </a:t>
                  </a:r>
                  <a14:m>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𝑡</m:t>
                          </m:r>
                        </m:e>
                        <m:sub>
                          <m:r>
                            <a:rPr lang="en-US" altLang="zh-CN" b="0" i="1" smtClean="0">
                              <a:latin typeface="Cambria Math" panose="02040503050406030204" pitchFamily="18" charset="0"/>
                              <a:cs typeface="Times New Roman" panose="02020603050405020304" pitchFamily="18" charset="0"/>
                            </a:rPr>
                            <m:t>𝑔𝑎𝑝</m:t>
                          </m:r>
                        </m:sub>
                        <m:sup>
                          <m:r>
                            <a:rPr lang="en-US" altLang="zh-CN" b="0" i="1" smtClean="0">
                              <a:latin typeface="Cambria Math" panose="02040503050406030204" pitchFamily="18" charset="0"/>
                              <a:cs typeface="Times New Roman" panose="02020603050405020304" pitchFamily="18" charset="0"/>
                            </a:rPr>
                            <m:t>2</m:t>
                          </m:r>
                        </m:sup>
                      </m:sSubSup>
                    </m:oMath>
                  </a14:m>
                  <a:r>
                    <a:rPr lang="en-US" dirty="0"/>
                    <a:t>+2</a:t>
                  </a:r>
                  <a:r>
                    <a:rPr lang="en-US" altLang="zh-CN" i="1" dirty="0">
                      <a:latin typeface="Times New Roman" panose="02020603050405020304" pitchFamily="18" charset="0"/>
                      <a:cs typeface="Times New Roman" panose="02020603050405020304" pitchFamily="18" charset="0"/>
                    </a:rPr>
                    <a:t>k</a:t>
                  </a:r>
                  <a:r>
                    <a:rPr lang="en-US" altLang="zh-CN" i="1" baseline="-25000" dirty="0">
                      <a:latin typeface="Times New Roman" panose="02020603050405020304" pitchFamily="18" charset="0"/>
                      <a:cs typeface="Times New Roman" panose="02020603050405020304" pitchFamily="18" charset="0"/>
                    </a:rPr>
                    <a:t>2</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𝑡</m:t>
                          </m:r>
                        </m:e>
                        <m:sub>
                          <m:r>
                            <a:rPr lang="en-US" altLang="zh-CN" i="1">
                              <a:latin typeface="Cambria Math" panose="02040503050406030204" pitchFamily="18" charset="0"/>
                              <a:cs typeface="Times New Roman" panose="02020603050405020304" pitchFamily="18" charset="0"/>
                            </a:rPr>
                            <m:t>𝑔𝑎𝑝</m:t>
                          </m:r>
                        </m:sub>
                      </m:sSub>
                    </m:oMath>
                  </a14:m>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t </a:t>
                  </a:r>
                  <a:endParaRPr lang="en-US" dirty="0"/>
                </a:p>
                <a:p>
                  <a:endParaRPr lang="en-US" dirty="0"/>
                </a:p>
              </p:txBody>
            </p:sp>
          </mc:Choice>
          <mc:Fallback xmlns="">
            <p:sp>
              <p:nvSpPr>
                <p:cNvPr id="216" name="文本框 63">
                  <a:extLst>
                    <a:ext uri="{FF2B5EF4-FFF2-40B4-BE49-F238E27FC236}">
                      <a16:creationId xmlns:a16="http://schemas.microsoft.com/office/drawing/2014/main" id="{C6AC01F6-3D2C-6C46-A28A-CDD35DE52374}"/>
                    </a:ext>
                  </a:extLst>
                </p:cNvPr>
                <p:cNvSpPr txBox="1">
                  <a:spLocks noRot="1" noChangeAspect="1" noMove="1" noResize="1" noEditPoints="1" noAdjustHandles="1" noChangeArrowheads="1" noChangeShapeType="1" noTextEdit="1"/>
                </p:cNvSpPr>
                <p:nvPr/>
              </p:nvSpPr>
              <p:spPr>
                <a:xfrm>
                  <a:off x="5901836" y="4763150"/>
                  <a:ext cx="6272875" cy="1320746"/>
                </a:xfrm>
                <a:prstGeom prst="rect">
                  <a:avLst/>
                </a:prstGeom>
                <a:blipFill>
                  <a:blip r:embed="rId17"/>
                  <a:stretch>
                    <a:fillRect l="-583"/>
                  </a:stretch>
                </a:blipFill>
              </p:spPr>
              <p:txBody>
                <a:bodyPr/>
                <a:lstStyle/>
                <a:p>
                  <a:r>
                    <a:rPr lang="en-US">
                      <a:noFill/>
                    </a:rPr>
                    <a:t> </a:t>
                  </a:r>
                </a:p>
              </p:txBody>
            </p:sp>
          </mc:Fallback>
        </mc:AlternateContent>
        <p:sp>
          <p:nvSpPr>
            <p:cNvPr id="217" name="Rectangle 216">
              <a:extLst>
                <a:ext uri="{FF2B5EF4-FFF2-40B4-BE49-F238E27FC236}">
                  <a16:creationId xmlns:a16="http://schemas.microsoft.com/office/drawing/2014/main" id="{337088E3-2ACE-A94C-BBE6-81CD28D4CE00}"/>
                </a:ext>
              </a:extLst>
            </p:cNvPr>
            <p:cNvSpPr/>
            <p:nvPr/>
          </p:nvSpPr>
          <p:spPr>
            <a:xfrm flipV="1">
              <a:off x="11456517" y="5744098"/>
              <a:ext cx="287973" cy="45719"/>
            </a:xfrm>
            <a:prstGeom prst="rect">
              <a:avLst/>
            </a:prstGeom>
            <a:noFill/>
            <a:ln w="34925">
              <a:solidFill>
                <a:srgbClr val="F90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2" name="Picture 171">
            <a:extLst>
              <a:ext uri="{FF2B5EF4-FFF2-40B4-BE49-F238E27FC236}">
                <a16:creationId xmlns:a16="http://schemas.microsoft.com/office/drawing/2014/main" id="{048701A7-0BC4-9E46-BF24-C380488FB370}"/>
              </a:ext>
            </a:extLst>
          </p:cNvPr>
          <p:cNvPicPr>
            <a:picLocks noChangeAspect="1"/>
          </p:cNvPicPr>
          <p:nvPr/>
        </p:nvPicPr>
        <p:blipFill rotWithShape="1">
          <a:blip r:embed="rId18"/>
          <a:srcRect r="1984"/>
          <a:stretch/>
        </p:blipFill>
        <p:spPr>
          <a:xfrm>
            <a:off x="1275957" y="1451106"/>
            <a:ext cx="1549485" cy="822960"/>
          </a:xfrm>
          <a:prstGeom prst="rect">
            <a:avLst/>
          </a:prstGeom>
        </p:spPr>
      </p:pic>
      <p:sp>
        <p:nvSpPr>
          <p:cNvPr id="177" name="文本框 63">
            <a:extLst>
              <a:ext uri="{FF2B5EF4-FFF2-40B4-BE49-F238E27FC236}">
                <a16:creationId xmlns:a16="http://schemas.microsoft.com/office/drawing/2014/main" id="{0F2427A5-0921-8C4B-B866-542F65068F71}"/>
              </a:ext>
            </a:extLst>
          </p:cNvPr>
          <p:cNvSpPr txBox="1"/>
          <p:nvPr/>
        </p:nvSpPr>
        <p:spPr>
          <a:xfrm>
            <a:off x="1011395" y="1063809"/>
            <a:ext cx="10311473"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CurvingLoRa’s </a:t>
            </a:r>
            <a:r>
              <a:rPr lang="en-US" altLang="zh-CN" sz="2400" b="1" dirty="0">
                <a:solidFill>
                  <a:srgbClr val="FF0000"/>
                </a:solidFill>
                <a:latin typeface="Times New Roman" panose="02020603050405020304" pitchFamily="18" charset="0"/>
                <a:cs typeface="Times New Roman" panose="02020603050405020304" pitchFamily="18" charset="0"/>
              </a:rPr>
              <a:t>Scattering Effect </a:t>
            </a:r>
            <a:r>
              <a:rPr lang="en-US" altLang="zh-CN" sz="2400" b="1" dirty="0">
                <a:latin typeface="Times New Roman" panose="02020603050405020304" pitchFamily="18" charset="0"/>
                <a:cs typeface="Times New Roman" panose="02020603050405020304" pitchFamily="18" charset="0"/>
              </a:rPr>
              <a:t>for Misaligned Chirp Symbols</a:t>
            </a:r>
          </a:p>
        </p:txBody>
      </p:sp>
    </p:spTree>
    <p:extLst>
      <p:ext uri="{BB962C8B-B14F-4D97-AF65-F5344CB8AC3E}">
        <p14:creationId xmlns:p14="http://schemas.microsoft.com/office/powerpoint/2010/main" val="39099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blinds(horizontal)">
                                      <p:cBhvr>
                                        <p:cTn id="29" dur="500"/>
                                        <p:tgtEl>
                                          <p:spTgt spid="10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3. CurvingLoRa Under Collisions</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7" name="文本框 63">
                <a:extLst>
                  <a:ext uri="{FF2B5EF4-FFF2-40B4-BE49-F238E27FC236}">
                    <a16:creationId xmlns:a16="http://schemas.microsoft.com/office/drawing/2014/main" id="{0F2427A5-0921-8C4B-B866-542F65068F71}"/>
                  </a:ext>
                </a:extLst>
              </p:cNvPr>
              <p:cNvSpPr txBox="1"/>
              <p:nvPr/>
            </p:nvSpPr>
            <p:spPr>
              <a:xfrm>
                <a:off x="1042326" y="1247988"/>
                <a:ext cx="9954423" cy="491738"/>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Various SIRs, </a:t>
                </a:r>
                <a14:m>
                  <m:oMath xmlns:m="http://schemas.openxmlformats.org/officeDocument/2006/math">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cs typeface="Times New Roman" panose="02020603050405020304" pitchFamily="18" charset="0"/>
                          </a:rPr>
                          <m:t>𝑡</m:t>
                        </m:r>
                      </m:e>
                      <m:sub>
                        <m:r>
                          <a:rPr lang="en-US" altLang="zh-CN" sz="2400" i="1">
                            <a:latin typeface="Cambria Math" panose="02040503050406030204" pitchFamily="18" charset="0"/>
                            <a:cs typeface="Times New Roman" panose="02020603050405020304" pitchFamily="18" charset="0"/>
                          </a:rPr>
                          <m:t>𝑔𝑎𝑝</m:t>
                        </m:r>
                      </m:sub>
                    </m:sSub>
                  </m:oMath>
                </a14:m>
                <a:r>
                  <a:rPr lang="en-US" altLang="zh-CN" sz="2400" b="1" dirty="0">
                    <a:latin typeface="Times New Roman" panose="02020603050405020304" pitchFamily="18" charset="0"/>
                    <a:cs typeface="Times New Roman" panose="02020603050405020304" pitchFamily="18" charset="0"/>
                  </a:rPr>
                  <a:t>, and SFs </a:t>
                </a:r>
              </a:p>
            </p:txBody>
          </p:sp>
        </mc:Choice>
        <mc:Fallback xmlns="">
          <p:sp>
            <p:nvSpPr>
              <p:cNvPr id="177" name="文本框 63">
                <a:extLst>
                  <a:ext uri="{FF2B5EF4-FFF2-40B4-BE49-F238E27FC236}">
                    <a16:creationId xmlns:a16="http://schemas.microsoft.com/office/drawing/2014/main" id="{0F2427A5-0921-8C4B-B866-542F65068F71}"/>
                  </a:ext>
                </a:extLst>
              </p:cNvPr>
              <p:cNvSpPr txBox="1">
                <a:spLocks noRot="1" noChangeAspect="1" noMove="1" noResize="1" noEditPoints="1" noAdjustHandles="1" noChangeArrowheads="1" noChangeShapeType="1" noTextEdit="1"/>
              </p:cNvSpPr>
              <p:nvPr/>
            </p:nvSpPr>
            <p:spPr>
              <a:xfrm>
                <a:off x="1042326" y="1247988"/>
                <a:ext cx="9954423" cy="491738"/>
              </a:xfrm>
              <a:prstGeom prst="rect">
                <a:avLst/>
              </a:prstGeom>
              <a:blipFill>
                <a:blip r:embed="rId3"/>
                <a:stretch>
                  <a:fillRect l="-857" t="-10000" b="-2250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BA8FF30-B3A2-4A48-827E-3C897F328874}"/>
              </a:ext>
            </a:extLst>
          </p:cNvPr>
          <p:cNvPicPr>
            <a:picLocks noChangeAspect="1"/>
          </p:cNvPicPr>
          <p:nvPr/>
        </p:nvPicPr>
        <p:blipFill rotWithShape="1">
          <a:blip r:embed="rId4"/>
          <a:srcRect r="72884"/>
          <a:stretch/>
        </p:blipFill>
        <p:spPr>
          <a:xfrm>
            <a:off x="1892294" y="2010823"/>
            <a:ext cx="3020069" cy="4271103"/>
          </a:xfrm>
          <a:prstGeom prst="rect">
            <a:avLst/>
          </a:prstGeom>
        </p:spPr>
      </p:pic>
      <p:pic>
        <p:nvPicPr>
          <p:cNvPr id="9" name="Picture 8">
            <a:extLst>
              <a:ext uri="{FF2B5EF4-FFF2-40B4-BE49-F238E27FC236}">
                <a16:creationId xmlns:a16="http://schemas.microsoft.com/office/drawing/2014/main" id="{062AE3ED-E744-184E-95C8-99888D8F0D1A}"/>
              </a:ext>
            </a:extLst>
          </p:cNvPr>
          <p:cNvPicPr>
            <a:picLocks noChangeAspect="1"/>
          </p:cNvPicPr>
          <p:nvPr/>
        </p:nvPicPr>
        <p:blipFill rotWithShape="1">
          <a:blip r:embed="rId4"/>
          <a:srcRect l="75472"/>
          <a:stretch/>
        </p:blipFill>
        <p:spPr>
          <a:xfrm>
            <a:off x="7567852" y="2010822"/>
            <a:ext cx="2731854" cy="4271103"/>
          </a:xfrm>
          <a:prstGeom prst="rect">
            <a:avLst/>
          </a:prstGeom>
        </p:spPr>
      </p:pic>
      <p:pic>
        <p:nvPicPr>
          <p:cNvPr id="11" name="Picture 10">
            <a:extLst>
              <a:ext uri="{FF2B5EF4-FFF2-40B4-BE49-F238E27FC236}">
                <a16:creationId xmlns:a16="http://schemas.microsoft.com/office/drawing/2014/main" id="{FD4C5288-D761-3246-9A69-E76A23AB1926}"/>
              </a:ext>
            </a:extLst>
          </p:cNvPr>
          <p:cNvPicPr>
            <a:picLocks noChangeAspect="1"/>
          </p:cNvPicPr>
          <p:nvPr/>
        </p:nvPicPr>
        <p:blipFill rotWithShape="1">
          <a:blip r:embed="rId4"/>
          <a:srcRect l="27596" r="48464"/>
          <a:stretch/>
        </p:blipFill>
        <p:spPr>
          <a:xfrm>
            <a:off x="4901505" y="2019947"/>
            <a:ext cx="2666347" cy="4271103"/>
          </a:xfrm>
          <a:prstGeom prst="rect">
            <a:avLst/>
          </a:prstGeom>
        </p:spPr>
      </p:pic>
      <p:pic>
        <p:nvPicPr>
          <p:cNvPr id="12" name="Picture 11">
            <a:extLst>
              <a:ext uri="{FF2B5EF4-FFF2-40B4-BE49-F238E27FC236}">
                <a16:creationId xmlns:a16="http://schemas.microsoft.com/office/drawing/2014/main" id="{26C01AF0-67C7-A743-8C8E-CEBEBD2DADA9}"/>
              </a:ext>
            </a:extLst>
          </p:cNvPr>
          <p:cNvPicPr>
            <a:picLocks noChangeAspect="1"/>
          </p:cNvPicPr>
          <p:nvPr/>
        </p:nvPicPr>
        <p:blipFill rotWithShape="1">
          <a:blip r:embed="rId5"/>
          <a:srcRect l="6622" t="2334" r="67867" b="66081"/>
          <a:stretch/>
        </p:blipFill>
        <p:spPr>
          <a:xfrm>
            <a:off x="6283658" y="1318891"/>
            <a:ext cx="2675709" cy="355535"/>
          </a:xfrm>
          <a:prstGeom prst="rect">
            <a:avLst/>
          </a:prstGeom>
        </p:spPr>
      </p:pic>
    </p:spTree>
    <p:extLst>
      <p:ext uri="{BB962C8B-B14F-4D97-AF65-F5344CB8AC3E}">
        <p14:creationId xmlns:p14="http://schemas.microsoft.com/office/powerpoint/2010/main" val="184607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4. CurvingLoRa’s Coding Space</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7" name="文本框 63">
            <a:extLst>
              <a:ext uri="{FF2B5EF4-FFF2-40B4-BE49-F238E27FC236}">
                <a16:creationId xmlns:a16="http://schemas.microsoft.com/office/drawing/2014/main" id="{0F2427A5-0921-8C4B-B866-542F65068F71}"/>
              </a:ext>
            </a:extLst>
          </p:cNvPr>
          <p:cNvSpPr txBox="1"/>
          <p:nvPr/>
        </p:nvSpPr>
        <p:spPr>
          <a:xfrm>
            <a:off x="1042326" y="1247988"/>
            <a:ext cx="10396390"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CurvingLoRa Extends the Orthogonal Coding Dimension</a:t>
            </a:r>
          </a:p>
          <a:p>
            <a:pPr marL="342900" indent="-342900">
              <a:buFont typeface="Arial" panose="020B0604020202020204" pitchFamily="34" charset="0"/>
              <a:buChar char="•"/>
            </a:pPr>
            <a:endParaRPr lang="en-US" altLang="zh-CN" sz="2400" b="1" dirty="0">
              <a:latin typeface="Times New Roman" panose="02020603050405020304" pitchFamily="18" charset="0"/>
              <a:cs typeface="Times New Roman" panose="02020603050405020304" pitchFamily="18" charset="0"/>
            </a:endParaRPr>
          </a:p>
        </p:txBody>
      </p:sp>
      <p:sp>
        <p:nvSpPr>
          <p:cNvPr id="13" name="Arc 71">
            <a:extLst>
              <a:ext uri="{FF2B5EF4-FFF2-40B4-BE49-F238E27FC236}">
                <a16:creationId xmlns:a16="http://schemas.microsoft.com/office/drawing/2014/main" id="{216A573C-D660-284F-B43C-57CF0BC14118}"/>
              </a:ext>
            </a:extLst>
          </p:cNvPr>
          <p:cNvSpPr/>
          <p:nvPr/>
        </p:nvSpPr>
        <p:spPr>
          <a:xfrm rot="12393146" flipV="1">
            <a:off x="4369530" y="3311564"/>
            <a:ext cx="1828800" cy="2508599"/>
          </a:xfrm>
          <a:prstGeom prst="arc">
            <a:avLst>
              <a:gd name="adj1" fmla="val 17522157"/>
              <a:gd name="adj2" fmla="val 233751"/>
            </a:avLst>
          </a:prstGeom>
          <a:ln w="254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a:p>
        </p:txBody>
      </p:sp>
      <p:sp>
        <p:nvSpPr>
          <p:cNvPr id="16" name="TextBox 15">
            <a:extLst>
              <a:ext uri="{FF2B5EF4-FFF2-40B4-BE49-F238E27FC236}">
                <a16:creationId xmlns:a16="http://schemas.microsoft.com/office/drawing/2014/main" id="{A3582B9B-96D8-BA4E-AA97-8FC2F0E54AA4}"/>
              </a:ext>
            </a:extLst>
          </p:cNvPr>
          <p:cNvSpPr txBox="1"/>
          <p:nvPr/>
        </p:nvSpPr>
        <p:spPr>
          <a:xfrm>
            <a:off x="6629442" y="3006894"/>
            <a:ext cx="184731" cy="323165"/>
          </a:xfrm>
          <a:prstGeom prst="rect">
            <a:avLst/>
          </a:prstGeom>
          <a:noFill/>
        </p:spPr>
        <p:txBody>
          <a:bodyPr wrap="none" rtlCol="0">
            <a:spAutoFit/>
          </a:bodyPr>
          <a:lstStyle/>
          <a:p>
            <a:endParaRPr lang="en-US" sz="1500"/>
          </a:p>
        </p:txBody>
      </p:sp>
      <p:grpSp>
        <p:nvGrpSpPr>
          <p:cNvPr id="18" name="Group 17">
            <a:extLst>
              <a:ext uri="{FF2B5EF4-FFF2-40B4-BE49-F238E27FC236}">
                <a16:creationId xmlns:a16="http://schemas.microsoft.com/office/drawing/2014/main" id="{72ED3687-0BBE-404A-A244-AF9A0DAA7F8B}"/>
              </a:ext>
            </a:extLst>
          </p:cNvPr>
          <p:cNvGrpSpPr/>
          <p:nvPr/>
        </p:nvGrpSpPr>
        <p:grpSpPr>
          <a:xfrm>
            <a:off x="3126189" y="2844927"/>
            <a:ext cx="3127161" cy="1726830"/>
            <a:chOff x="1203748" y="3349925"/>
            <a:chExt cx="3127160" cy="1726830"/>
          </a:xfrm>
        </p:grpSpPr>
        <p:cxnSp>
          <p:nvCxnSpPr>
            <p:cNvPr id="57" name="Straight Arrow Connector 56">
              <a:extLst>
                <a:ext uri="{FF2B5EF4-FFF2-40B4-BE49-F238E27FC236}">
                  <a16:creationId xmlns:a16="http://schemas.microsoft.com/office/drawing/2014/main" id="{74752781-0D7B-474A-9BF1-E2C9688148EA}"/>
                </a:ext>
              </a:extLst>
            </p:cNvPr>
            <p:cNvCxnSpPr>
              <a:cxnSpLocks/>
            </p:cNvCxnSpPr>
            <p:nvPr/>
          </p:nvCxnSpPr>
          <p:spPr>
            <a:xfrm flipV="1">
              <a:off x="190500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5975E60-D576-384D-A4C9-E640EBBD3EC9}"/>
                </a:ext>
              </a:extLst>
            </p:cNvPr>
            <p:cNvCxnSpPr>
              <a:cxnSpLocks/>
            </p:cNvCxnSpPr>
            <p:nvPr/>
          </p:nvCxnSpPr>
          <p:spPr>
            <a:xfrm>
              <a:off x="1905000" y="4306824"/>
              <a:ext cx="20809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24D5441-022A-F147-B9AD-D71F9D2B84A9}"/>
                    </a:ext>
                  </a:extLst>
                </p:cNvPr>
                <p:cNvSpPr txBox="1"/>
                <p:nvPr/>
              </p:nvSpPr>
              <p:spPr>
                <a:xfrm>
                  <a:off x="1211026" y="3652830"/>
                  <a:ext cx="830100" cy="523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m:t>
                        </m:r>
                        <m:f>
                          <m:fPr>
                            <m:ctrlPr>
                              <a:rPr lang="en-US" sz="1500" i="1">
                                <a:latin typeface="Cambria Math" panose="02040503050406030204" pitchFamily="18" charset="0"/>
                              </a:rPr>
                            </m:ctrlPr>
                          </m:fPr>
                          <m:num>
                            <m:r>
                              <a:rPr lang="en-US" sz="1500" i="1">
                                <a:latin typeface="Cambria Math" panose="02040503050406030204" pitchFamily="18" charset="0"/>
                              </a:rPr>
                              <m:t>𝐵𝑊</m:t>
                            </m:r>
                          </m:num>
                          <m:den>
                            <m:r>
                              <a:rPr lang="en-US" sz="1500" i="1">
                                <a:latin typeface="Cambria Math" panose="02040503050406030204" pitchFamily="18" charset="0"/>
                              </a:rPr>
                              <m:t>2</m:t>
                            </m:r>
                          </m:den>
                        </m:f>
                      </m:oMath>
                    </m:oMathPara>
                  </a14:m>
                  <a:endParaRPr lang="en-US" sz="1500"/>
                </a:p>
              </p:txBody>
            </p:sp>
          </mc:Choice>
          <mc:Fallback xmlns="">
            <p:sp>
              <p:nvSpPr>
                <p:cNvPr id="59" name="TextBox 58">
                  <a:extLst>
                    <a:ext uri="{FF2B5EF4-FFF2-40B4-BE49-F238E27FC236}">
                      <a16:creationId xmlns:a16="http://schemas.microsoft.com/office/drawing/2014/main" id="{024D5441-022A-F147-B9AD-D71F9D2B84A9}"/>
                    </a:ext>
                  </a:extLst>
                </p:cNvPr>
                <p:cNvSpPr txBox="1">
                  <a:spLocks noRot="1" noChangeAspect="1" noMove="1" noResize="1" noEditPoints="1" noAdjustHandles="1" noChangeArrowheads="1" noChangeShapeType="1" noTextEdit="1"/>
                </p:cNvSpPr>
                <p:nvPr/>
              </p:nvSpPr>
              <p:spPr>
                <a:xfrm>
                  <a:off x="1211026" y="3652830"/>
                  <a:ext cx="830100" cy="523028"/>
                </a:xfrm>
                <a:prstGeom prst="rect">
                  <a:avLst/>
                </a:prstGeom>
                <a:blipFill>
                  <a:blip r:embed="rId3"/>
                  <a:stretch>
                    <a:fillRect b="-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8F80B4BB-B18B-C345-AD26-BDE7C608EA8D}"/>
                    </a:ext>
                  </a:extLst>
                </p:cNvPr>
                <p:cNvSpPr txBox="1"/>
                <p:nvPr/>
              </p:nvSpPr>
              <p:spPr>
                <a:xfrm>
                  <a:off x="1203748" y="4553727"/>
                  <a:ext cx="830100" cy="523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m:t>
                        </m:r>
                        <m:f>
                          <m:fPr>
                            <m:ctrlPr>
                              <a:rPr lang="en-US" sz="1500" i="1">
                                <a:latin typeface="Cambria Math" panose="02040503050406030204" pitchFamily="18" charset="0"/>
                              </a:rPr>
                            </m:ctrlPr>
                          </m:fPr>
                          <m:num>
                            <m:r>
                              <a:rPr lang="en-US" sz="1500" i="1">
                                <a:latin typeface="Cambria Math" panose="02040503050406030204" pitchFamily="18" charset="0"/>
                              </a:rPr>
                              <m:t>𝐵𝑊</m:t>
                            </m:r>
                          </m:num>
                          <m:den>
                            <m:r>
                              <a:rPr lang="en-US" sz="1500" i="1">
                                <a:latin typeface="Cambria Math" panose="02040503050406030204" pitchFamily="18" charset="0"/>
                              </a:rPr>
                              <m:t>2</m:t>
                            </m:r>
                          </m:den>
                        </m:f>
                      </m:oMath>
                    </m:oMathPara>
                  </a14:m>
                  <a:endParaRPr lang="en-US" sz="1500"/>
                </a:p>
              </p:txBody>
            </p:sp>
          </mc:Choice>
          <mc:Fallback xmlns="">
            <p:sp>
              <p:nvSpPr>
                <p:cNvPr id="60" name="TextBox 59">
                  <a:extLst>
                    <a:ext uri="{FF2B5EF4-FFF2-40B4-BE49-F238E27FC236}">
                      <a16:creationId xmlns:a16="http://schemas.microsoft.com/office/drawing/2014/main" id="{8F80B4BB-B18B-C345-AD26-BDE7C608EA8D}"/>
                    </a:ext>
                  </a:extLst>
                </p:cNvPr>
                <p:cNvSpPr txBox="1">
                  <a:spLocks noRot="1" noChangeAspect="1" noMove="1" noResize="1" noEditPoints="1" noAdjustHandles="1" noChangeArrowheads="1" noChangeShapeType="1" noTextEdit="1"/>
                </p:cNvSpPr>
                <p:nvPr/>
              </p:nvSpPr>
              <p:spPr>
                <a:xfrm>
                  <a:off x="1203748" y="4553727"/>
                  <a:ext cx="830100" cy="523028"/>
                </a:xfrm>
                <a:prstGeom prst="rect">
                  <a:avLst/>
                </a:prstGeom>
                <a:blipFill>
                  <a:blip r:embed="rId4"/>
                  <a:stretch>
                    <a:fillRect b="-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F4471D7-9769-C14C-8D46-B8DCDE92565F}"/>
                    </a:ext>
                  </a:extLst>
                </p:cNvPr>
                <p:cNvSpPr txBox="1"/>
                <p:nvPr/>
              </p:nvSpPr>
              <p:spPr>
                <a:xfrm>
                  <a:off x="1498223" y="3349925"/>
                  <a:ext cx="830100"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0" i="1">
                            <a:latin typeface="Cambria Math" panose="02040503050406030204" pitchFamily="18" charset="0"/>
                          </a:rPr>
                          <m:t>𝑓</m:t>
                        </m:r>
                      </m:oMath>
                    </m:oMathPara>
                  </a14:m>
                  <a:endParaRPr lang="en-US" sz="1500" i="1"/>
                </a:p>
              </p:txBody>
            </p:sp>
          </mc:Choice>
          <mc:Fallback xmlns="">
            <p:sp>
              <p:nvSpPr>
                <p:cNvPr id="61" name="TextBox 60">
                  <a:extLst>
                    <a:ext uri="{FF2B5EF4-FFF2-40B4-BE49-F238E27FC236}">
                      <a16:creationId xmlns:a16="http://schemas.microsoft.com/office/drawing/2014/main" id="{5F4471D7-9769-C14C-8D46-B8DCDE92565F}"/>
                    </a:ext>
                  </a:extLst>
                </p:cNvPr>
                <p:cNvSpPr txBox="1">
                  <a:spLocks noRot="1" noChangeAspect="1" noMove="1" noResize="1" noEditPoints="1" noAdjustHandles="1" noChangeArrowheads="1" noChangeShapeType="1" noTextEdit="1"/>
                </p:cNvSpPr>
                <p:nvPr/>
              </p:nvSpPr>
              <p:spPr>
                <a:xfrm>
                  <a:off x="1498223" y="3349925"/>
                  <a:ext cx="830100" cy="323165"/>
                </a:xfrm>
                <a:prstGeom prst="rect">
                  <a:avLst/>
                </a:prstGeom>
                <a:blipFill>
                  <a:blip r:embed="rId5"/>
                  <a:stretch>
                    <a:fillRect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C74461D-525A-F443-B70D-B433A10A371D}"/>
                    </a:ext>
                  </a:extLst>
                </p:cNvPr>
                <p:cNvSpPr txBox="1"/>
                <p:nvPr/>
              </p:nvSpPr>
              <p:spPr>
                <a:xfrm>
                  <a:off x="3500808" y="4317938"/>
                  <a:ext cx="830100"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𝑡</m:t>
                        </m:r>
                      </m:oMath>
                    </m:oMathPara>
                  </a14:m>
                  <a:endParaRPr lang="en-US" sz="1500"/>
                </a:p>
              </p:txBody>
            </p:sp>
          </mc:Choice>
          <mc:Fallback xmlns="">
            <p:sp>
              <p:nvSpPr>
                <p:cNvPr id="62" name="TextBox 61">
                  <a:extLst>
                    <a:ext uri="{FF2B5EF4-FFF2-40B4-BE49-F238E27FC236}">
                      <a16:creationId xmlns:a16="http://schemas.microsoft.com/office/drawing/2014/main" id="{7C74461D-525A-F443-B70D-B433A10A371D}"/>
                    </a:ext>
                  </a:extLst>
                </p:cNvPr>
                <p:cNvSpPr txBox="1">
                  <a:spLocks noRot="1" noChangeAspect="1" noMove="1" noResize="1" noEditPoints="1" noAdjustHandles="1" noChangeArrowheads="1" noChangeShapeType="1" noTextEdit="1"/>
                </p:cNvSpPr>
                <p:nvPr/>
              </p:nvSpPr>
              <p:spPr>
                <a:xfrm>
                  <a:off x="3500808" y="4317938"/>
                  <a:ext cx="830100" cy="323165"/>
                </a:xfrm>
                <a:prstGeom prst="rect">
                  <a:avLst/>
                </a:prstGeom>
                <a:blipFill>
                  <a:blip r:embed="rId6"/>
                  <a:stretch>
                    <a:fillRect/>
                  </a:stretch>
                </a:blipFill>
              </p:spPr>
              <p:txBody>
                <a:bodyPr/>
                <a:lstStyle/>
                <a:p>
                  <a:r>
                    <a:rPr lang="en-US">
                      <a:noFill/>
                    </a:rPr>
                    <a:t> </a:t>
                  </a:r>
                </a:p>
              </p:txBody>
            </p:sp>
          </mc:Fallback>
        </mc:AlternateContent>
      </p:grpSp>
      <p:cxnSp>
        <p:nvCxnSpPr>
          <p:cNvPr id="19" name="Straight Arrow Connector 47">
            <a:extLst>
              <a:ext uri="{FF2B5EF4-FFF2-40B4-BE49-F238E27FC236}">
                <a16:creationId xmlns:a16="http://schemas.microsoft.com/office/drawing/2014/main" id="{C8ECA7B0-6A03-2B4C-BDA3-E3AF3E001685}"/>
              </a:ext>
            </a:extLst>
          </p:cNvPr>
          <p:cNvCxnSpPr>
            <a:cxnSpLocks/>
          </p:cNvCxnSpPr>
          <p:nvPr/>
        </p:nvCxnSpPr>
        <p:spPr>
          <a:xfrm flipV="1">
            <a:off x="6729022" y="3021281"/>
            <a:ext cx="6" cy="10960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48">
            <a:extLst>
              <a:ext uri="{FF2B5EF4-FFF2-40B4-BE49-F238E27FC236}">
                <a16:creationId xmlns:a16="http://schemas.microsoft.com/office/drawing/2014/main" id="{38F37373-F72A-014F-8F5A-4BB718970C8A}"/>
              </a:ext>
            </a:extLst>
          </p:cNvPr>
          <p:cNvCxnSpPr>
            <a:cxnSpLocks/>
          </p:cNvCxnSpPr>
          <p:nvPr/>
        </p:nvCxnSpPr>
        <p:spPr>
          <a:xfrm>
            <a:off x="6729022" y="4105797"/>
            <a:ext cx="111560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TextBox 54">
                <a:extLst>
                  <a:ext uri="{FF2B5EF4-FFF2-40B4-BE49-F238E27FC236}">
                    <a16:creationId xmlns:a16="http://schemas.microsoft.com/office/drawing/2014/main" id="{A777D007-E6A8-FC4B-B58A-3DCDA81825EB}"/>
                  </a:ext>
                </a:extLst>
              </p:cNvPr>
              <p:cNvSpPr txBox="1"/>
              <p:nvPr/>
            </p:nvSpPr>
            <p:spPr>
              <a:xfrm>
                <a:off x="6240627" y="2735557"/>
                <a:ext cx="976789"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𝐴𝑚𝑝𝑙𝑖𝑡𝑢𝑑𝑒</m:t>
                      </m:r>
                    </m:oMath>
                  </m:oMathPara>
                </a14:m>
                <a:endParaRPr lang="en-US" sz="1500"/>
              </a:p>
            </p:txBody>
          </p:sp>
        </mc:Choice>
        <mc:Fallback>
          <p:sp>
            <p:nvSpPr>
              <p:cNvPr id="22" name="TextBox 54">
                <a:extLst>
                  <a:ext uri="{FF2B5EF4-FFF2-40B4-BE49-F238E27FC236}">
                    <a16:creationId xmlns:a16="http://schemas.microsoft.com/office/drawing/2014/main" id="{A777D007-E6A8-FC4B-B58A-3DCDA81825EB}"/>
                  </a:ext>
                </a:extLst>
              </p:cNvPr>
              <p:cNvSpPr txBox="1">
                <a:spLocks noRot="1" noChangeAspect="1" noMove="1" noResize="1" noEditPoints="1" noAdjustHandles="1" noChangeArrowheads="1" noChangeShapeType="1" noTextEdit="1"/>
              </p:cNvSpPr>
              <p:nvPr/>
            </p:nvSpPr>
            <p:spPr>
              <a:xfrm>
                <a:off x="6240627" y="2735557"/>
                <a:ext cx="976789" cy="323165"/>
              </a:xfrm>
              <a:prstGeom prst="rect">
                <a:avLst/>
              </a:prstGeom>
              <a:blipFill>
                <a:blip r:embed="rId7"/>
                <a:stretch>
                  <a:fillRect r="-8974"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55">
                <a:extLst>
                  <a:ext uri="{FF2B5EF4-FFF2-40B4-BE49-F238E27FC236}">
                    <a16:creationId xmlns:a16="http://schemas.microsoft.com/office/drawing/2014/main" id="{A9821BDD-8DF0-0040-A2CF-C0C2C6AC96C5}"/>
                  </a:ext>
                </a:extLst>
              </p:cNvPr>
              <p:cNvSpPr/>
              <p:nvPr/>
            </p:nvSpPr>
            <p:spPr>
              <a:xfrm>
                <a:off x="6654944" y="4109709"/>
                <a:ext cx="333746"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a:solidFill>
                            <a:prstClr val="black"/>
                          </a:solidFill>
                          <a:latin typeface="Cambria Math" panose="02040503050406030204" pitchFamily="18" charset="0"/>
                        </a:rPr>
                        <m:t>0</m:t>
                      </m:r>
                    </m:oMath>
                  </m:oMathPara>
                </a14:m>
                <a:endParaRPr lang="en-US" sz="1500"/>
              </a:p>
            </p:txBody>
          </p:sp>
        </mc:Choice>
        <mc:Fallback>
          <p:sp>
            <p:nvSpPr>
              <p:cNvPr id="28" name="Rectangle 55">
                <a:extLst>
                  <a:ext uri="{FF2B5EF4-FFF2-40B4-BE49-F238E27FC236}">
                    <a16:creationId xmlns:a16="http://schemas.microsoft.com/office/drawing/2014/main" id="{A9821BDD-8DF0-0040-A2CF-C0C2C6AC96C5}"/>
                  </a:ext>
                </a:extLst>
              </p:cNvPr>
              <p:cNvSpPr>
                <a:spLocks noRot="1" noChangeAspect="1" noMove="1" noResize="1" noEditPoints="1" noAdjustHandles="1" noChangeArrowheads="1" noChangeShapeType="1" noTextEdit="1"/>
              </p:cNvSpPr>
              <p:nvPr/>
            </p:nvSpPr>
            <p:spPr>
              <a:xfrm>
                <a:off x="6654944" y="4109709"/>
                <a:ext cx="333746" cy="3231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57">
                <a:extLst>
                  <a:ext uri="{FF2B5EF4-FFF2-40B4-BE49-F238E27FC236}">
                    <a16:creationId xmlns:a16="http://schemas.microsoft.com/office/drawing/2014/main" id="{4FC8F70D-9C04-2F4E-A92D-176E4BAEDC0C}"/>
                  </a:ext>
                </a:extLst>
              </p:cNvPr>
              <p:cNvSpPr/>
              <p:nvPr/>
            </p:nvSpPr>
            <p:spPr>
              <a:xfrm>
                <a:off x="7289658" y="4105241"/>
                <a:ext cx="851772" cy="323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500" i="1">
                              <a:solidFill>
                                <a:prstClr val="black"/>
                              </a:solidFill>
                              <a:latin typeface="Cambria Math" panose="02040503050406030204" pitchFamily="18" charset="0"/>
                            </a:rPr>
                          </m:ctrlPr>
                        </m:sSupPr>
                        <m:e>
                          <m:r>
                            <a:rPr lang="en-US" sz="1500" i="1">
                              <a:solidFill>
                                <a:prstClr val="black"/>
                              </a:solidFill>
                              <a:latin typeface="Cambria Math" panose="02040503050406030204" pitchFamily="18" charset="0"/>
                            </a:rPr>
                            <m:t>2</m:t>
                          </m:r>
                        </m:e>
                        <m:sup>
                          <m:r>
                            <a:rPr lang="en-US" sz="1500" i="1">
                              <a:solidFill>
                                <a:prstClr val="black"/>
                              </a:solidFill>
                              <a:latin typeface="Cambria Math" panose="02040503050406030204" pitchFamily="18" charset="0"/>
                            </a:rPr>
                            <m:t>𝑆𝐹</m:t>
                          </m:r>
                        </m:sup>
                      </m:sSup>
                      <m:r>
                        <a:rPr lang="en-US" sz="1500" i="1">
                          <a:solidFill>
                            <a:prstClr val="black"/>
                          </a:solidFill>
                          <a:latin typeface="Cambria Math" panose="02040503050406030204" pitchFamily="18" charset="0"/>
                        </a:rPr>
                        <m:t>−1</m:t>
                      </m:r>
                    </m:oMath>
                  </m:oMathPara>
                </a14:m>
                <a:endParaRPr lang="en-US" sz="1500"/>
              </a:p>
            </p:txBody>
          </p:sp>
        </mc:Choice>
        <mc:Fallback>
          <p:sp>
            <p:nvSpPr>
              <p:cNvPr id="29" name="Rectangle 57">
                <a:extLst>
                  <a:ext uri="{FF2B5EF4-FFF2-40B4-BE49-F238E27FC236}">
                    <a16:creationId xmlns:a16="http://schemas.microsoft.com/office/drawing/2014/main" id="{4FC8F70D-9C04-2F4E-A92D-176E4BAEDC0C}"/>
                  </a:ext>
                </a:extLst>
              </p:cNvPr>
              <p:cNvSpPr>
                <a:spLocks noRot="1" noChangeAspect="1" noMove="1" noResize="1" noEditPoints="1" noAdjustHandles="1" noChangeArrowheads="1" noChangeShapeType="1" noTextEdit="1"/>
              </p:cNvSpPr>
              <p:nvPr/>
            </p:nvSpPr>
            <p:spPr>
              <a:xfrm>
                <a:off x="7289658" y="4105241"/>
                <a:ext cx="851772" cy="323935"/>
              </a:xfrm>
              <a:prstGeom prst="rect">
                <a:avLst/>
              </a:prstGeom>
              <a:blipFill>
                <a:blip r:embed="rId9"/>
                <a:stretch>
                  <a:fillRect/>
                </a:stretch>
              </a:blipFill>
            </p:spPr>
            <p:txBody>
              <a:bodyPr/>
              <a:lstStyle/>
              <a:p>
                <a:r>
                  <a:rPr lang="en-US">
                    <a:noFill/>
                  </a:rPr>
                  <a:t> </a:t>
                </a:r>
              </a:p>
            </p:txBody>
          </p:sp>
        </mc:Fallback>
      </mc:AlternateContent>
      <p:cxnSp>
        <p:nvCxnSpPr>
          <p:cNvPr id="30" name="Straight Connector 58">
            <a:extLst>
              <a:ext uri="{FF2B5EF4-FFF2-40B4-BE49-F238E27FC236}">
                <a16:creationId xmlns:a16="http://schemas.microsoft.com/office/drawing/2014/main" id="{4002B4AE-6D4D-6A4F-908C-873780CDC8D5}"/>
              </a:ext>
            </a:extLst>
          </p:cNvPr>
          <p:cNvCxnSpPr>
            <a:cxnSpLocks/>
          </p:cNvCxnSpPr>
          <p:nvPr/>
        </p:nvCxnSpPr>
        <p:spPr>
          <a:xfrm flipV="1">
            <a:off x="7682452" y="4083114"/>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TextBox 59">
                <a:extLst>
                  <a:ext uri="{FF2B5EF4-FFF2-40B4-BE49-F238E27FC236}">
                    <a16:creationId xmlns:a16="http://schemas.microsoft.com/office/drawing/2014/main" id="{3E0F0B12-8208-CF47-A72F-98734918406E}"/>
                  </a:ext>
                </a:extLst>
              </p:cNvPr>
              <p:cNvSpPr txBox="1"/>
              <p:nvPr/>
            </p:nvSpPr>
            <p:spPr>
              <a:xfrm>
                <a:off x="6778623" y="4244453"/>
                <a:ext cx="976789"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𝐹𝐹𝑇</m:t>
                      </m:r>
                      <m:r>
                        <a:rPr lang="en-US" sz="1500" i="1">
                          <a:latin typeface="Cambria Math" panose="02040503050406030204" pitchFamily="18" charset="0"/>
                        </a:rPr>
                        <m:t> </m:t>
                      </m:r>
                      <m:r>
                        <a:rPr lang="en-US" sz="1500" i="1">
                          <a:latin typeface="Cambria Math" panose="02040503050406030204" pitchFamily="18" charset="0"/>
                        </a:rPr>
                        <m:t>𝑏𝑖𝑛</m:t>
                      </m:r>
                    </m:oMath>
                  </m:oMathPara>
                </a14:m>
                <a:endParaRPr lang="en-US" sz="1500"/>
              </a:p>
            </p:txBody>
          </p:sp>
        </mc:Choice>
        <mc:Fallback>
          <p:sp>
            <p:nvSpPr>
              <p:cNvPr id="31" name="TextBox 59">
                <a:extLst>
                  <a:ext uri="{FF2B5EF4-FFF2-40B4-BE49-F238E27FC236}">
                    <a16:creationId xmlns:a16="http://schemas.microsoft.com/office/drawing/2014/main" id="{3E0F0B12-8208-CF47-A72F-98734918406E}"/>
                  </a:ext>
                </a:extLst>
              </p:cNvPr>
              <p:cNvSpPr txBox="1">
                <a:spLocks noRot="1" noChangeAspect="1" noMove="1" noResize="1" noEditPoints="1" noAdjustHandles="1" noChangeArrowheads="1" noChangeShapeType="1" noTextEdit="1"/>
              </p:cNvSpPr>
              <p:nvPr/>
            </p:nvSpPr>
            <p:spPr>
              <a:xfrm>
                <a:off x="6778623" y="4244453"/>
                <a:ext cx="976789" cy="323165"/>
              </a:xfrm>
              <a:prstGeom prst="rect">
                <a:avLst/>
              </a:prstGeom>
              <a:blipFill>
                <a:blip r:embed="rId10"/>
                <a:stretch>
                  <a:fillRect b="-11538"/>
                </a:stretch>
              </a:blipFill>
            </p:spPr>
            <p:txBody>
              <a:bodyPr/>
              <a:lstStyle/>
              <a:p>
                <a:r>
                  <a:rPr lang="en-US">
                    <a:noFill/>
                  </a:rPr>
                  <a:t> </a:t>
                </a:r>
              </a:p>
            </p:txBody>
          </p:sp>
        </mc:Fallback>
      </mc:AlternateContent>
      <p:cxnSp>
        <p:nvCxnSpPr>
          <p:cNvPr id="32" name="Straight Connector 27">
            <a:extLst>
              <a:ext uri="{FF2B5EF4-FFF2-40B4-BE49-F238E27FC236}">
                <a16:creationId xmlns:a16="http://schemas.microsoft.com/office/drawing/2014/main" id="{98052B3D-4069-9942-9BBA-05BB30087DA8}"/>
              </a:ext>
            </a:extLst>
          </p:cNvPr>
          <p:cNvCxnSpPr>
            <a:cxnSpLocks/>
          </p:cNvCxnSpPr>
          <p:nvPr/>
        </p:nvCxnSpPr>
        <p:spPr>
          <a:xfrm flipV="1">
            <a:off x="6815511" y="3360485"/>
            <a:ext cx="0" cy="726518"/>
          </a:xfrm>
          <a:prstGeom prst="line">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5B1CD27D-1300-1B40-93A5-176FDF29EA0C}"/>
              </a:ext>
            </a:extLst>
          </p:cNvPr>
          <p:cNvCxnSpPr>
            <a:cxnSpLocks/>
          </p:cNvCxnSpPr>
          <p:nvPr/>
        </p:nvCxnSpPr>
        <p:spPr>
          <a:xfrm flipV="1">
            <a:off x="7254572" y="4087889"/>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56">
            <a:extLst>
              <a:ext uri="{FF2B5EF4-FFF2-40B4-BE49-F238E27FC236}">
                <a16:creationId xmlns:a16="http://schemas.microsoft.com/office/drawing/2014/main" id="{D3E972CB-86BC-FE45-B007-1F4BDABD2777}"/>
              </a:ext>
            </a:extLst>
          </p:cNvPr>
          <p:cNvCxnSpPr>
            <a:cxnSpLocks/>
          </p:cNvCxnSpPr>
          <p:nvPr/>
        </p:nvCxnSpPr>
        <p:spPr>
          <a:xfrm flipV="1">
            <a:off x="6818275" y="4083114"/>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5" name="组合 68">
            <a:extLst>
              <a:ext uri="{FF2B5EF4-FFF2-40B4-BE49-F238E27FC236}">
                <a16:creationId xmlns:a16="http://schemas.microsoft.com/office/drawing/2014/main" id="{0A8EF634-D28E-7D49-B6CA-CFB2C79107D6}"/>
              </a:ext>
            </a:extLst>
          </p:cNvPr>
          <p:cNvGrpSpPr/>
          <p:nvPr/>
        </p:nvGrpSpPr>
        <p:grpSpPr>
          <a:xfrm>
            <a:off x="7072080" y="3951835"/>
            <a:ext cx="159457" cy="168355"/>
            <a:chOff x="3443170" y="869666"/>
            <a:chExt cx="159457" cy="104833"/>
          </a:xfrm>
        </p:grpSpPr>
        <p:cxnSp>
          <p:nvCxnSpPr>
            <p:cNvPr id="54" name="Straight Connector 52">
              <a:extLst>
                <a:ext uri="{FF2B5EF4-FFF2-40B4-BE49-F238E27FC236}">
                  <a16:creationId xmlns:a16="http://schemas.microsoft.com/office/drawing/2014/main" id="{4C834CBE-1213-B946-B827-B999E80FF68C}"/>
                </a:ext>
              </a:extLst>
            </p:cNvPr>
            <p:cNvCxnSpPr>
              <a:cxnSpLocks/>
            </p:cNvCxnSpPr>
            <p:nvPr/>
          </p:nvCxnSpPr>
          <p:spPr>
            <a:xfrm flipV="1">
              <a:off x="3443170" y="869666"/>
              <a:ext cx="0" cy="103229"/>
            </a:xfrm>
            <a:prstGeom prst="line">
              <a:avLst/>
            </a:prstGeom>
            <a:ln w="127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30">
              <a:extLst>
                <a:ext uri="{FF2B5EF4-FFF2-40B4-BE49-F238E27FC236}">
                  <a16:creationId xmlns:a16="http://schemas.microsoft.com/office/drawing/2014/main" id="{A71D5106-AE77-FC46-B400-14A96D511BBA}"/>
                </a:ext>
              </a:extLst>
            </p:cNvPr>
            <p:cNvCxnSpPr>
              <a:cxnSpLocks/>
            </p:cNvCxnSpPr>
            <p:nvPr/>
          </p:nvCxnSpPr>
          <p:spPr>
            <a:xfrm flipV="1">
              <a:off x="3522795" y="869666"/>
              <a:ext cx="0" cy="103227"/>
            </a:xfrm>
            <a:prstGeom prst="line">
              <a:avLst/>
            </a:prstGeom>
            <a:ln w="127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31">
              <a:extLst>
                <a:ext uri="{FF2B5EF4-FFF2-40B4-BE49-F238E27FC236}">
                  <a16:creationId xmlns:a16="http://schemas.microsoft.com/office/drawing/2014/main" id="{C826CC82-3B30-F64D-95AE-F7C96F25507C}"/>
                </a:ext>
              </a:extLst>
            </p:cNvPr>
            <p:cNvCxnSpPr>
              <a:cxnSpLocks/>
            </p:cNvCxnSpPr>
            <p:nvPr/>
          </p:nvCxnSpPr>
          <p:spPr>
            <a:xfrm flipV="1">
              <a:off x="3602627" y="869666"/>
              <a:ext cx="0" cy="104833"/>
            </a:xfrm>
            <a:prstGeom prst="line">
              <a:avLst/>
            </a:prstGeom>
            <a:ln w="127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7" name="Arc 71">
            <a:extLst>
              <a:ext uri="{FF2B5EF4-FFF2-40B4-BE49-F238E27FC236}">
                <a16:creationId xmlns:a16="http://schemas.microsoft.com/office/drawing/2014/main" id="{2F2C5E43-B148-6F40-B2AD-D4D00B014325}"/>
              </a:ext>
            </a:extLst>
          </p:cNvPr>
          <p:cNvSpPr/>
          <p:nvPr/>
        </p:nvSpPr>
        <p:spPr>
          <a:xfrm rot="1489458" flipV="1">
            <a:off x="3592670" y="1789262"/>
            <a:ext cx="1828800" cy="2508599"/>
          </a:xfrm>
          <a:prstGeom prst="arc">
            <a:avLst>
              <a:gd name="adj1" fmla="val 17522157"/>
              <a:gd name="adj2" fmla="val 233751"/>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a:p>
        </p:txBody>
      </p:sp>
      <p:grpSp>
        <p:nvGrpSpPr>
          <p:cNvPr id="38" name="组合 16">
            <a:extLst>
              <a:ext uri="{FF2B5EF4-FFF2-40B4-BE49-F238E27FC236}">
                <a16:creationId xmlns:a16="http://schemas.microsoft.com/office/drawing/2014/main" id="{90BE202C-BE09-3D43-9713-3222AA83AD21}"/>
              </a:ext>
            </a:extLst>
          </p:cNvPr>
          <p:cNvGrpSpPr/>
          <p:nvPr/>
        </p:nvGrpSpPr>
        <p:grpSpPr>
          <a:xfrm>
            <a:off x="4445787" y="3341483"/>
            <a:ext cx="912655" cy="930479"/>
            <a:chOff x="1772907" y="428681"/>
            <a:chExt cx="1074417" cy="1095406"/>
          </a:xfrm>
        </p:grpSpPr>
        <p:cxnSp>
          <p:nvCxnSpPr>
            <p:cNvPr id="52" name="Straight Connector 9">
              <a:extLst>
                <a:ext uri="{FF2B5EF4-FFF2-40B4-BE49-F238E27FC236}">
                  <a16:creationId xmlns:a16="http://schemas.microsoft.com/office/drawing/2014/main" id="{344B29E1-6C55-FE49-8FE0-FE1CF252E99B}"/>
                </a:ext>
              </a:extLst>
            </p:cNvPr>
            <p:cNvCxnSpPr>
              <a:cxnSpLocks/>
            </p:cNvCxnSpPr>
            <p:nvPr/>
          </p:nvCxnSpPr>
          <p:spPr>
            <a:xfrm>
              <a:off x="2847324" y="428681"/>
              <a:ext cx="0" cy="1073034"/>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1355CCB7-E5EC-5B41-81EE-4778F7C62F0A}"/>
                </a:ext>
              </a:extLst>
            </p:cNvPr>
            <p:cNvCxnSpPr>
              <a:cxnSpLocks/>
            </p:cNvCxnSpPr>
            <p:nvPr/>
          </p:nvCxnSpPr>
          <p:spPr>
            <a:xfrm>
              <a:off x="1772907" y="45105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9" name="Arc 71">
            <a:extLst>
              <a:ext uri="{FF2B5EF4-FFF2-40B4-BE49-F238E27FC236}">
                <a16:creationId xmlns:a16="http://schemas.microsoft.com/office/drawing/2014/main" id="{B678666C-7375-D74B-B940-8CC410FB9205}"/>
              </a:ext>
            </a:extLst>
          </p:cNvPr>
          <p:cNvSpPr/>
          <p:nvPr/>
        </p:nvSpPr>
        <p:spPr>
          <a:xfrm flipV="1">
            <a:off x="3534234" y="2398793"/>
            <a:ext cx="1828800" cy="1828800"/>
          </a:xfrm>
          <a:prstGeom prst="arc">
            <a:avLst>
              <a:gd name="adj1" fmla="val 16200000"/>
              <a:gd name="adj2" fmla="val 2147405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a:p>
        </p:txBody>
      </p:sp>
      <p:grpSp>
        <p:nvGrpSpPr>
          <p:cNvPr id="40" name="组合 68">
            <a:extLst>
              <a:ext uri="{FF2B5EF4-FFF2-40B4-BE49-F238E27FC236}">
                <a16:creationId xmlns:a16="http://schemas.microsoft.com/office/drawing/2014/main" id="{771D5BA9-93C2-2349-A493-9D1FA49F8E9E}"/>
              </a:ext>
            </a:extLst>
          </p:cNvPr>
          <p:cNvGrpSpPr/>
          <p:nvPr/>
        </p:nvGrpSpPr>
        <p:grpSpPr>
          <a:xfrm>
            <a:off x="6914569" y="3827123"/>
            <a:ext cx="79832" cy="294797"/>
            <a:chOff x="3522795" y="790933"/>
            <a:chExt cx="79832" cy="183567"/>
          </a:xfrm>
        </p:grpSpPr>
        <p:cxnSp>
          <p:nvCxnSpPr>
            <p:cNvPr id="50" name="Straight Connector 30">
              <a:extLst>
                <a:ext uri="{FF2B5EF4-FFF2-40B4-BE49-F238E27FC236}">
                  <a16:creationId xmlns:a16="http://schemas.microsoft.com/office/drawing/2014/main" id="{3634AE1B-14B7-F24A-8C60-09249349210B}"/>
                </a:ext>
              </a:extLst>
            </p:cNvPr>
            <p:cNvCxnSpPr>
              <a:cxnSpLocks/>
            </p:cNvCxnSpPr>
            <p:nvPr/>
          </p:nvCxnSpPr>
          <p:spPr>
            <a:xfrm flipV="1">
              <a:off x="3522795" y="790934"/>
              <a:ext cx="0" cy="181961"/>
            </a:xfrm>
            <a:prstGeom prst="line">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31">
              <a:extLst>
                <a:ext uri="{FF2B5EF4-FFF2-40B4-BE49-F238E27FC236}">
                  <a16:creationId xmlns:a16="http://schemas.microsoft.com/office/drawing/2014/main" id="{1C4BBF07-5BE8-6047-B43E-805B7194D27D}"/>
                </a:ext>
              </a:extLst>
            </p:cNvPr>
            <p:cNvCxnSpPr>
              <a:cxnSpLocks/>
            </p:cNvCxnSpPr>
            <p:nvPr/>
          </p:nvCxnSpPr>
          <p:spPr>
            <a:xfrm flipV="1">
              <a:off x="3602627" y="790933"/>
              <a:ext cx="0" cy="183567"/>
            </a:xfrm>
            <a:prstGeom prst="line">
              <a:avLst/>
            </a:prstGeom>
            <a:ln w="127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41" name="组合 68">
            <a:extLst>
              <a:ext uri="{FF2B5EF4-FFF2-40B4-BE49-F238E27FC236}">
                <a16:creationId xmlns:a16="http://schemas.microsoft.com/office/drawing/2014/main" id="{428267D6-2EC5-724F-A4BE-0DC7DFD1DCC1}"/>
              </a:ext>
            </a:extLst>
          </p:cNvPr>
          <p:cNvGrpSpPr/>
          <p:nvPr/>
        </p:nvGrpSpPr>
        <p:grpSpPr>
          <a:xfrm>
            <a:off x="7484073" y="3863238"/>
            <a:ext cx="159540" cy="258911"/>
            <a:chOff x="3443170" y="813278"/>
            <a:chExt cx="159540" cy="161221"/>
          </a:xfrm>
        </p:grpSpPr>
        <p:cxnSp>
          <p:nvCxnSpPr>
            <p:cNvPr id="47" name="Straight Connector 52">
              <a:extLst>
                <a:ext uri="{FF2B5EF4-FFF2-40B4-BE49-F238E27FC236}">
                  <a16:creationId xmlns:a16="http://schemas.microsoft.com/office/drawing/2014/main" id="{8A0E9654-1C85-DE4E-A4C1-68B95D09C85A}"/>
                </a:ext>
              </a:extLst>
            </p:cNvPr>
            <p:cNvCxnSpPr>
              <a:cxnSpLocks/>
            </p:cNvCxnSpPr>
            <p:nvPr/>
          </p:nvCxnSpPr>
          <p:spPr>
            <a:xfrm flipV="1">
              <a:off x="3443170" y="813278"/>
              <a:ext cx="0" cy="159615"/>
            </a:xfrm>
            <a:prstGeom prst="line">
              <a:avLst/>
            </a:prstGeom>
            <a:ln w="12700">
              <a:solidFill>
                <a:srgbClr val="FFC000"/>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30">
              <a:extLst>
                <a:ext uri="{FF2B5EF4-FFF2-40B4-BE49-F238E27FC236}">
                  <a16:creationId xmlns:a16="http://schemas.microsoft.com/office/drawing/2014/main" id="{34080A05-0B8C-204F-9A71-42DD4131F5C7}"/>
                </a:ext>
              </a:extLst>
            </p:cNvPr>
            <p:cNvCxnSpPr>
              <a:cxnSpLocks/>
            </p:cNvCxnSpPr>
            <p:nvPr/>
          </p:nvCxnSpPr>
          <p:spPr>
            <a:xfrm flipV="1">
              <a:off x="3522795" y="813278"/>
              <a:ext cx="0" cy="159617"/>
            </a:xfrm>
            <a:prstGeom prst="line">
              <a:avLst/>
            </a:prstGeom>
            <a:ln w="12700">
              <a:solidFill>
                <a:srgbClr val="FFC000"/>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31">
              <a:extLst>
                <a:ext uri="{FF2B5EF4-FFF2-40B4-BE49-F238E27FC236}">
                  <a16:creationId xmlns:a16="http://schemas.microsoft.com/office/drawing/2014/main" id="{991303CF-7A23-454A-B587-7454A3B6C731}"/>
                </a:ext>
              </a:extLst>
            </p:cNvPr>
            <p:cNvCxnSpPr>
              <a:cxnSpLocks/>
            </p:cNvCxnSpPr>
            <p:nvPr/>
          </p:nvCxnSpPr>
          <p:spPr>
            <a:xfrm flipV="1">
              <a:off x="3602627" y="813278"/>
              <a:ext cx="83" cy="161221"/>
            </a:xfrm>
            <a:prstGeom prst="line">
              <a:avLst/>
            </a:prstGeom>
            <a:ln w="12700">
              <a:solidFill>
                <a:srgbClr val="FFC000"/>
              </a:solidFill>
              <a:prstDash val="lgDashDotDot"/>
              <a:tailEnd type="triangle"/>
            </a:ln>
          </p:spPr>
          <p:style>
            <a:lnRef idx="1">
              <a:schemeClr val="accent1"/>
            </a:lnRef>
            <a:fillRef idx="0">
              <a:schemeClr val="accent1"/>
            </a:fillRef>
            <a:effectRef idx="0">
              <a:schemeClr val="accent1"/>
            </a:effectRef>
            <a:fontRef idx="minor">
              <a:schemeClr val="tx1"/>
            </a:fontRef>
          </p:style>
        </p:cxnSp>
      </p:grpSp>
      <p:grpSp>
        <p:nvGrpSpPr>
          <p:cNvPr id="42" name="组合 68">
            <a:extLst>
              <a:ext uri="{FF2B5EF4-FFF2-40B4-BE49-F238E27FC236}">
                <a16:creationId xmlns:a16="http://schemas.microsoft.com/office/drawing/2014/main" id="{15002355-D360-2D43-A9BA-9CE5DB991C1C}"/>
              </a:ext>
            </a:extLst>
          </p:cNvPr>
          <p:cNvGrpSpPr/>
          <p:nvPr/>
        </p:nvGrpSpPr>
        <p:grpSpPr>
          <a:xfrm>
            <a:off x="7320850" y="3951835"/>
            <a:ext cx="79832" cy="170057"/>
            <a:chOff x="3522795" y="752024"/>
            <a:chExt cx="79832" cy="222476"/>
          </a:xfrm>
        </p:grpSpPr>
        <p:cxnSp>
          <p:nvCxnSpPr>
            <p:cNvPr id="45" name="Straight Connector 30">
              <a:extLst>
                <a:ext uri="{FF2B5EF4-FFF2-40B4-BE49-F238E27FC236}">
                  <a16:creationId xmlns:a16="http://schemas.microsoft.com/office/drawing/2014/main" id="{9A22B460-A867-F441-8508-1F3AEBB4FC05}"/>
                </a:ext>
              </a:extLst>
            </p:cNvPr>
            <p:cNvCxnSpPr>
              <a:cxnSpLocks/>
            </p:cNvCxnSpPr>
            <p:nvPr/>
          </p:nvCxnSpPr>
          <p:spPr>
            <a:xfrm flipV="1">
              <a:off x="3522795" y="752024"/>
              <a:ext cx="0" cy="220870"/>
            </a:xfrm>
            <a:prstGeom prst="line">
              <a:avLst/>
            </a:prstGeom>
            <a:ln w="127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31">
              <a:extLst>
                <a:ext uri="{FF2B5EF4-FFF2-40B4-BE49-F238E27FC236}">
                  <a16:creationId xmlns:a16="http://schemas.microsoft.com/office/drawing/2014/main" id="{3E3D5C95-0D40-5342-B63C-B1718404CE92}"/>
                </a:ext>
              </a:extLst>
            </p:cNvPr>
            <p:cNvCxnSpPr>
              <a:cxnSpLocks/>
            </p:cNvCxnSpPr>
            <p:nvPr/>
          </p:nvCxnSpPr>
          <p:spPr>
            <a:xfrm flipV="1">
              <a:off x="3602627" y="752024"/>
              <a:ext cx="0" cy="222476"/>
            </a:xfrm>
            <a:prstGeom prst="line">
              <a:avLst/>
            </a:prstGeom>
            <a:ln w="127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直接箭头连接符 158">
            <a:extLst>
              <a:ext uri="{FF2B5EF4-FFF2-40B4-BE49-F238E27FC236}">
                <a16:creationId xmlns:a16="http://schemas.microsoft.com/office/drawing/2014/main" id="{BA82DD12-2844-C149-839A-8AB59F8593AD}"/>
              </a:ext>
            </a:extLst>
          </p:cNvPr>
          <p:cNvCxnSpPr>
            <a:cxnSpLocks/>
            <a:stCxn id="13" idx="0"/>
          </p:cNvCxnSpPr>
          <p:nvPr/>
        </p:nvCxnSpPr>
        <p:spPr>
          <a:xfrm flipH="1">
            <a:off x="4456134" y="3386499"/>
            <a:ext cx="920955" cy="827876"/>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1FF181-AFA7-B447-9DB4-D7716FD79323}"/>
              </a:ext>
            </a:extLst>
          </p:cNvPr>
          <p:cNvCxnSpPr>
            <a:cxnSpLocks/>
          </p:cNvCxnSpPr>
          <p:nvPr/>
        </p:nvCxnSpPr>
        <p:spPr>
          <a:xfrm>
            <a:off x="4436857" y="3386499"/>
            <a:ext cx="940232" cy="832698"/>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63" name="文本框 63">
            <a:extLst>
              <a:ext uri="{FF2B5EF4-FFF2-40B4-BE49-F238E27FC236}">
                <a16:creationId xmlns:a16="http://schemas.microsoft.com/office/drawing/2014/main" id="{DB148B34-BB18-4140-A6C7-27FBB08E83D0}"/>
              </a:ext>
            </a:extLst>
          </p:cNvPr>
          <p:cNvSpPr txBox="1"/>
          <p:nvPr/>
        </p:nvSpPr>
        <p:spPr>
          <a:xfrm>
            <a:off x="1055155" y="5208826"/>
            <a:ext cx="10396390"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By assigning the data bits into the shape of chirp symbols</a:t>
            </a:r>
          </a:p>
          <a:p>
            <a:pPr marL="342900" indent="-342900">
              <a:buFont typeface="Arial" panose="020B0604020202020204" pitchFamily="34" charset="0"/>
              <a:buChar char="•"/>
            </a:pPr>
            <a:endParaRPr lang="en-US" altLang="zh-C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par>
                                <p:cTn id="47" presetID="3" presetClass="entr" presetSubtype="1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linds(horizontal)">
                                      <p:cBhvr>
                                        <p:cTn id="49" dur="500"/>
                                        <p:tgtEl>
                                          <p:spTgt spid="33"/>
                                        </p:tgtEl>
                                      </p:cBhvr>
                                    </p:animEffect>
                                  </p:childTnLst>
                                </p:cTn>
                              </p:par>
                              <p:par>
                                <p:cTn id="50" presetID="3" presetClass="entr" presetSubtype="1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par>
                                <p:cTn id="53" presetID="3" presetClass="entr" presetSubtype="1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par>
                                <p:cTn id="56" presetID="3" presetClass="entr" presetSubtype="1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linds(horizontal)">
                                      <p:cBhvr>
                                        <p:cTn id="58" dur="500"/>
                                        <p:tgtEl>
                                          <p:spTgt spid="40"/>
                                        </p:tgtEl>
                                      </p:cBhvr>
                                    </p:animEffect>
                                  </p:childTnLst>
                                </p:cTn>
                              </p:par>
                              <p:par>
                                <p:cTn id="59" presetID="3" presetClass="entr" presetSubtype="1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blinds(horizontal)">
                                      <p:cBhvr>
                                        <p:cTn id="61" dur="500"/>
                                        <p:tgtEl>
                                          <p:spTgt spid="41"/>
                                        </p:tgtEl>
                                      </p:cBhvr>
                                    </p:animEffect>
                                  </p:childTnLst>
                                </p:cTn>
                              </p:par>
                              <p:par>
                                <p:cTn id="62" presetID="3" presetClass="entr" presetSubtype="1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blinds(horizontal)">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blinds(horizontal)">
                                      <p:cBhvr>
                                        <p:cTn id="6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2" grpId="0"/>
      <p:bldP spid="28" grpId="0"/>
      <p:bldP spid="29" grpId="0"/>
      <p:bldP spid="31" grpId="0"/>
      <p:bldP spid="37" grpId="0" animBg="1"/>
      <p:bldP spid="39" grpId="0" animBg="1"/>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914402" y="215154"/>
            <a:ext cx="8363196" cy="796965"/>
          </a:xfrm>
        </p:spPr>
        <p:txBody>
          <a:bodyPr>
            <a:noAutofit/>
          </a:bodyPr>
          <a:lstStyle/>
          <a:p>
            <a:pPr algn="ctr"/>
            <a:r>
              <a:rPr lang="en-US" sz="4400">
                <a:solidFill>
                  <a:srgbClr val="1F3A33"/>
                </a:solidFill>
                <a:latin typeface="Century Gothic" panose="020B0502020202020204" pitchFamily="34" charset="0"/>
                <a:cs typeface="Arial" panose="020B0604020202020204" pitchFamily="34" charset="0"/>
              </a:rPr>
              <a:t>Implementation</a:t>
            </a: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7F2BA554-6B45-EE49-BCB4-AC375871D96E}"/>
              </a:ext>
            </a:extLst>
          </p:cNvPr>
          <p:cNvGrpSpPr/>
          <p:nvPr/>
        </p:nvGrpSpPr>
        <p:grpSpPr>
          <a:xfrm>
            <a:off x="5603503" y="1366525"/>
            <a:ext cx="6457985" cy="1790690"/>
            <a:chOff x="5603503" y="1366525"/>
            <a:chExt cx="6457985" cy="1790690"/>
          </a:xfrm>
        </p:grpSpPr>
        <p:sp>
          <p:nvSpPr>
            <p:cNvPr id="7" name="矩形 9">
              <a:extLst>
                <a:ext uri="{FF2B5EF4-FFF2-40B4-BE49-F238E27FC236}">
                  <a16:creationId xmlns:a16="http://schemas.microsoft.com/office/drawing/2014/main" id="{56CE20D0-2C09-3F44-86FD-783E83D6750F}"/>
                </a:ext>
              </a:extLst>
            </p:cNvPr>
            <p:cNvSpPr/>
            <p:nvPr/>
          </p:nvSpPr>
          <p:spPr>
            <a:xfrm>
              <a:off x="5603503" y="1366525"/>
              <a:ext cx="6238241" cy="1231106"/>
            </a:xfrm>
            <a:prstGeom prst="rect">
              <a:avLst/>
            </a:prstGeom>
          </p:spPr>
          <p:txBody>
            <a:bodyPr wrap="square">
              <a:spAutoFit/>
            </a:bodyPr>
            <a:lstStyle/>
            <a:p>
              <a:r>
                <a:rPr lang="en-US" altLang="zh-CN" sz="2000" b="1">
                  <a:latin typeface="Times" pitchFamily="2" charset="0"/>
                </a:rPr>
                <a:t>Metric:</a:t>
              </a:r>
            </a:p>
            <a:p>
              <a:pPr marL="285750" indent="-285750">
                <a:buFont typeface="Arial" panose="020B0604020202020204" pitchFamily="34" charset="0"/>
                <a:buChar char="•"/>
              </a:pPr>
              <a:r>
                <a:rPr lang="en-US" altLang="zh-CN">
                  <a:latin typeface="Times" pitchFamily="2" charset="0"/>
                </a:rPr>
                <a:t>Symbol Error Rate (SER)</a:t>
              </a:r>
            </a:p>
            <a:p>
              <a:pPr marL="285750" indent="-285750">
                <a:buFont typeface="Arial" panose="020B0604020202020204" pitchFamily="34" charset="0"/>
                <a:buChar char="•"/>
              </a:pPr>
              <a:r>
                <a:rPr lang="en-US" altLang="zh-CN">
                  <a:latin typeface="Times" pitchFamily="2" charset="0"/>
                </a:rPr>
                <a:t>Packet Delivery Rate (PDR)</a:t>
              </a:r>
            </a:p>
            <a:p>
              <a:pPr marL="285750" indent="-285750">
                <a:buFont typeface="Arial" panose="020B0604020202020204" pitchFamily="34" charset="0"/>
                <a:buChar char="•"/>
              </a:pPr>
              <a:r>
                <a:rPr lang="en-US" altLang="zh-CN">
                  <a:latin typeface="Times" pitchFamily="2" charset="0"/>
                </a:rPr>
                <a:t>Throughput (Symbols/Second)</a:t>
              </a:r>
            </a:p>
          </p:txBody>
        </p:sp>
        <p:sp>
          <p:nvSpPr>
            <p:cNvPr id="8" name="矩形 9">
              <a:extLst>
                <a:ext uri="{FF2B5EF4-FFF2-40B4-BE49-F238E27FC236}">
                  <a16:creationId xmlns:a16="http://schemas.microsoft.com/office/drawing/2014/main" id="{6D9503ED-F1E5-9E4F-B9F2-33923E5D74A0}"/>
                </a:ext>
              </a:extLst>
            </p:cNvPr>
            <p:cNvSpPr/>
            <p:nvPr/>
          </p:nvSpPr>
          <p:spPr>
            <a:xfrm>
              <a:off x="9010126" y="1372111"/>
              <a:ext cx="3051362" cy="1785104"/>
            </a:xfrm>
            <a:prstGeom prst="rect">
              <a:avLst/>
            </a:prstGeom>
          </p:spPr>
          <p:txBody>
            <a:bodyPr wrap="square">
              <a:spAutoFit/>
            </a:bodyPr>
            <a:lstStyle/>
            <a:p>
              <a:r>
                <a:rPr lang="en-US" altLang="zh-CN" sz="2000" b="1" dirty="0">
                  <a:latin typeface="Times" pitchFamily="2" charset="0"/>
                </a:rPr>
                <a:t>Baseline:</a:t>
              </a:r>
            </a:p>
            <a:p>
              <a:pPr marL="285750" indent="-285750">
                <a:buFont typeface="Arial" panose="020B0604020202020204" pitchFamily="34" charset="0"/>
                <a:buChar char="•"/>
              </a:pPr>
              <a:r>
                <a:rPr lang="en-US" altLang="zh-CN" dirty="0">
                  <a:latin typeface="Times" pitchFamily="2" charset="0"/>
                </a:rPr>
                <a:t>Standard LoRaWAN</a:t>
              </a:r>
            </a:p>
            <a:p>
              <a:pPr marL="285750" indent="-285750">
                <a:buFont typeface="Arial" panose="020B0604020202020204" pitchFamily="34" charset="0"/>
                <a:buChar char="•"/>
              </a:pPr>
              <a:r>
                <a:rPr lang="en-US" altLang="zh-CN" dirty="0" err="1">
                  <a:solidFill>
                    <a:srgbClr val="FF0000"/>
                  </a:solidFill>
                  <a:latin typeface="Times" pitchFamily="2" charset="0"/>
                </a:rPr>
                <a:t>mLoRa</a:t>
              </a:r>
              <a:r>
                <a:rPr lang="en-US" altLang="zh-CN" dirty="0">
                  <a:solidFill>
                    <a:srgbClr val="FF0000"/>
                  </a:solidFill>
                  <a:latin typeface="Times" pitchFamily="2" charset="0"/>
                </a:rPr>
                <a:t> ICNP ’19 </a:t>
              </a:r>
              <a:r>
                <a:rPr lang="en-US" altLang="zh-CN" dirty="0">
                  <a:latin typeface="Times" pitchFamily="2" charset="0"/>
                </a:rPr>
                <a:t>at the time domain of PHY</a:t>
              </a:r>
            </a:p>
            <a:p>
              <a:pPr marL="285750" indent="-285750">
                <a:buFont typeface="Arial" panose="020B0604020202020204" pitchFamily="34" charset="0"/>
                <a:buChar char="•"/>
              </a:pPr>
              <a:r>
                <a:rPr lang="en-US" altLang="zh-CN" dirty="0" err="1">
                  <a:solidFill>
                    <a:srgbClr val="FF0000"/>
                  </a:solidFill>
                  <a:latin typeface="Times" pitchFamily="2" charset="0"/>
                </a:rPr>
                <a:t>NScale</a:t>
              </a:r>
              <a:r>
                <a:rPr lang="en-US" altLang="zh-CN" dirty="0">
                  <a:solidFill>
                    <a:srgbClr val="FF0000"/>
                  </a:solidFill>
                  <a:latin typeface="Times" pitchFamily="2" charset="0"/>
                </a:rPr>
                <a:t> </a:t>
              </a:r>
              <a:r>
                <a:rPr lang="en-US" altLang="zh-CN" dirty="0" err="1">
                  <a:solidFill>
                    <a:srgbClr val="FF0000"/>
                  </a:solidFill>
                  <a:latin typeface="Times" pitchFamily="2" charset="0"/>
                </a:rPr>
                <a:t>MobiSys</a:t>
              </a:r>
              <a:r>
                <a:rPr lang="en-US" altLang="zh-CN" dirty="0">
                  <a:solidFill>
                    <a:srgbClr val="FF0000"/>
                  </a:solidFill>
                  <a:latin typeface="Times" pitchFamily="2" charset="0"/>
                </a:rPr>
                <a:t> ’20 </a:t>
              </a:r>
              <a:r>
                <a:rPr lang="en-US" altLang="zh-CN" dirty="0">
                  <a:latin typeface="Times" pitchFamily="2" charset="0"/>
                </a:rPr>
                <a:t>at the frequency domain of PHY</a:t>
              </a:r>
            </a:p>
          </p:txBody>
        </p:sp>
      </p:grpSp>
      <p:pic>
        <p:nvPicPr>
          <p:cNvPr id="4" name="Picture 3">
            <a:extLst>
              <a:ext uri="{FF2B5EF4-FFF2-40B4-BE49-F238E27FC236}">
                <a16:creationId xmlns:a16="http://schemas.microsoft.com/office/drawing/2014/main" id="{1AC1B560-E032-A74F-BF9B-83F55CA57AF3}"/>
              </a:ext>
            </a:extLst>
          </p:cNvPr>
          <p:cNvPicPr>
            <a:picLocks noChangeAspect="1"/>
          </p:cNvPicPr>
          <p:nvPr/>
        </p:nvPicPr>
        <p:blipFill>
          <a:blip r:embed="rId3"/>
          <a:stretch>
            <a:fillRect/>
          </a:stretch>
        </p:blipFill>
        <p:spPr>
          <a:xfrm>
            <a:off x="1050503" y="1365760"/>
            <a:ext cx="3779439" cy="1935547"/>
          </a:xfrm>
          <a:prstGeom prst="rect">
            <a:avLst/>
          </a:prstGeom>
        </p:spPr>
      </p:pic>
      <p:pic>
        <p:nvPicPr>
          <p:cNvPr id="5" name="Picture 4">
            <a:extLst>
              <a:ext uri="{FF2B5EF4-FFF2-40B4-BE49-F238E27FC236}">
                <a16:creationId xmlns:a16="http://schemas.microsoft.com/office/drawing/2014/main" id="{567B74FC-7F90-3F4B-8B3C-332D6258CAA1}"/>
              </a:ext>
            </a:extLst>
          </p:cNvPr>
          <p:cNvPicPr>
            <a:picLocks noChangeAspect="1"/>
          </p:cNvPicPr>
          <p:nvPr/>
        </p:nvPicPr>
        <p:blipFill>
          <a:blip r:embed="rId4"/>
          <a:stretch>
            <a:fillRect/>
          </a:stretch>
        </p:blipFill>
        <p:spPr>
          <a:xfrm>
            <a:off x="708967" y="3807308"/>
            <a:ext cx="4616517" cy="2107406"/>
          </a:xfrm>
          <a:prstGeom prst="rect">
            <a:avLst/>
          </a:prstGeom>
        </p:spPr>
      </p:pic>
      <p:sp>
        <p:nvSpPr>
          <p:cNvPr id="10" name="矩形 9">
            <a:extLst>
              <a:ext uri="{FF2B5EF4-FFF2-40B4-BE49-F238E27FC236}">
                <a16:creationId xmlns:a16="http://schemas.microsoft.com/office/drawing/2014/main" id="{A402DA3C-602D-744C-9EF7-D7809B360368}"/>
              </a:ext>
            </a:extLst>
          </p:cNvPr>
          <p:cNvSpPr/>
          <p:nvPr/>
        </p:nvSpPr>
        <p:spPr>
          <a:xfrm>
            <a:off x="5584078" y="2791402"/>
            <a:ext cx="6238241" cy="707886"/>
          </a:xfrm>
          <a:prstGeom prst="rect">
            <a:avLst/>
          </a:prstGeom>
        </p:spPr>
        <p:txBody>
          <a:bodyPr wrap="square">
            <a:spAutoFit/>
          </a:bodyPr>
          <a:lstStyle/>
          <a:p>
            <a:r>
              <a:rPr lang="en-US" altLang="zh-CN" sz="2000" b="1">
                <a:latin typeface="Times" pitchFamily="2" charset="0"/>
              </a:rPr>
              <a:t>Non-linear Chirp Candidate:</a:t>
            </a:r>
          </a:p>
          <a:p>
            <a:r>
              <a:rPr lang="en-US" altLang="zh-CN" sz="2000" b="1" dirty="0">
                <a:latin typeface="Times" pitchFamily="2" charset="0"/>
              </a:rPr>
              <a:t> </a:t>
            </a:r>
          </a:p>
        </p:txBody>
      </p:sp>
      <p:pic>
        <p:nvPicPr>
          <p:cNvPr id="6" name="Picture 5">
            <a:extLst>
              <a:ext uri="{FF2B5EF4-FFF2-40B4-BE49-F238E27FC236}">
                <a16:creationId xmlns:a16="http://schemas.microsoft.com/office/drawing/2014/main" id="{2EB22ED6-8A97-6D4A-8145-B8C932ECFAB9}"/>
              </a:ext>
            </a:extLst>
          </p:cNvPr>
          <p:cNvPicPr>
            <a:picLocks noChangeAspect="1"/>
          </p:cNvPicPr>
          <p:nvPr/>
        </p:nvPicPr>
        <p:blipFill>
          <a:blip r:embed="rId5"/>
          <a:stretch>
            <a:fillRect/>
          </a:stretch>
        </p:blipFill>
        <p:spPr>
          <a:xfrm>
            <a:off x="5584078" y="3337905"/>
            <a:ext cx="6218816" cy="710308"/>
          </a:xfrm>
          <a:prstGeom prst="rect">
            <a:avLst/>
          </a:prstGeom>
        </p:spPr>
      </p:pic>
      <p:sp>
        <p:nvSpPr>
          <p:cNvPr id="12" name="矩形 9">
            <a:extLst>
              <a:ext uri="{FF2B5EF4-FFF2-40B4-BE49-F238E27FC236}">
                <a16:creationId xmlns:a16="http://schemas.microsoft.com/office/drawing/2014/main" id="{D4EEFE32-7016-024D-B102-CCBC1BD07FE1}"/>
              </a:ext>
            </a:extLst>
          </p:cNvPr>
          <p:cNvSpPr/>
          <p:nvPr/>
        </p:nvSpPr>
        <p:spPr>
          <a:xfrm>
            <a:off x="5711079" y="4123906"/>
            <a:ext cx="6238241" cy="1538883"/>
          </a:xfrm>
          <a:prstGeom prst="rect">
            <a:avLst/>
          </a:prstGeom>
        </p:spPr>
        <p:txBody>
          <a:bodyPr wrap="square">
            <a:spAutoFit/>
          </a:bodyPr>
          <a:lstStyle/>
          <a:p>
            <a:r>
              <a:rPr lang="en-US" altLang="zh-CN" sz="2000" b="1" dirty="0">
                <a:latin typeface="Times" pitchFamily="2" charset="0"/>
              </a:rPr>
              <a:t>What We Care:</a:t>
            </a:r>
          </a:p>
          <a:p>
            <a:endParaRPr lang="en-US" altLang="zh-CN" sz="2000" b="1" dirty="0">
              <a:latin typeface="Times" pitchFamily="2" charset="0"/>
            </a:endParaRPr>
          </a:p>
          <a:p>
            <a:pPr marL="285750" indent="-285750">
              <a:buFont typeface="Arial" panose="020B0604020202020204" pitchFamily="34" charset="0"/>
              <a:buChar char="•"/>
            </a:pPr>
            <a:r>
              <a:rPr lang="en-US" altLang="zh-CN" dirty="0">
                <a:latin typeface="Times" pitchFamily="2" charset="0"/>
              </a:rPr>
              <a:t>Noise Resilience in SNRs</a:t>
            </a:r>
          </a:p>
          <a:p>
            <a:pPr marL="285750" indent="-285750">
              <a:buFont typeface="Arial" panose="020B0604020202020204" pitchFamily="34" charset="0"/>
              <a:buChar char="•"/>
            </a:pPr>
            <a:r>
              <a:rPr lang="en-US" altLang="zh-CN" dirty="0">
                <a:latin typeface="Times" pitchFamily="2" charset="0"/>
              </a:rPr>
              <a:t>Fluctuated SIRs</a:t>
            </a:r>
          </a:p>
          <a:p>
            <a:pPr marL="285750" indent="-285750">
              <a:buFont typeface="Arial" panose="020B0604020202020204" pitchFamily="34" charset="0"/>
              <a:buChar char="•"/>
            </a:pPr>
            <a:r>
              <a:rPr lang="en-US" altLang="zh-CN" dirty="0">
                <a:latin typeface="Times" pitchFamily="2" charset="0"/>
              </a:rPr>
              <a:t>Performance at the Campus Scale</a:t>
            </a:r>
          </a:p>
        </p:txBody>
      </p:sp>
    </p:spTree>
    <p:extLst>
      <p:ext uri="{BB962C8B-B14F-4D97-AF65-F5344CB8AC3E}">
        <p14:creationId xmlns:p14="http://schemas.microsoft.com/office/powerpoint/2010/main" val="98172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par>
                                <p:cTn id="12" presetID="3"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069383" y="215154"/>
            <a:ext cx="10663813" cy="796965"/>
          </a:xfrm>
        </p:spPr>
        <p:txBody>
          <a:bodyPr>
            <a:noAutofit/>
          </a:bodyPr>
          <a:lstStyle/>
          <a:p>
            <a:pPr algn="ctr"/>
            <a:r>
              <a:rPr lang="en-US" sz="4400">
                <a:solidFill>
                  <a:srgbClr val="1F3A33"/>
                </a:solidFill>
                <a:latin typeface="Century Gothic" panose="020B0502020202020204" pitchFamily="34" charset="0"/>
                <a:cs typeface="Arial" panose="020B0604020202020204" pitchFamily="34" charset="0"/>
              </a:rPr>
              <a:t>E</a:t>
            </a:r>
            <a:r>
              <a:rPr lang="en-US" altLang="zh-CN" sz="4400">
                <a:solidFill>
                  <a:srgbClr val="1F3A33"/>
                </a:solidFill>
                <a:latin typeface="Century Gothic" panose="020B0502020202020204" pitchFamily="34" charset="0"/>
                <a:cs typeface="Arial" panose="020B0604020202020204" pitchFamily="34" charset="0"/>
              </a:rPr>
              <a:t>valuation</a:t>
            </a:r>
            <a:r>
              <a:rPr lang="zh-CN" altLang="en-US" sz="4400">
                <a:solidFill>
                  <a:srgbClr val="1F3A33"/>
                </a:solidFill>
                <a:latin typeface="Century Gothic" panose="020B0502020202020204" pitchFamily="34" charset="0"/>
                <a:cs typeface="Arial" panose="020B0604020202020204" pitchFamily="34" charset="0"/>
              </a:rPr>
              <a:t>： </a:t>
            </a:r>
            <a:r>
              <a:rPr lang="en-US" altLang="zh-CN" sz="4400">
                <a:solidFill>
                  <a:srgbClr val="1F3A33"/>
                </a:solidFill>
                <a:latin typeface="Century Gothic" panose="020B0502020202020204" pitchFamily="34" charset="0"/>
                <a:cs typeface="Arial" panose="020B0604020202020204" pitchFamily="34" charset="0"/>
              </a:rPr>
              <a:t>Symbol Level Performance</a:t>
            </a:r>
            <a:endParaRPr lang="en-US" sz="440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7096A16-9A10-144B-996B-31008B41331C}"/>
              </a:ext>
            </a:extLst>
          </p:cNvPr>
          <p:cNvPicPr>
            <a:picLocks noChangeAspect="1"/>
          </p:cNvPicPr>
          <p:nvPr/>
        </p:nvPicPr>
        <p:blipFill rotWithShape="1">
          <a:blip r:embed="rId3"/>
          <a:srcRect r="51075" b="24381"/>
          <a:stretch/>
        </p:blipFill>
        <p:spPr>
          <a:xfrm>
            <a:off x="3627218" y="1480475"/>
            <a:ext cx="4937563" cy="3845658"/>
          </a:xfrm>
          <a:prstGeom prst="rect">
            <a:avLst/>
          </a:prstGeom>
        </p:spPr>
      </p:pic>
      <p:sp>
        <p:nvSpPr>
          <p:cNvPr id="5" name="文本框 63">
            <a:extLst>
              <a:ext uri="{FF2B5EF4-FFF2-40B4-BE49-F238E27FC236}">
                <a16:creationId xmlns:a16="http://schemas.microsoft.com/office/drawing/2014/main" id="{DD268A25-5B93-9147-BC74-6F19E622964E}"/>
              </a:ext>
            </a:extLst>
          </p:cNvPr>
          <p:cNvSpPr txBox="1"/>
          <p:nvPr/>
        </p:nvSpPr>
        <p:spPr>
          <a:xfrm>
            <a:off x="1205119" y="1098461"/>
            <a:ext cx="8539971"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Same Noise Tolerance with the Linear Chirp</a:t>
            </a:r>
          </a:p>
        </p:txBody>
      </p:sp>
      <p:pic>
        <p:nvPicPr>
          <p:cNvPr id="6" name="Picture 5">
            <a:extLst>
              <a:ext uri="{FF2B5EF4-FFF2-40B4-BE49-F238E27FC236}">
                <a16:creationId xmlns:a16="http://schemas.microsoft.com/office/drawing/2014/main" id="{26BD0FF3-B0F5-D442-BF39-A69B772BBE54}"/>
              </a:ext>
            </a:extLst>
          </p:cNvPr>
          <p:cNvPicPr>
            <a:picLocks noChangeAspect="1"/>
          </p:cNvPicPr>
          <p:nvPr/>
        </p:nvPicPr>
        <p:blipFill rotWithShape="1">
          <a:blip r:embed="rId3"/>
          <a:srcRect l="22857" t="88420"/>
          <a:stretch/>
        </p:blipFill>
        <p:spPr>
          <a:xfrm>
            <a:off x="3627218" y="5528706"/>
            <a:ext cx="6103273" cy="461666"/>
          </a:xfrm>
          <a:prstGeom prst="rect">
            <a:avLst/>
          </a:prstGeom>
        </p:spPr>
      </p:pic>
    </p:spTree>
    <p:extLst>
      <p:ext uri="{BB962C8B-B14F-4D97-AF65-F5344CB8AC3E}">
        <p14:creationId xmlns:p14="http://schemas.microsoft.com/office/powerpoint/2010/main" val="74006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069383" y="215154"/>
            <a:ext cx="10663813" cy="796965"/>
          </a:xfrm>
        </p:spPr>
        <p:txBody>
          <a:bodyPr>
            <a:noAutofit/>
          </a:bodyPr>
          <a:lstStyle/>
          <a:p>
            <a:pPr algn="ctr"/>
            <a:r>
              <a:rPr lang="en-US" sz="4400">
                <a:solidFill>
                  <a:srgbClr val="1F3A33"/>
                </a:solidFill>
                <a:latin typeface="Century Gothic" panose="020B0502020202020204" pitchFamily="34" charset="0"/>
                <a:cs typeface="Arial" panose="020B0604020202020204" pitchFamily="34" charset="0"/>
              </a:rPr>
              <a:t>E</a:t>
            </a:r>
            <a:r>
              <a:rPr lang="en-US" altLang="zh-CN" sz="4400">
                <a:solidFill>
                  <a:srgbClr val="1F3A33"/>
                </a:solidFill>
                <a:latin typeface="Century Gothic" panose="020B0502020202020204" pitchFamily="34" charset="0"/>
                <a:cs typeface="Arial" panose="020B0604020202020204" pitchFamily="34" charset="0"/>
              </a:rPr>
              <a:t>valuation</a:t>
            </a:r>
            <a:r>
              <a:rPr lang="zh-CN" altLang="en-US" sz="4400">
                <a:solidFill>
                  <a:srgbClr val="1F3A33"/>
                </a:solidFill>
                <a:latin typeface="Century Gothic" panose="020B0502020202020204" pitchFamily="34" charset="0"/>
                <a:cs typeface="Arial" panose="020B0604020202020204" pitchFamily="34" charset="0"/>
              </a:rPr>
              <a:t>： </a:t>
            </a:r>
            <a:r>
              <a:rPr lang="en-US" altLang="zh-CN" sz="4400">
                <a:solidFill>
                  <a:srgbClr val="1F3A33"/>
                </a:solidFill>
                <a:latin typeface="Century Gothic" panose="020B0502020202020204" pitchFamily="34" charset="0"/>
                <a:cs typeface="Arial" panose="020B0604020202020204" pitchFamily="34" charset="0"/>
              </a:rPr>
              <a:t>Symbol Level Performance</a:t>
            </a:r>
            <a:endParaRPr lang="en-US" sz="440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5444BEA-5365-424F-A44C-258878AD7F87}"/>
              </a:ext>
            </a:extLst>
          </p:cNvPr>
          <p:cNvPicPr>
            <a:picLocks noChangeAspect="1"/>
          </p:cNvPicPr>
          <p:nvPr/>
        </p:nvPicPr>
        <p:blipFill rotWithShape="1">
          <a:blip r:embed="rId3"/>
          <a:srcRect l="13592" t="81864" r="42494" b="6619"/>
          <a:stretch/>
        </p:blipFill>
        <p:spPr>
          <a:xfrm>
            <a:off x="3348220" y="3314628"/>
            <a:ext cx="5355283" cy="306469"/>
          </a:xfrm>
          <a:prstGeom prst="rect">
            <a:avLst/>
          </a:prstGeom>
        </p:spPr>
      </p:pic>
      <p:grpSp>
        <p:nvGrpSpPr>
          <p:cNvPr id="3" name="Group 2">
            <a:extLst>
              <a:ext uri="{FF2B5EF4-FFF2-40B4-BE49-F238E27FC236}">
                <a16:creationId xmlns:a16="http://schemas.microsoft.com/office/drawing/2014/main" id="{12059820-7439-1947-97BC-759A1EAE806C}"/>
              </a:ext>
            </a:extLst>
          </p:cNvPr>
          <p:cNvGrpSpPr/>
          <p:nvPr/>
        </p:nvGrpSpPr>
        <p:grpSpPr>
          <a:xfrm>
            <a:off x="3098950" y="3914234"/>
            <a:ext cx="5994100" cy="2594528"/>
            <a:chOff x="5004397" y="3951766"/>
            <a:chExt cx="5994100" cy="2594528"/>
          </a:xfrm>
        </p:grpSpPr>
        <p:pic>
          <p:nvPicPr>
            <p:cNvPr id="6" name="Picture 5">
              <a:extLst>
                <a:ext uri="{FF2B5EF4-FFF2-40B4-BE49-F238E27FC236}">
                  <a16:creationId xmlns:a16="http://schemas.microsoft.com/office/drawing/2014/main" id="{9C22FB4B-94E6-0C47-8E73-B383DBC41F99}"/>
                </a:ext>
              </a:extLst>
            </p:cNvPr>
            <p:cNvPicPr>
              <a:picLocks noChangeAspect="1"/>
            </p:cNvPicPr>
            <p:nvPr/>
          </p:nvPicPr>
          <p:blipFill rotWithShape="1">
            <a:blip r:embed="rId4"/>
            <a:srcRect l="13571" t="86641" r="44286" b="2146"/>
            <a:stretch/>
          </p:blipFill>
          <p:spPr>
            <a:xfrm>
              <a:off x="5678435" y="6239825"/>
              <a:ext cx="5138058" cy="306469"/>
            </a:xfrm>
            <a:prstGeom prst="rect">
              <a:avLst/>
            </a:prstGeom>
          </p:spPr>
        </p:pic>
        <p:grpSp>
          <p:nvGrpSpPr>
            <p:cNvPr id="2" name="Group 1">
              <a:extLst>
                <a:ext uri="{FF2B5EF4-FFF2-40B4-BE49-F238E27FC236}">
                  <a16:creationId xmlns:a16="http://schemas.microsoft.com/office/drawing/2014/main" id="{9A7FAFD3-3078-264B-A937-D1DE6A6A22F2}"/>
                </a:ext>
              </a:extLst>
            </p:cNvPr>
            <p:cNvGrpSpPr/>
            <p:nvPr/>
          </p:nvGrpSpPr>
          <p:grpSpPr>
            <a:xfrm>
              <a:off x="5004397" y="3951766"/>
              <a:ext cx="5994100" cy="2321854"/>
              <a:chOff x="5004397" y="3951766"/>
              <a:chExt cx="5994100" cy="2321854"/>
            </a:xfrm>
          </p:grpSpPr>
          <p:pic>
            <p:nvPicPr>
              <p:cNvPr id="12" name="Picture 11">
                <a:extLst>
                  <a:ext uri="{FF2B5EF4-FFF2-40B4-BE49-F238E27FC236}">
                    <a16:creationId xmlns:a16="http://schemas.microsoft.com/office/drawing/2014/main" id="{A20C8CE5-3577-B64D-97FA-BB545380B575}"/>
                  </a:ext>
                </a:extLst>
              </p:cNvPr>
              <p:cNvPicPr>
                <a:picLocks noChangeAspect="1"/>
              </p:cNvPicPr>
              <p:nvPr/>
            </p:nvPicPr>
            <p:blipFill rotWithShape="1">
              <a:blip r:embed="rId4"/>
              <a:srcRect l="1225" t="2379" r="74822" b="12681"/>
              <a:stretch/>
            </p:blipFill>
            <p:spPr>
              <a:xfrm>
                <a:off x="5004397" y="3951766"/>
                <a:ext cx="2920403" cy="2321623"/>
              </a:xfrm>
              <a:prstGeom prst="rect">
                <a:avLst/>
              </a:prstGeom>
            </p:spPr>
          </p:pic>
          <p:pic>
            <p:nvPicPr>
              <p:cNvPr id="13" name="Picture 12">
                <a:extLst>
                  <a:ext uri="{FF2B5EF4-FFF2-40B4-BE49-F238E27FC236}">
                    <a16:creationId xmlns:a16="http://schemas.microsoft.com/office/drawing/2014/main" id="{51A82445-AE78-5C41-8097-F2A6C68BC9D9}"/>
                  </a:ext>
                </a:extLst>
              </p:cNvPr>
              <p:cNvPicPr>
                <a:picLocks noChangeAspect="1"/>
              </p:cNvPicPr>
              <p:nvPr/>
            </p:nvPicPr>
            <p:blipFill rotWithShape="1">
              <a:blip r:embed="rId4"/>
              <a:srcRect l="49135" t="2379" r="26337" b="12681"/>
              <a:stretch/>
            </p:blipFill>
            <p:spPr>
              <a:xfrm>
                <a:off x="8007956" y="3951997"/>
                <a:ext cx="2990541" cy="2321623"/>
              </a:xfrm>
              <a:prstGeom prst="rect">
                <a:avLst/>
              </a:prstGeom>
            </p:spPr>
          </p:pic>
        </p:grpSp>
      </p:grpSp>
      <p:pic>
        <p:nvPicPr>
          <p:cNvPr id="7" name="Picture 6">
            <a:extLst>
              <a:ext uri="{FF2B5EF4-FFF2-40B4-BE49-F238E27FC236}">
                <a16:creationId xmlns:a16="http://schemas.microsoft.com/office/drawing/2014/main" id="{4CF08A51-07CD-F742-8196-5BE6505FF3FC}"/>
              </a:ext>
            </a:extLst>
          </p:cNvPr>
          <p:cNvPicPr>
            <a:picLocks noChangeAspect="1"/>
          </p:cNvPicPr>
          <p:nvPr/>
        </p:nvPicPr>
        <p:blipFill rotWithShape="1">
          <a:blip r:embed="rId3"/>
          <a:srcRect r="74738" b="17318"/>
          <a:stretch/>
        </p:blipFill>
        <p:spPr>
          <a:xfrm>
            <a:off x="2919955" y="1050146"/>
            <a:ext cx="3080657" cy="2200089"/>
          </a:xfrm>
          <a:prstGeom prst="rect">
            <a:avLst/>
          </a:prstGeom>
        </p:spPr>
      </p:pic>
      <p:pic>
        <p:nvPicPr>
          <p:cNvPr id="14" name="Picture 13">
            <a:extLst>
              <a:ext uri="{FF2B5EF4-FFF2-40B4-BE49-F238E27FC236}">
                <a16:creationId xmlns:a16="http://schemas.microsoft.com/office/drawing/2014/main" id="{72A08E62-A1F9-E043-88DE-D4CA28F00339}"/>
              </a:ext>
            </a:extLst>
          </p:cNvPr>
          <p:cNvPicPr>
            <a:picLocks noChangeAspect="1"/>
          </p:cNvPicPr>
          <p:nvPr/>
        </p:nvPicPr>
        <p:blipFill rotWithShape="1">
          <a:blip r:embed="rId3"/>
          <a:srcRect l="50341" t="1727" r="25915" b="15591"/>
          <a:stretch/>
        </p:blipFill>
        <p:spPr>
          <a:xfrm>
            <a:off x="6025862" y="1079477"/>
            <a:ext cx="2895600" cy="2200089"/>
          </a:xfrm>
          <a:prstGeom prst="rect">
            <a:avLst/>
          </a:prstGeom>
        </p:spPr>
      </p:pic>
      <p:sp>
        <p:nvSpPr>
          <p:cNvPr id="17" name="文本框 63">
            <a:extLst>
              <a:ext uri="{FF2B5EF4-FFF2-40B4-BE49-F238E27FC236}">
                <a16:creationId xmlns:a16="http://schemas.microsoft.com/office/drawing/2014/main" id="{A9D18571-81A1-CF49-833C-78EFC53A3166}"/>
              </a:ext>
            </a:extLst>
          </p:cNvPr>
          <p:cNvSpPr txBox="1"/>
          <p:nvPr/>
        </p:nvSpPr>
        <p:spPr>
          <a:xfrm>
            <a:off x="5074310" y="4121456"/>
            <a:ext cx="1098339"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-5dB</a:t>
            </a:r>
          </a:p>
        </p:txBody>
      </p:sp>
      <p:sp>
        <p:nvSpPr>
          <p:cNvPr id="18" name="文本框 63">
            <a:extLst>
              <a:ext uri="{FF2B5EF4-FFF2-40B4-BE49-F238E27FC236}">
                <a16:creationId xmlns:a16="http://schemas.microsoft.com/office/drawing/2014/main" id="{5A31299D-45A8-F64F-A995-9ECC8DE30D0B}"/>
              </a:ext>
            </a:extLst>
          </p:cNvPr>
          <p:cNvSpPr txBox="1"/>
          <p:nvPr/>
        </p:nvSpPr>
        <p:spPr>
          <a:xfrm>
            <a:off x="8061430" y="4121456"/>
            <a:ext cx="1098339"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-15dB</a:t>
            </a:r>
          </a:p>
        </p:txBody>
      </p:sp>
      <p:sp>
        <p:nvSpPr>
          <p:cNvPr id="19" name="矩形 9">
            <a:extLst>
              <a:ext uri="{FF2B5EF4-FFF2-40B4-BE49-F238E27FC236}">
                <a16:creationId xmlns:a16="http://schemas.microsoft.com/office/drawing/2014/main" id="{ECFDCFEA-2765-564B-9A7C-7E0313EF0C23}"/>
              </a:ext>
            </a:extLst>
          </p:cNvPr>
          <p:cNvSpPr/>
          <p:nvPr/>
        </p:nvSpPr>
        <p:spPr>
          <a:xfrm>
            <a:off x="163048" y="1894952"/>
            <a:ext cx="6238241" cy="400110"/>
          </a:xfrm>
          <a:prstGeom prst="rect">
            <a:avLst/>
          </a:prstGeom>
        </p:spPr>
        <p:txBody>
          <a:bodyPr wrap="square">
            <a:spAutoFit/>
          </a:bodyPr>
          <a:lstStyle/>
          <a:p>
            <a:r>
              <a:rPr lang="en-US" altLang="zh-CN" sz="2000" b="1" dirty="0">
                <a:latin typeface="Times" pitchFamily="2" charset="0"/>
              </a:rPr>
              <a:t>To maintain 1% SER:</a:t>
            </a:r>
          </a:p>
        </p:txBody>
      </p:sp>
      <p:sp>
        <p:nvSpPr>
          <p:cNvPr id="20" name="文本框 63">
            <a:extLst>
              <a:ext uri="{FF2B5EF4-FFF2-40B4-BE49-F238E27FC236}">
                <a16:creationId xmlns:a16="http://schemas.microsoft.com/office/drawing/2014/main" id="{374E70FB-B8FA-2349-9979-D0E6CBB7256E}"/>
              </a:ext>
            </a:extLst>
          </p:cNvPr>
          <p:cNvSpPr txBox="1"/>
          <p:nvPr/>
        </p:nvSpPr>
        <p:spPr>
          <a:xfrm>
            <a:off x="4773782" y="2049997"/>
            <a:ext cx="1098339"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-5dB</a:t>
            </a:r>
          </a:p>
        </p:txBody>
      </p:sp>
      <p:sp>
        <p:nvSpPr>
          <p:cNvPr id="21" name="文本框 63">
            <a:extLst>
              <a:ext uri="{FF2B5EF4-FFF2-40B4-BE49-F238E27FC236}">
                <a16:creationId xmlns:a16="http://schemas.microsoft.com/office/drawing/2014/main" id="{AC41778D-BD95-C641-94F2-3EE7D1F8A743}"/>
              </a:ext>
            </a:extLst>
          </p:cNvPr>
          <p:cNvSpPr txBox="1"/>
          <p:nvPr/>
        </p:nvSpPr>
        <p:spPr>
          <a:xfrm>
            <a:off x="7156777" y="2024720"/>
            <a:ext cx="1098339"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-10dB</a:t>
            </a:r>
          </a:p>
        </p:txBody>
      </p:sp>
    </p:spTree>
    <p:extLst>
      <p:ext uri="{BB962C8B-B14F-4D97-AF65-F5344CB8AC3E}">
        <p14:creationId xmlns:p14="http://schemas.microsoft.com/office/powerpoint/2010/main" val="171190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 y="215154"/>
            <a:ext cx="12192000"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E</a:t>
            </a:r>
            <a:r>
              <a:rPr lang="en-US" altLang="zh-CN" sz="4400" dirty="0">
                <a:solidFill>
                  <a:srgbClr val="1F3A33"/>
                </a:solidFill>
                <a:latin typeface="Century Gothic" panose="020B0502020202020204" pitchFamily="34" charset="0"/>
                <a:cs typeface="Arial" panose="020B0604020202020204" pitchFamily="34" charset="0"/>
              </a:rPr>
              <a:t>valuation</a:t>
            </a:r>
            <a:r>
              <a:rPr lang="zh-CN" altLang="en-US" sz="4400" dirty="0">
                <a:solidFill>
                  <a:srgbClr val="1F3A33"/>
                </a:solidFill>
                <a:latin typeface="Century Gothic" panose="020B0502020202020204" pitchFamily="34" charset="0"/>
                <a:cs typeface="Arial" panose="020B0604020202020204" pitchFamily="34" charset="0"/>
              </a:rPr>
              <a:t>： </a:t>
            </a:r>
            <a:r>
              <a:rPr lang="en-US" altLang="zh-CN" sz="4400" dirty="0">
                <a:solidFill>
                  <a:srgbClr val="1F3A33"/>
                </a:solidFill>
                <a:latin typeface="Century Gothic" panose="020B0502020202020204" pitchFamily="34" charset="0"/>
                <a:cs typeface="Arial" panose="020B0604020202020204" pitchFamily="34" charset="0"/>
              </a:rPr>
              <a:t>Outdoor Performance</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D4B7C29-4248-A34E-BC94-4C830E6A8F1F}"/>
              </a:ext>
            </a:extLst>
          </p:cNvPr>
          <p:cNvPicPr>
            <a:picLocks noChangeAspect="1"/>
          </p:cNvPicPr>
          <p:nvPr/>
        </p:nvPicPr>
        <p:blipFill rotWithShape="1">
          <a:blip r:embed="rId3"/>
          <a:srcRect l="66848" b="16147"/>
          <a:stretch/>
        </p:blipFill>
        <p:spPr>
          <a:xfrm>
            <a:off x="3084791" y="1316573"/>
            <a:ext cx="6661135" cy="3299376"/>
          </a:xfrm>
          <a:prstGeom prst="rect">
            <a:avLst/>
          </a:prstGeom>
        </p:spPr>
      </p:pic>
      <p:pic>
        <p:nvPicPr>
          <p:cNvPr id="7" name="Picture 6">
            <a:extLst>
              <a:ext uri="{FF2B5EF4-FFF2-40B4-BE49-F238E27FC236}">
                <a16:creationId xmlns:a16="http://schemas.microsoft.com/office/drawing/2014/main" id="{3EA4457B-7167-7B46-9D53-E955FAD05AA0}"/>
              </a:ext>
            </a:extLst>
          </p:cNvPr>
          <p:cNvPicPr>
            <a:picLocks noChangeAspect="1"/>
          </p:cNvPicPr>
          <p:nvPr/>
        </p:nvPicPr>
        <p:blipFill rotWithShape="1">
          <a:blip r:embed="rId3"/>
          <a:srcRect l="9200" t="81992" r="32919" b="3637"/>
          <a:stretch/>
        </p:blipFill>
        <p:spPr>
          <a:xfrm>
            <a:off x="358588" y="4920403"/>
            <a:ext cx="11636188" cy="565746"/>
          </a:xfrm>
          <a:prstGeom prst="rect">
            <a:avLst/>
          </a:prstGeom>
        </p:spPr>
      </p:pic>
      <p:cxnSp>
        <p:nvCxnSpPr>
          <p:cNvPr id="8" name="Straight Connector 7">
            <a:extLst>
              <a:ext uri="{FF2B5EF4-FFF2-40B4-BE49-F238E27FC236}">
                <a16:creationId xmlns:a16="http://schemas.microsoft.com/office/drawing/2014/main" id="{F152057A-3B71-B547-B99F-1507E89C7D2A}"/>
              </a:ext>
            </a:extLst>
          </p:cNvPr>
          <p:cNvCxnSpPr>
            <a:cxnSpLocks/>
          </p:cNvCxnSpPr>
          <p:nvPr/>
        </p:nvCxnSpPr>
        <p:spPr>
          <a:xfrm>
            <a:off x="2575932" y="3604223"/>
            <a:ext cx="786160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FF1A7D-0890-0F48-A4BA-E08362C3DDC7}"/>
              </a:ext>
            </a:extLst>
          </p:cNvPr>
          <p:cNvCxnSpPr>
            <a:cxnSpLocks/>
          </p:cNvCxnSpPr>
          <p:nvPr/>
        </p:nvCxnSpPr>
        <p:spPr>
          <a:xfrm>
            <a:off x="2575932" y="3020641"/>
            <a:ext cx="786160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B7DDC8-6482-D940-A16D-A57034EF5108}"/>
              </a:ext>
            </a:extLst>
          </p:cNvPr>
          <p:cNvCxnSpPr>
            <a:cxnSpLocks/>
          </p:cNvCxnSpPr>
          <p:nvPr/>
        </p:nvCxnSpPr>
        <p:spPr>
          <a:xfrm>
            <a:off x="2575932" y="2057919"/>
            <a:ext cx="786160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07">
            <a:extLst>
              <a:ext uri="{FF2B5EF4-FFF2-40B4-BE49-F238E27FC236}">
                <a16:creationId xmlns:a16="http://schemas.microsoft.com/office/drawing/2014/main" id="{3C6EDE6F-684F-A844-A33A-8266D6EC5778}"/>
              </a:ext>
            </a:extLst>
          </p:cNvPr>
          <p:cNvCxnSpPr>
            <a:cxnSpLocks/>
          </p:cNvCxnSpPr>
          <p:nvPr/>
        </p:nvCxnSpPr>
        <p:spPr>
          <a:xfrm flipV="1">
            <a:off x="9262326" y="3020641"/>
            <a:ext cx="0" cy="58358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文本框 63">
            <a:extLst>
              <a:ext uri="{FF2B5EF4-FFF2-40B4-BE49-F238E27FC236}">
                <a16:creationId xmlns:a16="http://schemas.microsoft.com/office/drawing/2014/main" id="{56F4A844-94B6-1B49-B120-D0040F80A4A0}"/>
              </a:ext>
            </a:extLst>
          </p:cNvPr>
          <p:cNvSpPr txBox="1"/>
          <p:nvPr/>
        </p:nvSpPr>
        <p:spPr>
          <a:xfrm>
            <a:off x="9299110" y="3081600"/>
            <a:ext cx="670074"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3×</a:t>
            </a:r>
          </a:p>
        </p:txBody>
      </p:sp>
      <p:cxnSp>
        <p:nvCxnSpPr>
          <p:cNvPr id="18" name="Straight Arrow Connector 107">
            <a:extLst>
              <a:ext uri="{FF2B5EF4-FFF2-40B4-BE49-F238E27FC236}">
                <a16:creationId xmlns:a16="http://schemas.microsoft.com/office/drawing/2014/main" id="{82D1B019-491C-EE4E-8EBD-18AE4F09DB6B}"/>
              </a:ext>
            </a:extLst>
          </p:cNvPr>
          <p:cNvCxnSpPr>
            <a:cxnSpLocks/>
          </p:cNvCxnSpPr>
          <p:nvPr/>
        </p:nvCxnSpPr>
        <p:spPr>
          <a:xfrm flipV="1">
            <a:off x="10005734" y="2057919"/>
            <a:ext cx="0" cy="154630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文本框 63">
            <a:extLst>
              <a:ext uri="{FF2B5EF4-FFF2-40B4-BE49-F238E27FC236}">
                <a16:creationId xmlns:a16="http://schemas.microsoft.com/office/drawing/2014/main" id="{28869072-66AD-2845-9D87-414B7994CDA4}"/>
              </a:ext>
            </a:extLst>
          </p:cNvPr>
          <p:cNvSpPr txBox="1"/>
          <p:nvPr/>
        </p:nvSpPr>
        <p:spPr>
          <a:xfrm>
            <a:off x="10042285" y="2297665"/>
            <a:ext cx="670074"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30487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FF074BCF-7B07-EB4B-A81C-759128293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1531665-A4D9-49AE-97F2-D00C2BF48E8E}"/>
              </a:ext>
            </a:extLst>
          </p:cNvPr>
          <p:cNvSpPr>
            <a:spLocks noGrp="1"/>
          </p:cNvSpPr>
          <p:nvPr>
            <p:ph type="ctrTitle"/>
          </p:nvPr>
        </p:nvSpPr>
        <p:spPr>
          <a:xfrm>
            <a:off x="2149265" y="-65606"/>
            <a:ext cx="7893470" cy="796965"/>
          </a:xfrm>
        </p:spPr>
        <p:txBody>
          <a:bodyPr>
            <a:noAutofit/>
          </a:bodyPr>
          <a:lstStyle/>
          <a:p>
            <a:pPr algn="ctr"/>
            <a:r>
              <a:rPr lang="en-US" altLang="zh-CN" sz="4400">
                <a:solidFill>
                  <a:srgbClr val="1F3A33"/>
                </a:solidFill>
                <a:latin typeface="Century Gothic" panose="020B0502020202020204" pitchFamily="34" charset="0"/>
                <a:cs typeface="Arial" panose="020B0604020202020204" pitchFamily="34" charset="0"/>
              </a:rPr>
              <a:t>Conclusions &amp; Future Work</a:t>
            </a:r>
            <a:endParaRPr lang="en-US" sz="4400">
              <a:solidFill>
                <a:srgbClr val="1F3A33"/>
              </a:solidFill>
              <a:latin typeface="Century Gothic" panose="020B0502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4E17028-BD5D-4457-8560-397F05A57726}"/>
              </a:ext>
            </a:extLst>
          </p:cNvPr>
          <p:cNvSpPr txBox="1"/>
          <p:nvPr/>
        </p:nvSpPr>
        <p:spPr>
          <a:xfrm>
            <a:off x="7671875" y="6277275"/>
            <a:ext cx="6099716" cy="646331"/>
          </a:xfrm>
          <a:prstGeom prst="rect">
            <a:avLst/>
          </a:prstGeom>
          <a:noFill/>
        </p:spPr>
        <p:txBody>
          <a:bodyPr wrap="square" lIns="91440" tIns="45720" rIns="91440" bIns="45720" anchor="t">
            <a:spAutoFit/>
          </a:bodyPr>
          <a:lstStyle/>
          <a:p>
            <a:r>
              <a:rPr lang="en-US" dirty="0">
                <a:effectLst/>
                <a:latin typeface="Times"/>
                <a:cs typeface="Times"/>
              </a:rPr>
              <a:t>The datasets and source codes are available at </a:t>
            </a:r>
            <a:r>
              <a:rPr lang="en-US" i="1" dirty="0">
                <a:highlight>
                  <a:srgbClr val="FFFF00"/>
                </a:highlight>
                <a:latin typeface="Times"/>
                <a:cs typeface="Times"/>
              </a:rPr>
              <a:t>https://</a:t>
            </a:r>
            <a:r>
              <a:rPr lang="en-US" i="1" dirty="0" err="1">
                <a:highlight>
                  <a:srgbClr val="FFFF00"/>
                </a:highlight>
                <a:latin typeface="Times"/>
                <a:cs typeface="Times"/>
              </a:rPr>
              <a:t>github.com</a:t>
            </a:r>
            <a:r>
              <a:rPr lang="en-US" i="1" dirty="0">
                <a:highlight>
                  <a:srgbClr val="FFFF00"/>
                </a:highlight>
                <a:latin typeface="Times"/>
                <a:cs typeface="Times"/>
              </a:rPr>
              <a:t>/</a:t>
            </a:r>
            <a:r>
              <a:rPr lang="en-US" i="1" dirty="0" err="1">
                <a:highlight>
                  <a:srgbClr val="FFFF00"/>
                </a:highlight>
                <a:latin typeface="Times"/>
                <a:cs typeface="Times"/>
              </a:rPr>
              <a:t>liecn</a:t>
            </a:r>
            <a:r>
              <a:rPr lang="en-US" i="1" dirty="0">
                <a:highlight>
                  <a:srgbClr val="FFFF00"/>
                </a:highlight>
                <a:latin typeface="Times"/>
                <a:cs typeface="Times"/>
              </a:rPr>
              <a:t>/CurvingLoRa_NSDI22</a:t>
            </a:r>
          </a:p>
        </p:txBody>
      </p:sp>
      <p:pic>
        <p:nvPicPr>
          <p:cNvPr id="2" name="Picture 1">
            <a:extLst>
              <a:ext uri="{FF2B5EF4-FFF2-40B4-BE49-F238E27FC236}">
                <a16:creationId xmlns:a16="http://schemas.microsoft.com/office/drawing/2014/main" id="{F6BA989E-88B4-7140-83C2-61D30A86F1A8}"/>
              </a:ext>
            </a:extLst>
          </p:cNvPr>
          <p:cNvPicPr>
            <a:picLocks noChangeAspect="1"/>
          </p:cNvPicPr>
          <p:nvPr/>
        </p:nvPicPr>
        <p:blipFill>
          <a:blip r:embed="rId4"/>
          <a:stretch>
            <a:fillRect/>
          </a:stretch>
        </p:blipFill>
        <p:spPr>
          <a:xfrm>
            <a:off x="2101140" y="1831434"/>
            <a:ext cx="7379744" cy="2798318"/>
          </a:xfrm>
          <a:prstGeom prst="rect">
            <a:avLst/>
          </a:prstGeom>
        </p:spPr>
      </p:pic>
      <p:sp>
        <p:nvSpPr>
          <p:cNvPr id="17" name="矩形 1">
            <a:extLst>
              <a:ext uri="{FF2B5EF4-FFF2-40B4-BE49-F238E27FC236}">
                <a16:creationId xmlns:a16="http://schemas.microsoft.com/office/drawing/2014/main" id="{81A8A463-84B6-8440-B5C5-1CC7B24D10E6}"/>
              </a:ext>
            </a:extLst>
          </p:cNvPr>
          <p:cNvSpPr/>
          <p:nvPr/>
        </p:nvSpPr>
        <p:spPr>
          <a:xfrm>
            <a:off x="2149265" y="1831434"/>
            <a:ext cx="7591755" cy="4154984"/>
          </a:xfrm>
          <a:prstGeom prst="rect">
            <a:avLst/>
          </a:prstGeom>
        </p:spPr>
        <p:txBody>
          <a:bodyPr wrap="square">
            <a:spAutoFit/>
          </a:bodyPr>
          <a:lstStyle/>
          <a:p>
            <a:endParaRPr lang="en-US" altLang="zh-CN" sz="2400" b="1" dirty="0">
              <a:latin typeface="Times" pitchFamily="2" charset="0"/>
            </a:endParaRPr>
          </a:p>
          <a:p>
            <a:pPr marL="342900" indent="-342900">
              <a:buFont typeface="Arial" panose="020B0604020202020204" pitchFamily="34" charset="0"/>
              <a:buChar char="•"/>
            </a:pPr>
            <a:r>
              <a:rPr lang="en-US" altLang="zh-CN" sz="2400" dirty="0">
                <a:latin typeface="Times" pitchFamily="2" charset="0"/>
              </a:rPr>
              <a:t>CurvingLoRa Boosts Network Throughput via Concurrent Transmission</a:t>
            </a:r>
          </a:p>
          <a:p>
            <a:pPr lvl="1"/>
            <a:endParaRPr lang="en-US" altLang="zh-CN" sz="2400" dirty="0">
              <a:latin typeface="Times" pitchFamily="2" charset="0"/>
            </a:endParaRPr>
          </a:p>
          <a:p>
            <a:pPr marL="342900" indent="-342900">
              <a:buFont typeface="Arial" panose="020B0604020202020204" pitchFamily="34" charset="0"/>
              <a:buChar char="•"/>
            </a:pPr>
            <a:r>
              <a:rPr lang="en-US" altLang="zh-CN" sz="2400" dirty="0">
                <a:latin typeface="Times" pitchFamily="2" charset="0"/>
              </a:rPr>
              <a:t>Future Work</a:t>
            </a:r>
          </a:p>
          <a:p>
            <a:pPr marL="800100" lvl="1" indent="-342900">
              <a:buFont typeface="Arial" panose="020B0604020202020204" pitchFamily="34" charset="0"/>
              <a:buChar char="•"/>
            </a:pPr>
            <a:r>
              <a:rPr lang="en-US" altLang="zh-CN" sz="2000" dirty="0">
                <a:latin typeface="Times" pitchFamily="2" charset="0"/>
              </a:rPr>
              <a:t>Non-linear Chirp Selection</a:t>
            </a:r>
          </a:p>
          <a:p>
            <a:pPr marL="800100" lvl="1" indent="-342900">
              <a:buFont typeface="Arial" panose="020B0604020202020204" pitchFamily="34" charset="0"/>
              <a:buChar char="•"/>
            </a:pPr>
            <a:r>
              <a:rPr lang="en-US" altLang="zh-CN" sz="2000" dirty="0">
                <a:latin typeface="Times" pitchFamily="2" charset="0"/>
              </a:rPr>
              <a:t>CurvingLoRa at Higher Layers of LoRa Networking</a:t>
            </a:r>
          </a:p>
          <a:p>
            <a:pPr marL="800100" lvl="1" indent="-342900">
              <a:buFont typeface="Arial" panose="020B0604020202020204" pitchFamily="34" charset="0"/>
              <a:buChar char="•"/>
            </a:pPr>
            <a:r>
              <a:rPr lang="en-US" altLang="zh-CN" sz="2000" dirty="0">
                <a:latin typeface="Times" pitchFamily="2" charset="0"/>
              </a:rPr>
              <a:t>Extend the Orthogonal Coding Space</a:t>
            </a:r>
          </a:p>
          <a:p>
            <a:pPr marL="800100" lvl="1" indent="-342900">
              <a:buFont typeface="Arial" panose="020B0604020202020204" pitchFamily="34" charset="0"/>
              <a:buChar char="•"/>
            </a:pPr>
            <a:endParaRPr lang="en-US" altLang="zh-CN" sz="2000" dirty="0">
              <a:latin typeface="Times" pitchFamily="2" charset="0"/>
            </a:endParaRPr>
          </a:p>
          <a:p>
            <a:pPr marL="800100" lvl="1" indent="-342900">
              <a:buFont typeface="Arial" panose="020B0604020202020204" pitchFamily="34" charset="0"/>
              <a:buChar char="•"/>
            </a:pPr>
            <a:endParaRPr lang="en-US" altLang="zh-CN" sz="2000" dirty="0">
              <a:latin typeface="Times" pitchFamily="2" charset="0"/>
            </a:endParaRPr>
          </a:p>
          <a:p>
            <a:pPr marL="800100" lvl="1" indent="-342900">
              <a:buFont typeface="Arial" panose="020B0604020202020204" pitchFamily="34" charset="0"/>
              <a:buChar char="•"/>
            </a:pPr>
            <a:endParaRPr lang="en-US" altLang="zh-CN" sz="2000" dirty="0">
              <a:latin typeface="Times" pitchFamily="2" charset="0"/>
            </a:endParaRPr>
          </a:p>
          <a:p>
            <a:pPr marL="800100" lvl="1" indent="-342900">
              <a:buFont typeface="Arial" panose="020B0604020202020204" pitchFamily="34" charset="0"/>
              <a:buChar char="•"/>
            </a:pPr>
            <a:endParaRPr lang="en-US" altLang="zh-CN" sz="2400" dirty="0">
              <a:latin typeface="Times" pitchFamily="2" charset="0"/>
            </a:endParaRPr>
          </a:p>
        </p:txBody>
      </p:sp>
      <p:sp>
        <p:nvSpPr>
          <p:cNvPr id="15" name="文本框 63">
            <a:extLst>
              <a:ext uri="{FF2B5EF4-FFF2-40B4-BE49-F238E27FC236}">
                <a16:creationId xmlns:a16="http://schemas.microsoft.com/office/drawing/2014/main" id="{BC37E9EC-2394-D341-8F8D-7EE060C09D65}"/>
              </a:ext>
            </a:extLst>
          </p:cNvPr>
          <p:cNvSpPr txBox="1"/>
          <p:nvPr/>
        </p:nvSpPr>
        <p:spPr>
          <a:xfrm>
            <a:off x="0" y="6517329"/>
            <a:ext cx="8539971" cy="307777"/>
          </a:xfrm>
          <a:prstGeom prst="rect">
            <a:avLst/>
          </a:prstGeom>
          <a:noFill/>
        </p:spPr>
        <p:txBody>
          <a:bodyPr wrap="square" rtlCol="0">
            <a:spAutoFit/>
          </a:bodyPr>
          <a:lstStyle/>
          <a:p>
            <a:r>
              <a:rPr lang="en-US" altLang="zh-CN" sz="1400">
                <a:latin typeface="Times New Roman" panose="02020603050405020304" pitchFamily="18" charset="0"/>
                <a:cs typeface="Times New Roman" panose="02020603050405020304" pitchFamily="18" charset="0"/>
              </a:rPr>
              <a:t>Credits to LoRa Alliance https://lora-</a:t>
            </a:r>
            <a:r>
              <a:rPr lang="en-US" altLang="zh-CN" sz="1400" err="1">
                <a:latin typeface="Times New Roman" panose="02020603050405020304" pitchFamily="18" charset="0"/>
                <a:cs typeface="Times New Roman" panose="02020603050405020304" pitchFamily="18" charset="0"/>
              </a:rPr>
              <a:t>alliance.org</a:t>
            </a:r>
            <a:r>
              <a:rPr lang="en-US" altLang="zh-CN" sz="1400">
                <a:latin typeface="Times New Roman" panose="02020603050405020304" pitchFamily="18" charset="0"/>
                <a:cs typeface="Times New Roman" panose="02020603050405020304" pitchFamily="18" charset="0"/>
              </a:rPr>
              <a:t>/</a:t>
            </a:r>
            <a:r>
              <a:rPr lang="en-US" altLang="zh-CN" sz="1400" err="1">
                <a:latin typeface="Times New Roman" panose="02020603050405020304" pitchFamily="18" charset="0"/>
                <a:cs typeface="Times New Roman" panose="02020603050405020304" pitchFamily="18" charset="0"/>
              </a:rPr>
              <a:t>lorawan</a:t>
            </a:r>
            <a:r>
              <a:rPr lang="en-US" altLang="zh-CN" sz="1400">
                <a:latin typeface="Times New Roman" panose="02020603050405020304" pitchFamily="18" charset="0"/>
                <a:cs typeface="Times New Roman" panose="02020603050405020304" pitchFamily="18" charset="0"/>
              </a:rPr>
              <a:t>-coverage/ </a:t>
            </a:r>
            <a:endParaRPr lang="zh-CN" alt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0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F67160C4-550B-DD45-9086-E639B94BD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32894"/>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Smart World - 5G and LoRaWAN</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文本框 63">
            <a:extLst>
              <a:ext uri="{FF2B5EF4-FFF2-40B4-BE49-F238E27FC236}">
                <a16:creationId xmlns:a16="http://schemas.microsoft.com/office/drawing/2014/main" id="{7523031B-D681-364A-9F32-835EB257DC79}"/>
              </a:ext>
            </a:extLst>
          </p:cNvPr>
          <p:cNvSpPr txBox="1"/>
          <p:nvPr/>
        </p:nvSpPr>
        <p:spPr>
          <a:xfrm>
            <a:off x="0" y="6517329"/>
            <a:ext cx="8539971" cy="307777"/>
          </a:xfrm>
          <a:prstGeom prst="rect">
            <a:avLst/>
          </a:prstGeom>
          <a:noFill/>
        </p:spPr>
        <p:txBody>
          <a:bodyPr wrap="square" rtlCol="0">
            <a:spAutoFit/>
          </a:bodyPr>
          <a:lstStyle/>
          <a:p>
            <a:r>
              <a:rPr lang="en-US" altLang="zh-CN" sz="1400">
                <a:latin typeface="Times New Roman" panose="02020603050405020304" pitchFamily="18" charset="0"/>
                <a:cs typeface="Times New Roman" panose="02020603050405020304" pitchFamily="18" charset="0"/>
              </a:rPr>
              <a:t>Credits to LoRa Alliance https://lora-</a:t>
            </a:r>
            <a:r>
              <a:rPr lang="en-US" altLang="zh-CN" sz="1400" err="1">
                <a:latin typeface="Times New Roman" panose="02020603050405020304" pitchFamily="18" charset="0"/>
                <a:cs typeface="Times New Roman" panose="02020603050405020304" pitchFamily="18" charset="0"/>
              </a:rPr>
              <a:t>alliance.org</a:t>
            </a:r>
            <a:r>
              <a:rPr lang="en-US" altLang="zh-CN" sz="1400">
                <a:latin typeface="Times New Roman" panose="02020603050405020304" pitchFamily="18" charset="0"/>
                <a:cs typeface="Times New Roman" panose="02020603050405020304" pitchFamily="18" charset="0"/>
              </a:rPr>
              <a:t>/</a:t>
            </a:r>
            <a:r>
              <a:rPr lang="en-US" altLang="zh-CN" sz="1400" err="1">
                <a:latin typeface="Times New Roman" panose="02020603050405020304" pitchFamily="18" charset="0"/>
                <a:cs typeface="Times New Roman" panose="02020603050405020304" pitchFamily="18" charset="0"/>
              </a:rPr>
              <a:t>lorawan</a:t>
            </a:r>
            <a:r>
              <a:rPr lang="en-US" altLang="zh-CN" sz="1400">
                <a:latin typeface="Times New Roman" panose="02020603050405020304" pitchFamily="18" charset="0"/>
                <a:cs typeface="Times New Roman" panose="02020603050405020304" pitchFamily="18" charset="0"/>
              </a:rPr>
              <a:t>-coverage/ </a:t>
            </a:r>
            <a:endParaRPr lang="zh-CN" altLang="en-US" sz="140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A94EC2D-C295-7344-8479-85F360F26808}"/>
              </a:ext>
            </a:extLst>
          </p:cNvPr>
          <p:cNvPicPr>
            <a:picLocks noChangeAspect="1"/>
          </p:cNvPicPr>
          <p:nvPr/>
        </p:nvPicPr>
        <p:blipFill rotWithShape="1">
          <a:blip r:embed="rId4"/>
          <a:srcRect l="16617" t="38596" r="17574" b="7758"/>
          <a:stretch/>
        </p:blipFill>
        <p:spPr>
          <a:xfrm>
            <a:off x="2245259" y="2060523"/>
            <a:ext cx="7288040" cy="2582236"/>
          </a:xfrm>
          <a:prstGeom prst="rect">
            <a:avLst/>
          </a:prstGeom>
        </p:spPr>
      </p:pic>
      <p:sp>
        <p:nvSpPr>
          <p:cNvPr id="7" name="Oval 6">
            <a:extLst>
              <a:ext uri="{FF2B5EF4-FFF2-40B4-BE49-F238E27FC236}">
                <a16:creationId xmlns:a16="http://schemas.microsoft.com/office/drawing/2014/main" id="{52F656D2-7448-8249-9380-CF030D2D67EF}"/>
              </a:ext>
            </a:extLst>
          </p:cNvPr>
          <p:cNvSpPr/>
          <p:nvPr/>
        </p:nvSpPr>
        <p:spPr>
          <a:xfrm>
            <a:off x="2333239" y="774405"/>
            <a:ext cx="1992923" cy="1370918"/>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244311-34E8-6F4C-9B88-D6C3E389ACE2}"/>
              </a:ext>
            </a:extLst>
          </p:cNvPr>
          <p:cNvSpPr/>
          <p:nvPr/>
        </p:nvSpPr>
        <p:spPr>
          <a:xfrm>
            <a:off x="3798820" y="5082058"/>
            <a:ext cx="2504444" cy="1576754"/>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5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altLang="zh-CN" sz="4400" dirty="0">
                <a:solidFill>
                  <a:srgbClr val="1F3A33"/>
                </a:solidFill>
                <a:latin typeface="Century Gothic" panose="020B0502020202020204" pitchFamily="34" charset="0"/>
                <a:cs typeface="Arial" panose="020B0604020202020204" pitchFamily="34" charset="0"/>
              </a:rPr>
              <a:t>Chirp</a:t>
            </a:r>
            <a:r>
              <a:rPr lang="en-US" sz="4400" dirty="0">
                <a:solidFill>
                  <a:srgbClr val="1F3A33"/>
                </a:solidFill>
                <a:latin typeface="Century Gothic" panose="020B0502020202020204" pitchFamily="34" charset="0"/>
                <a:cs typeface="Arial" panose="020B0604020202020204" pitchFamily="34" charset="0"/>
              </a:rPr>
              <a:t> Generation</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7" name="文本框 63">
            <a:extLst>
              <a:ext uri="{FF2B5EF4-FFF2-40B4-BE49-F238E27FC236}">
                <a16:creationId xmlns:a16="http://schemas.microsoft.com/office/drawing/2014/main" id="{0F2427A5-0921-8C4B-B866-542F65068F71}"/>
              </a:ext>
            </a:extLst>
          </p:cNvPr>
          <p:cNvSpPr txBox="1"/>
          <p:nvPr/>
        </p:nvSpPr>
        <p:spPr>
          <a:xfrm>
            <a:off x="1043723" y="1142387"/>
            <a:ext cx="9954423"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Comparable Power Consumption using the Direct Digital Synthesis (DDS) for Chirp Signal Generation  </a:t>
            </a:r>
          </a:p>
        </p:txBody>
      </p:sp>
      <p:pic>
        <p:nvPicPr>
          <p:cNvPr id="2" name="Picture 1">
            <a:extLst>
              <a:ext uri="{FF2B5EF4-FFF2-40B4-BE49-F238E27FC236}">
                <a16:creationId xmlns:a16="http://schemas.microsoft.com/office/drawing/2014/main" id="{EB7EB821-97A5-AB4B-BA4D-919B50D0A50A}"/>
              </a:ext>
            </a:extLst>
          </p:cNvPr>
          <p:cNvPicPr>
            <a:picLocks noChangeAspect="1"/>
          </p:cNvPicPr>
          <p:nvPr/>
        </p:nvPicPr>
        <p:blipFill>
          <a:blip r:embed="rId3"/>
          <a:stretch>
            <a:fillRect/>
          </a:stretch>
        </p:blipFill>
        <p:spPr>
          <a:xfrm>
            <a:off x="1760682" y="2149699"/>
            <a:ext cx="8670636" cy="3956221"/>
          </a:xfrm>
          <a:prstGeom prst="rect">
            <a:avLst/>
          </a:prstGeom>
        </p:spPr>
      </p:pic>
    </p:spTree>
    <p:extLst>
      <p:ext uri="{BB962C8B-B14F-4D97-AF65-F5344CB8AC3E}">
        <p14:creationId xmlns:p14="http://schemas.microsoft.com/office/powerpoint/2010/main" val="3873255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1" y="215154"/>
            <a:ext cx="12192000"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E</a:t>
            </a:r>
            <a:r>
              <a:rPr lang="en-US" altLang="zh-CN" sz="4400" dirty="0">
                <a:solidFill>
                  <a:srgbClr val="1F3A33"/>
                </a:solidFill>
                <a:latin typeface="Century Gothic" panose="020B0502020202020204" pitchFamily="34" charset="0"/>
                <a:cs typeface="Arial" panose="020B0604020202020204" pitchFamily="34" charset="0"/>
              </a:rPr>
              <a:t>valuation</a:t>
            </a:r>
            <a:r>
              <a:rPr lang="zh-CN" altLang="en-US" sz="4400" dirty="0">
                <a:solidFill>
                  <a:srgbClr val="1F3A33"/>
                </a:solidFill>
                <a:latin typeface="Century Gothic" panose="020B0502020202020204" pitchFamily="34" charset="0"/>
                <a:cs typeface="Arial" panose="020B0604020202020204" pitchFamily="34" charset="0"/>
              </a:rPr>
              <a:t>： </a:t>
            </a:r>
            <a:r>
              <a:rPr lang="en-US" altLang="zh-CN" sz="4400" dirty="0">
                <a:solidFill>
                  <a:srgbClr val="1F3A33"/>
                </a:solidFill>
                <a:latin typeface="Century Gothic" panose="020B0502020202020204" pitchFamily="34" charset="0"/>
                <a:cs typeface="Arial" panose="020B0604020202020204" pitchFamily="34" charset="0"/>
              </a:rPr>
              <a:t>Emulation</a:t>
            </a:r>
            <a:endParaRPr lang="en-US" sz="4400" dirty="0">
              <a:solidFill>
                <a:srgbClr val="1F3A33"/>
              </a:solidFill>
              <a:latin typeface="Century Gothic" panose="020B0502020202020204" pitchFamily="34" charset="0"/>
              <a:cs typeface="Arial" panose="020B0604020202020204" pitchFamily="34" charset="0"/>
            </a:endParaRPr>
          </a:p>
        </p:txBody>
      </p:sp>
      <p:sp>
        <p:nvSpPr>
          <p:cNvPr id="16"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7E6FF82-64A9-C641-A05F-663C4839B745}"/>
              </a:ext>
            </a:extLst>
          </p:cNvPr>
          <p:cNvPicPr>
            <a:picLocks noChangeAspect="1"/>
          </p:cNvPicPr>
          <p:nvPr/>
        </p:nvPicPr>
        <p:blipFill rotWithShape="1">
          <a:blip r:embed="rId3"/>
          <a:srcRect b="15270"/>
          <a:stretch/>
        </p:blipFill>
        <p:spPr>
          <a:xfrm>
            <a:off x="1953490" y="1582360"/>
            <a:ext cx="8801677" cy="3565976"/>
          </a:xfrm>
          <a:prstGeom prst="rect">
            <a:avLst/>
          </a:prstGeom>
        </p:spPr>
      </p:pic>
      <p:pic>
        <p:nvPicPr>
          <p:cNvPr id="14" name="Picture 13">
            <a:extLst>
              <a:ext uri="{FF2B5EF4-FFF2-40B4-BE49-F238E27FC236}">
                <a16:creationId xmlns:a16="http://schemas.microsoft.com/office/drawing/2014/main" id="{3F1DF4EC-6910-F743-B640-5D482586E7E9}"/>
              </a:ext>
            </a:extLst>
          </p:cNvPr>
          <p:cNvPicPr>
            <a:picLocks noChangeAspect="1"/>
          </p:cNvPicPr>
          <p:nvPr/>
        </p:nvPicPr>
        <p:blipFill rotWithShape="1">
          <a:blip r:embed="rId3"/>
          <a:srcRect l="23454" t="84546"/>
          <a:stretch/>
        </p:blipFill>
        <p:spPr>
          <a:xfrm>
            <a:off x="2798618" y="5135684"/>
            <a:ext cx="6737349" cy="650425"/>
          </a:xfrm>
          <a:prstGeom prst="rect">
            <a:avLst/>
          </a:prstGeom>
        </p:spPr>
      </p:pic>
    </p:spTree>
    <p:extLst>
      <p:ext uri="{BB962C8B-B14F-4D97-AF65-F5344CB8AC3E}">
        <p14:creationId xmlns:p14="http://schemas.microsoft.com/office/powerpoint/2010/main" val="323325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94EC7FE-41C3-C844-AADC-E6C55725D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846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LoRaWAN Network Operates globally </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文本框 63">
            <a:extLst>
              <a:ext uri="{FF2B5EF4-FFF2-40B4-BE49-F238E27FC236}">
                <a16:creationId xmlns:a16="http://schemas.microsoft.com/office/drawing/2014/main" id="{7523031B-D681-364A-9F32-835EB257DC79}"/>
              </a:ext>
            </a:extLst>
          </p:cNvPr>
          <p:cNvSpPr txBox="1"/>
          <p:nvPr/>
        </p:nvSpPr>
        <p:spPr>
          <a:xfrm>
            <a:off x="0" y="6517329"/>
            <a:ext cx="8539971" cy="52322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Credits to LoRa Alliance </a:t>
            </a:r>
            <a:r>
              <a:rPr lang="en-US" altLang="zh-CN" sz="1400" dirty="0">
                <a:latin typeface="Times New Roman" panose="02020603050405020304" pitchFamily="18" charset="0"/>
                <a:cs typeface="Times New Roman" panose="02020603050405020304" pitchFamily="18" charset="0"/>
                <a:hlinkClick r:id="rId4"/>
              </a:rPr>
              <a:t>https://lora-alliance.org/lorawan-coverage/</a:t>
            </a:r>
            <a:r>
              <a:rPr lang="en-US" altLang="zh-CN"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hlinkClick r:id="rId5"/>
              </a:rPr>
              <a:t>https://www.semtech.com/lora</a:t>
            </a:r>
            <a:endParaRPr lang="en-US" altLang="zh-CN" sz="1400" dirty="0">
              <a:latin typeface="Times New Roman" panose="02020603050405020304" pitchFamily="18" charset="0"/>
              <a:cs typeface="Times New Roman" panose="02020603050405020304" pitchFamily="18" charset="0"/>
            </a:endParaRPr>
          </a:p>
          <a:p>
            <a:endParaRPr lang="zh-CN" altLang="en-US" sz="1400" dirty="0">
              <a:latin typeface="Times New Roman" panose="02020603050405020304" pitchFamily="18" charset="0"/>
              <a:cs typeface="Times New Roman" panose="02020603050405020304" pitchFamily="18" charset="0"/>
            </a:endParaRPr>
          </a:p>
        </p:txBody>
      </p:sp>
      <p:pic>
        <p:nvPicPr>
          <p:cNvPr id="13" name="Graphic 90" descr="Cell Tower with solid fill">
            <a:extLst>
              <a:ext uri="{FF2B5EF4-FFF2-40B4-BE49-F238E27FC236}">
                <a16:creationId xmlns:a16="http://schemas.microsoft.com/office/drawing/2014/main" id="{F64E1913-19D6-5F45-B594-6AF6740262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8205" y="2570436"/>
            <a:ext cx="543039" cy="598897"/>
          </a:xfrm>
          <a:prstGeom prst="rect">
            <a:avLst/>
          </a:prstGeom>
        </p:spPr>
      </p:pic>
      <p:grpSp>
        <p:nvGrpSpPr>
          <p:cNvPr id="2" name="Group 1">
            <a:extLst>
              <a:ext uri="{FF2B5EF4-FFF2-40B4-BE49-F238E27FC236}">
                <a16:creationId xmlns:a16="http://schemas.microsoft.com/office/drawing/2014/main" id="{3E7784DA-40A9-EA45-93A6-D13C83D341A1}"/>
              </a:ext>
            </a:extLst>
          </p:cNvPr>
          <p:cNvGrpSpPr/>
          <p:nvPr/>
        </p:nvGrpSpPr>
        <p:grpSpPr>
          <a:xfrm>
            <a:off x="7079725" y="1276304"/>
            <a:ext cx="3114477" cy="3901743"/>
            <a:chOff x="7079725" y="1276304"/>
            <a:chExt cx="3114477" cy="3901743"/>
          </a:xfrm>
        </p:grpSpPr>
        <p:cxnSp>
          <p:nvCxnSpPr>
            <p:cNvPr id="8" name="Straight Arrow Connector 7">
              <a:extLst>
                <a:ext uri="{FF2B5EF4-FFF2-40B4-BE49-F238E27FC236}">
                  <a16:creationId xmlns:a16="http://schemas.microsoft.com/office/drawing/2014/main" id="{5E4D9E87-7A7C-8949-A96F-4A05A4D354F4}"/>
                </a:ext>
              </a:extLst>
            </p:cNvPr>
            <p:cNvCxnSpPr>
              <a:cxnSpLocks/>
              <a:endCxn id="13" idx="0"/>
            </p:cNvCxnSpPr>
            <p:nvPr/>
          </p:nvCxnSpPr>
          <p:spPr>
            <a:xfrm flipH="1">
              <a:off x="7079725" y="1276304"/>
              <a:ext cx="641580" cy="129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C8CA6D1-D1C4-6946-AA01-1FFD09937560}"/>
                </a:ext>
              </a:extLst>
            </p:cNvPr>
            <p:cNvCxnSpPr>
              <a:cxnSpLocks/>
            </p:cNvCxnSpPr>
            <p:nvPr/>
          </p:nvCxnSpPr>
          <p:spPr>
            <a:xfrm flipH="1">
              <a:off x="7269933" y="1811293"/>
              <a:ext cx="1765425" cy="926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5E91F3F-1547-294C-8395-5D068D48E1A9}"/>
                </a:ext>
              </a:extLst>
            </p:cNvPr>
            <p:cNvCxnSpPr>
              <a:cxnSpLocks/>
              <a:endCxn id="13" idx="3"/>
            </p:cNvCxnSpPr>
            <p:nvPr/>
          </p:nvCxnSpPr>
          <p:spPr>
            <a:xfrm flipH="1">
              <a:off x="7351244" y="2538476"/>
              <a:ext cx="2651241" cy="3314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B6F61C-D52C-0741-A692-08A02284D874}"/>
                </a:ext>
              </a:extLst>
            </p:cNvPr>
            <p:cNvCxnSpPr>
              <a:cxnSpLocks/>
            </p:cNvCxnSpPr>
            <p:nvPr/>
          </p:nvCxnSpPr>
          <p:spPr>
            <a:xfrm flipH="1" flipV="1">
              <a:off x="7351244" y="3046128"/>
              <a:ext cx="2842958" cy="878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8D8073-2BAF-024D-B68D-2631E94F06F2}"/>
                </a:ext>
              </a:extLst>
            </p:cNvPr>
            <p:cNvCxnSpPr>
              <a:cxnSpLocks/>
              <a:endCxn id="13" idx="2"/>
            </p:cNvCxnSpPr>
            <p:nvPr/>
          </p:nvCxnSpPr>
          <p:spPr>
            <a:xfrm flipH="1" flipV="1">
              <a:off x="7079725" y="3169333"/>
              <a:ext cx="2440748" cy="20087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文本框 63">
            <a:extLst>
              <a:ext uri="{FF2B5EF4-FFF2-40B4-BE49-F238E27FC236}">
                <a16:creationId xmlns:a16="http://schemas.microsoft.com/office/drawing/2014/main" id="{8AA82884-E041-0E46-8A97-11A00F8293F5}"/>
              </a:ext>
            </a:extLst>
          </p:cNvPr>
          <p:cNvSpPr txBox="1"/>
          <p:nvPr/>
        </p:nvSpPr>
        <p:spPr>
          <a:xfrm>
            <a:off x="1658102" y="5351700"/>
            <a:ext cx="8644137" cy="830997"/>
          </a:xfrm>
          <a:prstGeom prst="rect">
            <a:avLst/>
          </a:prstGeom>
          <a:solidFill>
            <a:schemeClr val="tx1">
              <a:alpha val="50000"/>
            </a:schemeClr>
          </a:solidFill>
        </p:spPr>
        <p:txBody>
          <a:bodyPr wrap="square" rtlCol="0">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MAC Layer with a Pure ALOHA System makes the decoding suffer from concurrent transmissions</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8" name="文本框 63">
            <a:extLst>
              <a:ext uri="{FF2B5EF4-FFF2-40B4-BE49-F238E27FC236}">
                <a16:creationId xmlns:a16="http://schemas.microsoft.com/office/drawing/2014/main" id="{EE2E9B8E-7CAE-C947-B770-EC07E8EBDF9A}"/>
              </a:ext>
            </a:extLst>
          </p:cNvPr>
          <p:cNvSpPr txBox="1"/>
          <p:nvPr/>
        </p:nvSpPr>
        <p:spPr>
          <a:xfrm>
            <a:off x="1418128" y="1388616"/>
            <a:ext cx="3743601" cy="3416320"/>
          </a:xfrm>
          <a:prstGeom prst="rect">
            <a:avLst/>
          </a:prstGeom>
          <a:solidFill>
            <a:schemeClr val="bg1">
              <a:alpha val="91000"/>
            </a:schemeClr>
          </a:solid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&gt;3.2 million gateways</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240 million end nodes</a:t>
            </a: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&gt;50% of all non-cellular Low Power Wide Area connections</a:t>
            </a:r>
            <a:r>
              <a:rPr lang="en-US" altLang="zh-CN" sz="2400" dirty="0">
                <a:latin typeface="Times New Roman" panose="02020603050405020304" pitchFamily="18" charset="0"/>
                <a:cs typeface="Times New Roman" panose="02020603050405020304" pitchFamily="18" charset="0"/>
              </a:rPr>
              <a:t> will feature LoRa by 2026 </a:t>
            </a:r>
          </a:p>
          <a:p>
            <a:r>
              <a:rPr lang="en-US" altLang="zh-CN" sz="24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(ABI research)</a:t>
            </a:r>
            <a:endParaRPr lang="zh-CN" alt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50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40B71E-CF68-6F4F-A081-8F8882D016A1}"/>
              </a:ext>
            </a:extLst>
          </p:cNvPr>
          <p:cNvGrpSpPr/>
          <p:nvPr/>
        </p:nvGrpSpPr>
        <p:grpSpPr>
          <a:xfrm>
            <a:off x="6288076" y="2955851"/>
            <a:ext cx="5006277" cy="3403941"/>
            <a:chOff x="6288076" y="2955851"/>
            <a:chExt cx="5006277" cy="3403941"/>
          </a:xfrm>
        </p:grpSpPr>
        <p:grpSp>
          <p:nvGrpSpPr>
            <p:cNvPr id="11" name="Group 10">
              <a:extLst>
                <a:ext uri="{FF2B5EF4-FFF2-40B4-BE49-F238E27FC236}">
                  <a16:creationId xmlns:a16="http://schemas.microsoft.com/office/drawing/2014/main" id="{065E2718-7B33-2340-91BA-178C1BBE5585}"/>
                </a:ext>
              </a:extLst>
            </p:cNvPr>
            <p:cNvGrpSpPr/>
            <p:nvPr/>
          </p:nvGrpSpPr>
          <p:grpSpPr>
            <a:xfrm>
              <a:off x="6288076" y="2955851"/>
              <a:ext cx="5006277" cy="3031786"/>
              <a:chOff x="6288076" y="2955851"/>
              <a:chExt cx="5006277" cy="3031786"/>
            </a:xfrm>
          </p:grpSpPr>
          <p:sp>
            <p:nvSpPr>
              <p:cNvPr id="64" name="梯形 63">
                <a:extLst>
                  <a:ext uri="{FF2B5EF4-FFF2-40B4-BE49-F238E27FC236}">
                    <a16:creationId xmlns:a16="http://schemas.microsoft.com/office/drawing/2014/main" id="{DAEE4B7B-4A04-4CD7-BC19-2422BD050BDD}"/>
                  </a:ext>
                </a:extLst>
              </p:cNvPr>
              <p:cNvSpPr/>
              <p:nvPr/>
            </p:nvSpPr>
            <p:spPr>
              <a:xfrm rot="5400000">
                <a:off x="7851659" y="2544943"/>
                <a:ext cx="1879111" cy="5006277"/>
              </a:xfrm>
              <a:prstGeom prst="trapezoid">
                <a:avLst>
                  <a:gd name="adj" fmla="val 14587"/>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8">
                <a:extLst>
                  <a:ext uri="{FF2B5EF4-FFF2-40B4-BE49-F238E27FC236}">
                    <a16:creationId xmlns:a16="http://schemas.microsoft.com/office/drawing/2014/main" id="{91394BA7-9FA0-3C40-AE48-C6BD1C8106FB}"/>
                  </a:ext>
                </a:extLst>
              </p:cNvPr>
              <p:cNvGrpSpPr/>
              <p:nvPr/>
            </p:nvGrpSpPr>
            <p:grpSpPr>
              <a:xfrm>
                <a:off x="6288077" y="2955851"/>
                <a:ext cx="2876719" cy="2787405"/>
                <a:chOff x="6288077" y="2955851"/>
                <a:chExt cx="2876719" cy="2787405"/>
              </a:xfrm>
            </p:grpSpPr>
            <p:grpSp>
              <p:nvGrpSpPr>
                <p:cNvPr id="6" name="Group 5">
                  <a:extLst>
                    <a:ext uri="{FF2B5EF4-FFF2-40B4-BE49-F238E27FC236}">
                      <a16:creationId xmlns:a16="http://schemas.microsoft.com/office/drawing/2014/main" id="{1A57F811-DDEB-684E-BD34-F6A5CB38F7EB}"/>
                    </a:ext>
                  </a:extLst>
                </p:cNvPr>
                <p:cNvGrpSpPr/>
                <p:nvPr/>
              </p:nvGrpSpPr>
              <p:grpSpPr>
                <a:xfrm>
                  <a:off x="6288077" y="4274763"/>
                  <a:ext cx="2360156" cy="1468493"/>
                  <a:chOff x="6288077" y="4274763"/>
                  <a:chExt cx="2360156" cy="1468493"/>
                </a:xfrm>
              </p:grpSpPr>
              <p:cxnSp>
                <p:nvCxnSpPr>
                  <p:cNvPr id="39" name="Straight Arrow Connector 38">
                    <a:extLst>
                      <a:ext uri="{FF2B5EF4-FFF2-40B4-BE49-F238E27FC236}">
                        <a16:creationId xmlns:a16="http://schemas.microsoft.com/office/drawing/2014/main" id="{945E747E-D264-1648-BA5D-DBBDAA6C0F2E}"/>
                      </a:ext>
                    </a:extLst>
                  </p:cNvPr>
                  <p:cNvCxnSpPr>
                    <a:cxnSpLocks/>
                  </p:cNvCxnSpPr>
                  <p:nvPr/>
                </p:nvCxnSpPr>
                <p:spPr>
                  <a:xfrm flipV="1">
                    <a:off x="7205733" y="4357770"/>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C4F5C9A-B287-DA44-B3F2-17A40344BC68}"/>
                      </a:ext>
                    </a:extLst>
                  </p:cNvPr>
                  <p:cNvCxnSpPr>
                    <a:cxnSpLocks/>
                  </p:cNvCxnSpPr>
                  <p:nvPr/>
                </p:nvCxnSpPr>
                <p:spPr>
                  <a:xfrm>
                    <a:off x="7205733" y="5043193"/>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098C6E1-6C24-B94E-B5A8-6C9B66631260}"/>
                      </a:ext>
                    </a:extLst>
                  </p:cNvPr>
                  <p:cNvCxnSpPr/>
                  <p:nvPr/>
                </p:nvCxnSpPr>
                <p:spPr>
                  <a:xfrm>
                    <a:off x="7205732" y="4592503"/>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CAFD129-CFC4-1545-A19B-C6C28CEBFB7D}"/>
                      </a:ext>
                    </a:extLst>
                  </p:cNvPr>
                  <p:cNvCxnSpPr>
                    <a:cxnSpLocks/>
                  </p:cNvCxnSpPr>
                  <p:nvPr/>
                </p:nvCxnSpPr>
                <p:spPr>
                  <a:xfrm>
                    <a:off x="7205732" y="5498187"/>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89EEF8C-DC1D-6B48-8D8A-863D09C51F4A}"/>
                      </a:ext>
                    </a:extLst>
                  </p:cNvPr>
                  <p:cNvCxnSpPr>
                    <a:cxnSpLocks/>
                  </p:cNvCxnSpPr>
                  <p:nvPr/>
                </p:nvCxnSpPr>
                <p:spPr>
                  <a:xfrm>
                    <a:off x="8132700" y="4586293"/>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0F505CA-62A6-7D45-8D75-719E406A8B63}"/>
                          </a:ext>
                        </a:extLst>
                      </p:cNvPr>
                      <p:cNvSpPr txBox="1"/>
                      <p:nvPr/>
                    </p:nvSpPr>
                    <p:spPr>
                      <a:xfrm>
                        <a:off x="6332703" y="4389930"/>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53" name="TextBox 52">
                        <a:extLst>
                          <a:ext uri="{FF2B5EF4-FFF2-40B4-BE49-F238E27FC236}">
                            <a16:creationId xmlns:a16="http://schemas.microsoft.com/office/drawing/2014/main" id="{50F505CA-62A6-7D45-8D75-719E406A8B63}"/>
                          </a:ext>
                        </a:extLst>
                      </p:cNvPr>
                      <p:cNvSpPr txBox="1">
                        <a:spLocks noRot="1" noChangeAspect="1" noMove="1" noResize="1" noEditPoints="1" noAdjustHandles="1" noChangeArrowheads="1" noChangeShapeType="1" noTextEdit="1"/>
                      </p:cNvSpPr>
                      <p:nvPr/>
                    </p:nvSpPr>
                    <p:spPr>
                      <a:xfrm>
                        <a:off x="6332703" y="4389930"/>
                        <a:ext cx="830100" cy="5517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53C60EA-BD82-BB49-AD50-5C7B0DB74BB4}"/>
                          </a:ext>
                        </a:extLst>
                      </p:cNvPr>
                      <p:cNvSpPr txBox="1"/>
                      <p:nvPr/>
                    </p:nvSpPr>
                    <p:spPr>
                      <a:xfrm>
                        <a:off x="6288077" y="5191502"/>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54" name="TextBox 53">
                        <a:extLst>
                          <a:ext uri="{FF2B5EF4-FFF2-40B4-BE49-F238E27FC236}">
                            <a16:creationId xmlns:a16="http://schemas.microsoft.com/office/drawing/2014/main" id="{453C60EA-BD82-BB49-AD50-5C7B0DB74BB4}"/>
                          </a:ext>
                        </a:extLst>
                      </p:cNvPr>
                      <p:cNvSpPr txBox="1">
                        <a:spLocks noRot="1" noChangeAspect="1" noMove="1" noResize="1" noEditPoints="1" noAdjustHandles="1" noChangeArrowheads="1" noChangeShapeType="1" noTextEdit="1"/>
                      </p:cNvSpPr>
                      <p:nvPr/>
                    </p:nvSpPr>
                    <p:spPr>
                      <a:xfrm>
                        <a:off x="6288077" y="5191502"/>
                        <a:ext cx="830100" cy="5517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84D1F00-5646-BA4E-AEF0-2D710C1F5C4B}"/>
                          </a:ext>
                        </a:extLst>
                      </p:cNvPr>
                      <p:cNvSpPr txBox="1"/>
                      <p:nvPr/>
                    </p:nvSpPr>
                    <p:spPr>
                      <a:xfrm>
                        <a:off x="6983359" y="4274763"/>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𝑓</m:t>
                              </m:r>
                            </m:oMath>
                          </m:oMathPara>
                        </a14:m>
                        <a:endParaRPr lang="en-US" sz="1600"/>
                      </a:p>
                    </p:txBody>
                  </p:sp>
                </mc:Choice>
                <mc:Fallback xmlns="">
                  <p:sp>
                    <p:nvSpPr>
                      <p:cNvPr id="55" name="TextBox 54">
                        <a:extLst>
                          <a:ext uri="{FF2B5EF4-FFF2-40B4-BE49-F238E27FC236}">
                            <a16:creationId xmlns:a16="http://schemas.microsoft.com/office/drawing/2014/main" id="{E84D1F00-5646-BA4E-AEF0-2D710C1F5C4B}"/>
                          </a:ext>
                        </a:extLst>
                      </p:cNvPr>
                      <p:cNvSpPr txBox="1">
                        <a:spLocks noRot="1" noChangeAspect="1" noMove="1" noResize="1" noEditPoints="1" noAdjustHandles="1" noChangeArrowheads="1" noChangeShapeType="1" noTextEdit="1"/>
                      </p:cNvSpPr>
                      <p:nvPr/>
                    </p:nvSpPr>
                    <p:spPr>
                      <a:xfrm>
                        <a:off x="6983359" y="4274763"/>
                        <a:ext cx="830101" cy="338554"/>
                      </a:xfrm>
                      <a:prstGeom prst="rect">
                        <a:avLst/>
                      </a:prstGeom>
                      <a:blipFill>
                        <a:blip r:embed="rId5"/>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F045FE1-2D5D-5B44-B347-227C7DCFECE8}"/>
                          </a:ext>
                        </a:extLst>
                      </p:cNvPr>
                      <p:cNvSpPr txBox="1"/>
                      <p:nvPr/>
                    </p:nvSpPr>
                    <p:spPr>
                      <a:xfrm>
                        <a:off x="7818132" y="5035107"/>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oMath>
                          </m:oMathPara>
                        </a14:m>
                        <a:endParaRPr lang="en-US" sz="1600" dirty="0"/>
                      </a:p>
                    </p:txBody>
                  </p:sp>
                </mc:Choice>
                <mc:Fallback xmlns="">
                  <p:sp>
                    <p:nvSpPr>
                      <p:cNvPr id="58" name="TextBox 57">
                        <a:extLst>
                          <a:ext uri="{FF2B5EF4-FFF2-40B4-BE49-F238E27FC236}">
                            <a16:creationId xmlns:a16="http://schemas.microsoft.com/office/drawing/2014/main" id="{0F045FE1-2D5D-5B44-B347-227C7DCFECE8}"/>
                          </a:ext>
                        </a:extLst>
                      </p:cNvPr>
                      <p:cNvSpPr txBox="1">
                        <a:spLocks noRot="1" noChangeAspect="1" noMove="1" noResize="1" noEditPoints="1" noAdjustHandles="1" noChangeArrowheads="1" noChangeShapeType="1" noTextEdit="1"/>
                      </p:cNvSpPr>
                      <p:nvPr/>
                    </p:nvSpPr>
                    <p:spPr>
                      <a:xfrm>
                        <a:off x="7818132" y="5035107"/>
                        <a:ext cx="830101" cy="338554"/>
                      </a:xfrm>
                      <a:prstGeom prst="rect">
                        <a:avLst/>
                      </a:prstGeom>
                      <a:blipFill>
                        <a:blip r:embed="rId6"/>
                        <a:stretch>
                          <a:fillRect/>
                        </a:stretch>
                      </a:blipFill>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C5CB56E4-E3A1-DA40-8551-59EC7733FBF2}"/>
                      </a:ext>
                    </a:extLst>
                  </p:cNvPr>
                  <p:cNvCxnSpPr/>
                  <p:nvPr/>
                </p:nvCxnSpPr>
                <p:spPr>
                  <a:xfrm flipV="1">
                    <a:off x="7205733" y="4592505"/>
                    <a:ext cx="920681" cy="9056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4A99986-4E1C-6E48-86E6-C022EE573A29}"/>
                    </a:ext>
                  </a:extLst>
                </p:cNvPr>
                <p:cNvGrpSpPr/>
                <p:nvPr/>
              </p:nvGrpSpPr>
              <p:grpSpPr>
                <a:xfrm>
                  <a:off x="6977442" y="2955851"/>
                  <a:ext cx="2187354" cy="1092852"/>
                  <a:chOff x="6241566" y="2684595"/>
                  <a:chExt cx="2173723" cy="1548832"/>
                </a:xfrm>
              </p:grpSpPr>
              <p:pic>
                <p:nvPicPr>
                  <p:cNvPr id="140" name="图片 4">
                    <a:extLst>
                      <a:ext uri="{FF2B5EF4-FFF2-40B4-BE49-F238E27FC236}">
                        <a16:creationId xmlns:a16="http://schemas.microsoft.com/office/drawing/2014/main" id="{D66C3BA2-0C94-9B48-9325-29DF741B98A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675" b="91864" l="2519" r="98256">
                                <a14:foregroundMark x1="6783" y1="38058" x2="6783" y2="38058"/>
                                <a14:foregroundMark x1="73062" y1="80315" x2="73062" y2="80315"/>
                                <a14:foregroundMark x1="68798" y1="91864" x2="68798" y2="91864"/>
                                <a14:foregroundMark x1="94574" y1="15486" x2="94574" y2="15486"/>
                                <a14:foregroundMark x1="89729" y1="3937" x2="89729" y2="3937"/>
                                <a14:foregroundMark x1="98256" y1="13123" x2="98256" y2="13123"/>
                                <a14:foregroundMark x1="2519" y1="33071" x2="2519" y2="33071"/>
                              </a14:backgroundRemoval>
                            </a14:imgEffect>
                          </a14:imgLayer>
                        </a14:imgProps>
                      </a:ext>
                    </a:extLst>
                  </a:blip>
                  <a:stretch>
                    <a:fillRect/>
                  </a:stretch>
                </p:blipFill>
                <p:spPr>
                  <a:xfrm>
                    <a:off x="6241566" y="2841543"/>
                    <a:ext cx="1301490" cy="1333501"/>
                  </a:xfrm>
                  <a:prstGeom prst="rect">
                    <a:avLst/>
                  </a:prstGeom>
                </p:spPr>
              </p:pic>
              <p:pic>
                <p:nvPicPr>
                  <p:cNvPr id="148" name="图片 4">
                    <a:extLst>
                      <a:ext uri="{FF2B5EF4-FFF2-40B4-BE49-F238E27FC236}">
                        <a16:creationId xmlns:a16="http://schemas.microsoft.com/office/drawing/2014/main" id="{8D47128D-BD59-F24D-9324-39FE2E69A9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675" b="91864" l="2519" r="98256">
                                <a14:foregroundMark x1="6783" y1="38058" x2="6783" y2="38058"/>
                                <a14:foregroundMark x1="73062" y1="80315" x2="73062" y2="80315"/>
                                <a14:foregroundMark x1="68798" y1="91864" x2="68798" y2="91864"/>
                                <a14:foregroundMark x1="94574" y1="15486" x2="94574" y2="15486"/>
                                <a14:foregroundMark x1="89729" y1="3937" x2="89729" y2="3937"/>
                                <a14:foregroundMark x1="98256" y1="13123" x2="98256" y2="13123"/>
                                <a14:foregroundMark x1="2519" y1="33071" x2="2519" y2="33071"/>
                              </a14:backgroundRemoval>
                            </a14:imgEffect>
                          </a14:imgLayer>
                        </a14:imgProps>
                      </a:ext>
                    </a:extLst>
                  </a:blip>
                  <a:stretch>
                    <a:fillRect/>
                  </a:stretch>
                </p:blipFill>
                <p:spPr>
                  <a:xfrm>
                    <a:off x="7543056" y="2684595"/>
                    <a:ext cx="872233" cy="1548832"/>
                  </a:xfrm>
                  <a:prstGeom prst="rect">
                    <a:avLst/>
                  </a:prstGeom>
                </p:spPr>
              </p:pic>
            </p:grpSp>
          </p:grpSp>
        </p:grpSp>
        <p:sp>
          <p:nvSpPr>
            <p:cNvPr id="63" name="文本框 63">
              <a:extLst>
                <a:ext uri="{FF2B5EF4-FFF2-40B4-BE49-F238E27FC236}">
                  <a16:creationId xmlns:a16="http://schemas.microsoft.com/office/drawing/2014/main" id="{EC4599D2-6514-A44D-9155-677D970E078F}"/>
                </a:ext>
              </a:extLst>
            </p:cNvPr>
            <p:cNvSpPr txBox="1"/>
            <p:nvPr/>
          </p:nvSpPr>
          <p:spPr>
            <a:xfrm>
              <a:off x="8200204" y="5898127"/>
              <a:ext cx="1599020" cy="461665"/>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Dechirp</a:t>
              </a:r>
              <a:endParaRPr lang="zh-CN" altLang="en-US" sz="2000" b="1" dirty="0">
                <a:latin typeface="Times New Roman" panose="02020603050405020304" pitchFamily="18" charset="0"/>
                <a:cs typeface="Times New Roman" panose="02020603050405020304" pitchFamily="18" charset="0"/>
              </a:endParaRPr>
            </a:p>
          </p:txBody>
        </p:sp>
      </p:grpSp>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Background: LoRa’s PHY Layer</a:t>
            </a:r>
          </a:p>
        </p:txBody>
      </p:sp>
      <p:sp>
        <p:nvSpPr>
          <p:cNvPr id="17" name="灯片编号占位符 4"/>
          <p:cNvSpPr txBox="1">
            <a:spLocks/>
          </p:cNvSpPr>
          <p:nvPr/>
        </p:nvSpPr>
        <p:spPr>
          <a:xfrm>
            <a:off x="8442770" y="618010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7" name="文本框 63">
            <a:extLst>
              <a:ext uri="{FF2B5EF4-FFF2-40B4-BE49-F238E27FC236}">
                <a16:creationId xmlns:a16="http://schemas.microsoft.com/office/drawing/2014/main" id="{64465B28-11DF-054E-9578-D36CCE8BC9D4}"/>
              </a:ext>
            </a:extLst>
          </p:cNvPr>
          <p:cNvSpPr txBox="1"/>
          <p:nvPr/>
        </p:nvSpPr>
        <p:spPr>
          <a:xfrm>
            <a:off x="2685747" y="1010051"/>
            <a:ext cx="8539971" cy="138499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PHY Layer: </a:t>
            </a:r>
            <a:r>
              <a:rPr lang="en-US" altLang="zh-CN" sz="2400" b="1" dirty="0">
                <a:solidFill>
                  <a:srgbClr val="FF0000"/>
                </a:solidFill>
                <a:latin typeface="Times New Roman" panose="02020603050405020304" pitchFamily="18" charset="0"/>
                <a:cs typeface="Times New Roman" panose="02020603050405020304" pitchFamily="18" charset="0"/>
              </a:rPr>
              <a:t>Chirp</a:t>
            </a:r>
            <a:r>
              <a:rPr lang="en-US" altLang="zh-CN" sz="2400" b="1" dirty="0">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rPr>
              <a:t>Spread Spectrum </a:t>
            </a:r>
            <a:r>
              <a:rPr lang="en-US" altLang="zh-CN" sz="2400" b="1" dirty="0">
                <a:latin typeface="Times New Roman" panose="02020603050405020304" pitchFamily="18" charset="0"/>
                <a:cs typeface="Times New Roman" panose="02020603050405020304" pitchFamily="18" charset="0"/>
              </a:rPr>
              <a:t>Modulation</a:t>
            </a:r>
          </a:p>
          <a:p>
            <a:pPr marL="342900" indent="-342900">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Bandwidth (BW): </a:t>
            </a:r>
            <a:r>
              <a:rPr lang="en-US" altLang="zh-CN" sz="2000" i="1" dirty="0">
                <a:latin typeface="Times New Roman" panose="02020603050405020304" pitchFamily="18" charset="0"/>
                <a:cs typeface="Times New Roman" panose="02020603050405020304" pitchFamily="18" charset="0"/>
              </a:rPr>
              <a:t>Fixed-bandwidth Channel, 125, 250, 500 KHz.</a:t>
            </a:r>
          </a:p>
          <a:p>
            <a:pPr marL="342900" indent="-342900">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Spreading Factor (SF): </a:t>
            </a:r>
            <a:r>
              <a:rPr lang="en-US" altLang="zh-CN" sz="2000" i="1" dirty="0">
                <a:latin typeface="Times New Roman" panose="02020603050405020304" pitchFamily="18" charset="0"/>
                <a:cs typeface="Times New Roman" panose="02020603050405020304" pitchFamily="18" charset="0"/>
              </a:rPr>
              <a:t>the amount of spreading code applied to the original data signal, from SF7 to SF12.</a:t>
            </a:r>
            <a:endParaRPr lang="zh-CN" altLang="en-US" sz="2400" i="1" dirty="0">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8F181A3C-A56B-7B4F-8ACE-C3519F6E02E1}"/>
              </a:ext>
            </a:extLst>
          </p:cNvPr>
          <p:cNvPicPr>
            <a:picLocks noChangeAspect="1"/>
          </p:cNvPicPr>
          <p:nvPr/>
        </p:nvPicPr>
        <p:blipFill>
          <a:blip r:embed="rId9"/>
          <a:stretch>
            <a:fillRect/>
          </a:stretch>
        </p:blipFill>
        <p:spPr>
          <a:xfrm>
            <a:off x="502438" y="864379"/>
            <a:ext cx="1905000" cy="1333500"/>
          </a:xfrm>
          <a:prstGeom prst="rect">
            <a:avLst/>
          </a:prstGeom>
        </p:spPr>
      </p:pic>
      <p:grpSp>
        <p:nvGrpSpPr>
          <p:cNvPr id="5" name="Group 4">
            <a:extLst>
              <a:ext uri="{FF2B5EF4-FFF2-40B4-BE49-F238E27FC236}">
                <a16:creationId xmlns:a16="http://schemas.microsoft.com/office/drawing/2014/main" id="{74C91545-1E69-8D49-80B2-16E9DD88B85D}"/>
              </a:ext>
            </a:extLst>
          </p:cNvPr>
          <p:cNvGrpSpPr/>
          <p:nvPr/>
        </p:nvGrpSpPr>
        <p:grpSpPr>
          <a:xfrm>
            <a:off x="822608" y="2711077"/>
            <a:ext cx="4278474" cy="3303462"/>
            <a:chOff x="822608" y="2711077"/>
            <a:chExt cx="4278474" cy="3303462"/>
          </a:xfrm>
        </p:grpSpPr>
        <p:sp>
          <p:nvSpPr>
            <p:cNvPr id="57" name="文本框 63">
              <a:extLst>
                <a:ext uri="{FF2B5EF4-FFF2-40B4-BE49-F238E27FC236}">
                  <a16:creationId xmlns:a16="http://schemas.microsoft.com/office/drawing/2014/main" id="{C0C6344F-07DA-42D7-8C0C-D8B05963C476}"/>
                </a:ext>
              </a:extLst>
            </p:cNvPr>
            <p:cNvSpPr txBox="1"/>
            <p:nvPr/>
          </p:nvSpPr>
          <p:spPr>
            <a:xfrm>
              <a:off x="822608" y="4837020"/>
              <a:ext cx="1599020" cy="584775"/>
            </a:xfrm>
            <a:prstGeom prst="rect">
              <a:avLst/>
            </a:prstGeom>
            <a:noFill/>
          </p:spPr>
          <p:txBody>
            <a:bodyPr wrap="square" rtlCol="0">
              <a:spAutoFit/>
            </a:bodyPr>
            <a:lstStyle/>
            <a:p>
              <a:pPr algn="ctr"/>
              <a:r>
                <a:rPr lang="en-US" altLang="zh-CN" sz="1600" b="1" i="1" dirty="0">
                  <a:latin typeface="Times New Roman" panose="02020603050405020304" pitchFamily="18" charset="0"/>
                  <a:cs typeface="Times New Roman" panose="02020603050405020304" pitchFamily="18" charset="0"/>
                </a:rPr>
                <a:t>Spectrogram of a chirp symbol</a:t>
              </a:r>
              <a:endParaRPr lang="zh-CN" altLang="en-US" sz="1600" b="1" i="1" dirty="0">
                <a:latin typeface="Times New Roman" panose="02020603050405020304" pitchFamily="18" charset="0"/>
                <a:cs typeface="Times New Roman" panose="02020603050405020304" pitchFamily="18" charset="0"/>
              </a:endParaRPr>
            </a:p>
          </p:txBody>
        </p:sp>
        <p:sp>
          <p:nvSpPr>
            <p:cNvPr id="75" name="梯形 63">
              <a:extLst>
                <a:ext uri="{FF2B5EF4-FFF2-40B4-BE49-F238E27FC236}">
                  <a16:creationId xmlns:a16="http://schemas.microsoft.com/office/drawing/2014/main" id="{1E027362-CDC9-EE46-B184-857A97A4B411}"/>
                </a:ext>
              </a:extLst>
            </p:cNvPr>
            <p:cNvSpPr/>
            <p:nvPr/>
          </p:nvSpPr>
          <p:spPr>
            <a:xfrm rot="16200000">
              <a:off x="2811418" y="4069123"/>
              <a:ext cx="1819747" cy="2071086"/>
            </a:xfrm>
            <a:prstGeom prst="trapezoid">
              <a:avLst>
                <a:gd name="adj" fmla="val 14587"/>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Straight Arrow Connector 109">
              <a:extLst>
                <a:ext uri="{FF2B5EF4-FFF2-40B4-BE49-F238E27FC236}">
                  <a16:creationId xmlns:a16="http://schemas.microsoft.com/office/drawing/2014/main" id="{617568F1-02B9-2D4A-847D-C3E15D019530}"/>
                </a:ext>
              </a:extLst>
            </p:cNvPr>
            <p:cNvCxnSpPr>
              <a:cxnSpLocks/>
            </p:cNvCxnSpPr>
            <p:nvPr/>
          </p:nvCxnSpPr>
          <p:spPr>
            <a:xfrm flipV="1">
              <a:off x="3603403" y="4400382"/>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A2DEE598-8E2A-A84F-A5B1-A5E821DFC5E0}"/>
                </a:ext>
              </a:extLst>
            </p:cNvPr>
            <p:cNvCxnSpPr>
              <a:cxnSpLocks/>
            </p:cNvCxnSpPr>
            <p:nvPr/>
          </p:nvCxnSpPr>
          <p:spPr>
            <a:xfrm>
              <a:off x="3603403" y="5085805"/>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096B9A0-39FE-EA42-AC61-30DDBF8CF6EF}"/>
                </a:ext>
              </a:extLst>
            </p:cNvPr>
            <p:cNvCxnSpPr/>
            <p:nvPr/>
          </p:nvCxnSpPr>
          <p:spPr>
            <a:xfrm>
              <a:off x="3603402" y="4635115"/>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FD3183C-C87A-5246-92D0-D3BB6D48C63F}"/>
                </a:ext>
              </a:extLst>
            </p:cNvPr>
            <p:cNvCxnSpPr>
              <a:cxnSpLocks/>
            </p:cNvCxnSpPr>
            <p:nvPr/>
          </p:nvCxnSpPr>
          <p:spPr>
            <a:xfrm>
              <a:off x="3603402" y="5540799"/>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B69094E-970A-C748-AE3A-C19D8B32864C}"/>
                </a:ext>
              </a:extLst>
            </p:cNvPr>
            <p:cNvCxnSpPr>
              <a:cxnSpLocks/>
            </p:cNvCxnSpPr>
            <p:nvPr/>
          </p:nvCxnSpPr>
          <p:spPr>
            <a:xfrm>
              <a:off x="4530370" y="4628905"/>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AE2752A7-036A-0A47-AE67-E30CE4475F21}"/>
                    </a:ext>
                  </a:extLst>
                </p:cNvPr>
                <p:cNvSpPr txBox="1"/>
                <p:nvPr/>
              </p:nvSpPr>
              <p:spPr>
                <a:xfrm>
                  <a:off x="2730373" y="4432542"/>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118" name="TextBox 117">
                  <a:extLst>
                    <a:ext uri="{FF2B5EF4-FFF2-40B4-BE49-F238E27FC236}">
                      <a16:creationId xmlns:a16="http://schemas.microsoft.com/office/drawing/2014/main" id="{AE2752A7-036A-0A47-AE67-E30CE4475F21}"/>
                    </a:ext>
                  </a:extLst>
                </p:cNvPr>
                <p:cNvSpPr txBox="1">
                  <a:spLocks noRot="1" noChangeAspect="1" noMove="1" noResize="1" noEditPoints="1" noAdjustHandles="1" noChangeArrowheads="1" noChangeShapeType="1" noTextEdit="1"/>
                </p:cNvSpPr>
                <p:nvPr/>
              </p:nvSpPr>
              <p:spPr>
                <a:xfrm>
                  <a:off x="2730373" y="4432542"/>
                  <a:ext cx="830100" cy="5517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FC208F75-547F-B24C-8E08-0E0B2C3EE522}"/>
                    </a:ext>
                  </a:extLst>
                </p:cNvPr>
                <p:cNvSpPr txBox="1"/>
                <p:nvPr/>
              </p:nvSpPr>
              <p:spPr>
                <a:xfrm>
                  <a:off x="2685747" y="5234114"/>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119" name="TextBox 118">
                  <a:extLst>
                    <a:ext uri="{FF2B5EF4-FFF2-40B4-BE49-F238E27FC236}">
                      <a16:creationId xmlns:a16="http://schemas.microsoft.com/office/drawing/2014/main" id="{FC208F75-547F-B24C-8E08-0E0B2C3EE522}"/>
                    </a:ext>
                  </a:extLst>
                </p:cNvPr>
                <p:cNvSpPr txBox="1">
                  <a:spLocks noRot="1" noChangeAspect="1" noMove="1" noResize="1" noEditPoints="1" noAdjustHandles="1" noChangeArrowheads="1" noChangeShapeType="1" noTextEdit="1"/>
                </p:cNvSpPr>
                <p:nvPr/>
              </p:nvSpPr>
              <p:spPr>
                <a:xfrm>
                  <a:off x="2685747" y="5234114"/>
                  <a:ext cx="830100" cy="5517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6949D2FF-B8EE-0245-A492-0F85A7494D87}"/>
                    </a:ext>
                  </a:extLst>
                </p:cNvPr>
                <p:cNvSpPr txBox="1"/>
                <p:nvPr/>
              </p:nvSpPr>
              <p:spPr>
                <a:xfrm>
                  <a:off x="3381029" y="4317375"/>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𝑓</m:t>
                        </m:r>
                      </m:oMath>
                    </m:oMathPara>
                  </a14:m>
                  <a:endParaRPr lang="en-US" sz="1600"/>
                </a:p>
              </p:txBody>
            </p:sp>
          </mc:Choice>
          <mc:Fallback xmlns="">
            <p:sp>
              <p:nvSpPr>
                <p:cNvPr id="120" name="TextBox 119">
                  <a:extLst>
                    <a:ext uri="{FF2B5EF4-FFF2-40B4-BE49-F238E27FC236}">
                      <a16:creationId xmlns:a16="http://schemas.microsoft.com/office/drawing/2014/main" id="{6949D2FF-B8EE-0245-A492-0F85A7494D87}"/>
                    </a:ext>
                  </a:extLst>
                </p:cNvPr>
                <p:cNvSpPr txBox="1">
                  <a:spLocks noRot="1" noChangeAspect="1" noMove="1" noResize="1" noEditPoints="1" noAdjustHandles="1" noChangeArrowheads="1" noChangeShapeType="1" noTextEdit="1"/>
                </p:cNvSpPr>
                <p:nvPr/>
              </p:nvSpPr>
              <p:spPr>
                <a:xfrm>
                  <a:off x="3381029" y="4317375"/>
                  <a:ext cx="830101" cy="338554"/>
                </a:xfrm>
                <a:prstGeom prst="rect">
                  <a:avLst/>
                </a:prstGeom>
                <a:blipFill>
                  <a:blip r:embed="rId5"/>
                  <a:stretch>
                    <a:fillRect b="-8929"/>
                  </a:stretch>
                </a:blipFill>
              </p:spPr>
              <p:txBody>
                <a:bodyPr/>
                <a:lstStyle/>
                <a:p>
                  <a:r>
                    <a:rPr lang="en-US">
                      <a:noFill/>
                    </a:rPr>
                    <a:t> </a:t>
                  </a:r>
                </a:p>
              </p:txBody>
            </p:sp>
          </mc:Fallback>
        </mc:AlternateContent>
        <p:cxnSp>
          <p:nvCxnSpPr>
            <p:cNvPr id="121" name="Straight Connector 120">
              <a:extLst>
                <a:ext uri="{FF2B5EF4-FFF2-40B4-BE49-F238E27FC236}">
                  <a16:creationId xmlns:a16="http://schemas.microsoft.com/office/drawing/2014/main" id="{209C2AF9-6B80-7D49-BCBC-96D729414B05}"/>
                </a:ext>
              </a:extLst>
            </p:cNvPr>
            <p:cNvCxnSpPr/>
            <p:nvPr/>
          </p:nvCxnSpPr>
          <p:spPr>
            <a:xfrm flipV="1">
              <a:off x="3603403" y="4635117"/>
              <a:ext cx="920681" cy="9056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0847A08E-4404-A241-A656-313DF1D9DEEB}"/>
                    </a:ext>
                  </a:extLst>
                </p:cNvPr>
                <p:cNvSpPr txBox="1"/>
                <p:nvPr/>
              </p:nvSpPr>
              <p:spPr>
                <a:xfrm>
                  <a:off x="4270981" y="5113236"/>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𝑡</m:t>
                        </m:r>
                      </m:oMath>
                    </m:oMathPara>
                  </a14:m>
                  <a:endParaRPr lang="en-US" sz="1600"/>
                </a:p>
              </p:txBody>
            </p:sp>
          </mc:Choice>
          <mc:Fallback xmlns="">
            <p:sp>
              <p:nvSpPr>
                <p:cNvPr id="146" name="TextBox 145">
                  <a:extLst>
                    <a:ext uri="{FF2B5EF4-FFF2-40B4-BE49-F238E27FC236}">
                      <a16:creationId xmlns:a16="http://schemas.microsoft.com/office/drawing/2014/main" id="{0847A08E-4404-A241-A656-313DF1D9DEEB}"/>
                    </a:ext>
                  </a:extLst>
                </p:cNvPr>
                <p:cNvSpPr txBox="1">
                  <a:spLocks noRot="1" noChangeAspect="1" noMove="1" noResize="1" noEditPoints="1" noAdjustHandles="1" noChangeArrowheads="1" noChangeShapeType="1" noTextEdit="1"/>
                </p:cNvSpPr>
                <p:nvPr/>
              </p:nvSpPr>
              <p:spPr>
                <a:xfrm>
                  <a:off x="4270981" y="5113236"/>
                  <a:ext cx="830101" cy="338554"/>
                </a:xfrm>
                <a:prstGeom prst="rect">
                  <a:avLst/>
                </a:prstGeom>
                <a:blipFill>
                  <a:blip r:embed="rId12"/>
                  <a:stretch>
                    <a:fillRect/>
                  </a:stretch>
                </a:blipFill>
              </p:spPr>
              <p:txBody>
                <a:bodyPr/>
                <a:lstStyle/>
                <a:p>
                  <a:r>
                    <a:rPr lang="en-US">
                      <a:noFill/>
                    </a:rPr>
                    <a:t> </a:t>
                  </a:r>
                </a:p>
              </p:txBody>
            </p:sp>
          </mc:Fallback>
        </mc:AlternateContent>
        <p:pic>
          <p:nvPicPr>
            <p:cNvPr id="1030" name="Picture 6" descr="matlab - How do I produce a linearly chirp signal in spice? - Electrical  Engineering Stack Exchange">
              <a:extLst>
                <a:ext uri="{FF2B5EF4-FFF2-40B4-BE49-F238E27FC236}">
                  <a16:creationId xmlns:a16="http://schemas.microsoft.com/office/drawing/2014/main" id="{FF8A35C3-8BCE-744C-A2BC-F260C073B3C4}"/>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backgroundMark x1="23932" y1="62333" x2="29274" y2="74667"/>
                          <a14:backgroundMark x1="29274" y1="74667" x2="70940" y2="80000"/>
                          <a14:backgroundMark x1="70940" y1="80000" x2="79060" y2="79000"/>
                          <a14:backgroundMark x1="79060" y1="79000" x2="83547" y2="79333"/>
                          <a14:backgroundMark x1="72009" y1="34000" x2="72009" y2="34000"/>
                        </a14:backgroundRemoval>
                      </a14:imgEffect>
                    </a14:imgLayer>
                  </a14:imgProps>
                </a:ext>
                <a:ext uri="{28A0092B-C50C-407E-A947-70E740481C1C}">
                  <a14:useLocalDpi xmlns:a14="http://schemas.microsoft.com/office/drawing/2010/main" val="0"/>
                </a:ext>
              </a:extLst>
            </a:blip>
            <a:srcRect/>
            <a:stretch>
              <a:fillRect/>
            </a:stretch>
          </p:blipFill>
          <p:spPr bwMode="auto">
            <a:xfrm>
              <a:off x="1913752" y="2711077"/>
              <a:ext cx="3078491" cy="19733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21DC19FC-481C-314B-9B26-E7F2C9B47E7D}"/>
              </a:ext>
            </a:extLst>
          </p:cNvPr>
          <p:cNvGrpSpPr/>
          <p:nvPr/>
        </p:nvGrpSpPr>
        <p:grpSpPr>
          <a:xfrm>
            <a:off x="617918" y="3273200"/>
            <a:ext cx="11071645" cy="830997"/>
            <a:chOff x="617918" y="3273200"/>
            <a:chExt cx="11071645" cy="830997"/>
          </a:xfrm>
        </p:grpSpPr>
        <p:sp>
          <p:nvSpPr>
            <p:cNvPr id="145" name="文本框 63">
              <a:extLst>
                <a:ext uri="{FF2B5EF4-FFF2-40B4-BE49-F238E27FC236}">
                  <a16:creationId xmlns:a16="http://schemas.microsoft.com/office/drawing/2014/main" id="{E7C982CD-A8A0-8943-A860-8D2E952FB06B}"/>
                </a:ext>
              </a:extLst>
            </p:cNvPr>
            <p:cNvSpPr txBox="1"/>
            <p:nvPr/>
          </p:nvSpPr>
          <p:spPr>
            <a:xfrm>
              <a:off x="617918" y="3273200"/>
              <a:ext cx="1599020" cy="830997"/>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IoT</a:t>
              </a:r>
            </a:p>
            <a:p>
              <a:pPr algn="ctr"/>
              <a:r>
                <a:rPr lang="en-US" altLang="zh-CN" sz="2400" b="1" dirty="0">
                  <a:latin typeface="Times New Roman" panose="02020603050405020304" pitchFamily="18" charset="0"/>
                  <a:cs typeface="Times New Roman" panose="02020603050405020304" pitchFamily="18" charset="0"/>
                </a:rPr>
                <a:t>Sensors</a:t>
              </a:r>
              <a:endParaRPr lang="zh-CN" altLang="en-US" sz="2000" b="1" dirty="0">
                <a:latin typeface="Times New Roman" panose="02020603050405020304" pitchFamily="18" charset="0"/>
                <a:cs typeface="Times New Roman" panose="02020603050405020304" pitchFamily="18" charset="0"/>
              </a:endParaRPr>
            </a:p>
          </p:txBody>
        </p:sp>
        <p:cxnSp>
          <p:nvCxnSpPr>
            <p:cNvPr id="113" name="直接箭头连接符 56">
              <a:extLst>
                <a:ext uri="{FF2B5EF4-FFF2-40B4-BE49-F238E27FC236}">
                  <a16:creationId xmlns:a16="http://schemas.microsoft.com/office/drawing/2014/main" id="{338C69DD-FA7B-3240-8833-C6A5848888A8}"/>
                </a:ext>
              </a:extLst>
            </p:cNvPr>
            <p:cNvCxnSpPr>
              <a:cxnSpLocks/>
            </p:cNvCxnSpPr>
            <p:nvPr/>
          </p:nvCxnSpPr>
          <p:spPr>
            <a:xfrm>
              <a:off x="1907899" y="3658067"/>
              <a:ext cx="8356343" cy="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文本框 63">
              <a:extLst>
                <a:ext uri="{FF2B5EF4-FFF2-40B4-BE49-F238E27FC236}">
                  <a16:creationId xmlns:a16="http://schemas.microsoft.com/office/drawing/2014/main" id="{4B336242-378E-4A75-B424-8DB10D674224}"/>
                </a:ext>
              </a:extLst>
            </p:cNvPr>
            <p:cNvSpPr txBox="1"/>
            <p:nvPr/>
          </p:nvSpPr>
          <p:spPr>
            <a:xfrm>
              <a:off x="10058141" y="3427234"/>
              <a:ext cx="1631422" cy="461666"/>
            </a:xfrm>
            <a:prstGeom prst="rect">
              <a:avLst/>
            </a:prstGeom>
            <a:noFill/>
          </p:spPr>
          <p:txBody>
            <a:bodyPr wrap="square" rtlCol="0">
              <a:spAutoFit/>
            </a:bodyPr>
            <a:lstStyle/>
            <a:p>
              <a:pPr algn="ctr"/>
              <a:r>
                <a:rPr lang="en-US" altLang="zh-CN" sz="2400" b="1">
                  <a:latin typeface="Times New Roman" panose="02020603050405020304" pitchFamily="18" charset="0"/>
                  <a:cs typeface="Times New Roman" panose="02020603050405020304" pitchFamily="18" charset="0"/>
                </a:rPr>
                <a:t>Gateway</a:t>
              </a:r>
              <a:endParaRPr lang="zh-CN" altLang="en-US" sz="2400" b="1">
                <a:latin typeface="Times New Roman" panose="02020603050405020304" pitchFamily="18" charset="0"/>
                <a:cs typeface="Times New Roman" panose="02020603050405020304" pitchFamily="18" charset="0"/>
              </a:endParaRPr>
            </a:p>
          </p:txBody>
        </p:sp>
      </p:grpSp>
      <p:cxnSp>
        <p:nvCxnSpPr>
          <p:cNvPr id="60" name="Straight Connector 59">
            <a:extLst>
              <a:ext uri="{FF2B5EF4-FFF2-40B4-BE49-F238E27FC236}">
                <a16:creationId xmlns:a16="http://schemas.microsoft.com/office/drawing/2014/main" id="{F956AA9A-3A5D-1B4A-A828-092742E7E16B}"/>
              </a:ext>
            </a:extLst>
          </p:cNvPr>
          <p:cNvCxnSpPr/>
          <p:nvPr/>
        </p:nvCxnSpPr>
        <p:spPr>
          <a:xfrm>
            <a:off x="7205732" y="4586293"/>
            <a:ext cx="914400" cy="911894"/>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A829171-E595-DF47-AD4B-DB2133200093}"/>
              </a:ext>
            </a:extLst>
          </p:cNvPr>
          <p:cNvGrpSpPr/>
          <p:nvPr/>
        </p:nvGrpSpPr>
        <p:grpSpPr>
          <a:xfrm>
            <a:off x="9856379" y="4433583"/>
            <a:ext cx="1668908" cy="1337838"/>
            <a:chOff x="10522540" y="4225448"/>
            <a:chExt cx="1668908" cy="1337838"/>
          </a:xfrm>
        </p:grpSpPr>
        <p:cxnSp>
          <p:nvCxnSpPr>
            <p:cNvPr id="62" name="Straight Arrow Connector 61">
              <a:extLst>
                <a:ext uri="{FF2B5EF4-FFF2-40B4-BE49-F238E27FC236}">
                  <a16:creationId xmlns:a16="http://schemas.microsoft.com/office/drawing/2014/main" id="{CA0FD9A2-B62E-A14A-8CEF-F31528AA6676}"/>
                </a:ext>
              </a:extLst>
            </p:cNvPr>
            <p:cNvCxnSpPr>
              <a:cxnSpLocks/>
            </p:cNvCxnSpPr>
            <p:nvPr/>
          </p:nvCxnSpPr>
          <p:spPr>
            <a:xfrm flipV="1">
              <a:off x="10585497" y="4357431"/>
              <a:ext cx="1"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4C50423-62A7-9A4C-8D24-EE803F7475E3}"/>
                </a:ext>
              </a:extLst>
            </p:cNvPr>
            <p:cNvCxnSpPr>
              <a:cxnSpLocks/>
            </p:cNvCxnSpPr>
            <p:nvPr/>
          </p:nvCxnSpPr>
          <p:spPr>
            <a:xfrm>
              <a:off x="10585494" y="5028898"/>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7A4E7A-3673-4F4E-9F99-FBE533741E68}"/>
                </a:ext>
              </a:extLst>
            </p:cNvPr>
            <p:cNvCxnSpPr>
              <a:cxnSpLocks/>
            </p:cNvCxnSpPr>
            <p:nvPr/>
          </p:nvCxnSpPr>
          <p:spPr>
            <a:xfrm flipV="1">
              <a:off x="10661391" y="4571213"/>
              <a:ext cx="0" cy="4572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993D746-6592-4448-931C-ED55E2429884}"/>
                    </a:ext>
                  </a:extLst>
                </p:cNvPr>
                <p:cNvSpPr txBox="1"/>
                <p:nvPr/>
              </p:nvSpPr>
              <p:spPr>
                <a:xfrm>
                  <a:off x="10585493" y="4225448"/>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𝐴𝑚𝑝𝑙𝑖𝑡𝑢𝑑𝑒</m:t>
                        </m:r>
                      </m:oMath>
                    </m:oMathPara>
                  </a14:m>
                  <a:endParaRPr lang="en-US" sz="1600" dirty="0"/>
                </a:p>
              </p:txBody>
            </p:sp>
          </mc:Choice>
          <mc:Fallback xmlns="">
            <p:sp>
              <p:nvSpPr>
                <p:cNvPr id="67" name="TextBox 66">
                  <a:extLst>
                    <a:ext uri="{FF2B5EF4-FFF2-40B4-BE49-F238E27FC236}">
                      <a16:creationId xmlns:a16="http://schemas.microsoft.com/office/drawing/2014/main" id="{D993D746-6592-4448-931C-ED55E2429884}"/>
                    </a:ext>
                  </a:extLst>
                </p:cNvPr>
                <p:cNvSpPr txBox="1">
                  <a:spLocks noRot="1" noChangeAspect="1" noMove="1" noResize="1" noEditPoints="1" noAdjustHandles="1" noChangeArrowheads="1" noChangeShapeType="1" noTextEdit="1"/>
                </p:cNvSpPr>
                <p:nvPr/>
              </p:nvSpPr>
              <p:spPr>
                <a:xfrm>
                  <a:off x="10585493" y="4225448"/>
                  <a:ext cx="830101" cy="338554"/>
                </a:xfrm>
                <a:prstGeom prst="rect">
                  <a:avLst/>
                </a:prstGeom>
                <a:blipFill>
                  <a:blip r:embed="rId15"/>
                  <a:stretch>
                    <a:fillRect r="-37500"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B93FAE87-CC17-294A-88F8-89EFF7160A9F}"/>
                    </a:ext>
                  </a:extLst>
                </p:cNvPr>
                <p:cNvSpPr/>
                <p:nvPr/>
              </p:nvSpPr>
              <p:spPr>
                <a:xfrm>
                  <a:off x="10522540" y="5032265"/>
                  <a:ext cx="34496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0</m:t>
                        </m:r>
                      </m:oMath>
                    </m:oMathPara>
                  </a14:m>
                  <a:endParaRPr lang="en-US" sz="3600"/>
                </a:p>
              </p:txBody>
            </p:sp>
          </mc:Choice>
          <mc:Fallback xmlns="">
            <p:sp>
              <p:nvSpPr>
                <p:cNvPr id="68" name="Rectangle 67">
                  <a:extLst>
                    <a:ext uri="{FF2B5EF4-FFF2-40B4-BE49-F238E27FC236}">
                      <a16:creationId xmlns:a16="http://schemas.microsoft.com/office/drawing/2014/main" id="{B93FAE87-CC17-294A-88F8-89EFF7160A9F}"/>
                    </a:ext>
                  </a:extLst>
                </p:cNvPr>
                <p:cNvSpPr>
                  <a:spLocks noRot="1" noChangeAspect="1" noMove="1" noResize="1" noEditPoints="1" noAdjustHandles="1" noChangeArrowheads="1" noChangeShapeType="1" noTextEdit="1"/>
                </p:cNvSpPr>
                <p:nvPr/>
              </p:nvSpPr>
              <p:spPr>
                <a:xfrm>
                  <a:off x="10522540" y="5032265"/>
                  <a:ext cx="344966" cy="338554"/>
                </a:xfrm>
                <a:prstGeom prst="rect">
                  <a:avLst/>
                </a:prstGeom>
                <a:blipFill>
                  <a:blip r:embed="rId16"/>
                  <a:stretch>
                    <a:fillRect/>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454708A3-9E7F-E041-AAEA-C23E47269D7E}"/>
                </a:ext>
              </a:extLst>
            </p:cNvPr>
            <p:cNvCxnSpPr>
              <a:cxnSpLocks/>
            </p:cNvCxnSpPr>
            <p:nvPr/>
          </p:nvCxnSpPr>
          <p:spPr>
            <a:xfrm flipV="1">
              <a:off x="10661343" y="5009363"/>
              <a:ext cx="0" cy="914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C8D2E9C-EC84-CB40-AF3C-131029ED3E35}"/>
                    </a:ext>
                  </a:extLst>
                </p:cNvPr>
                <p:cNvSpPr/>
                <p:nvPr/>
              </p:nvSpPr>
              <p:spPr>
                <a:xfrm>
                  <a:off x="11061937" y="5028418"/>
                  <a:ext cx="898579"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2</m:t>
                            </m:r>
                          </m:e>
                          <m:sup>
                            <m:r>
                              <a:rPr lang="en-US" sz="1600" i="1">
                                <a:solidFill>
                                  <a:prstClr val="black"/>
                                </a:solidFill>
                                <a:latin typeface="Cambria Math" panose="02040503050406030204" pitchFamily="18" charset="0"/>
                              </a:rPr>
                              <m:t>𝑆𝐹</m:t>
                            </m:r>
                          </m:sup>
                        </m:sSup>
                        <m:r>
                          <a:rPr lang="en-US" sz="1600" i="1">
                            <a:solidFill>
                              <a:prstClr val="black"/>
                            </a:solidFill>
                            <a:latin typeface="Cambria Math" panose="02040503050406030204" pitchFamily="18" charset="0"/>
                          </a:rPr>
                          <m:t>−1</m:t>
                        </m:r>
                      </m:oMath>
                    </m:oMathPara>
                  </a14:m>
                  <a:endParaRPr lang="en-US" sz="3600" dirty="0"/>
                </a:p>
              </p:txBody>
            </p:sp>
          </mc:Choice>
          <mc:Fallback xmlns="">
            <p:sp>
              <p:nvSpPr>
                <p:cNvPr id="70" name="Rectangle 69">
                  <a:extLst>
                    <a:ext uri="{FF2B5EF4-FFF2-40B4-BE49-F238E27FC236}">
                      <a16:creationId xmlns:a16="http://schemas.microsoft.com/office/drawing/2014/main" id="{FC8D2E9C-EC84-CB40-AF3C-131029ED3E35}"/>
                    </a:ext>
                  </a:extLst>
                </p:cNvPr>
                <p:cNvSpPr>
                  <a:spLocks noRot="1" noChangeAspect="1" noMove="1" noResize="1" noEditPoints="1" noAdjustHandles="1" noChangeArrowheads="1" noChangeShapeType="1" noTextEdit="1"/>
                </p:cNvSpPr>
                <p:nvPr/>
              </p:nvSpPr>
              <p:spPr>
                <a:xfrm>
                  <a:off x="11061937" y="5028418"/>
                  <a:ext cx="898579" cy="339388"/>
                </a:xfrm>
                <a:prstGeom prst="rect">
                  <a:avLst/>
                </a:prstGeom>
                <a:blipFill>
                  <a:blip r:embed="rId17"/>
                  <a:stretch>
                    <a:fillRect/>
                  </a:stretch>
                </a:blipFill>
              </p:spPr>
              <p:txBody>
                <a:bodyPr/>
                <a:lstStyle/>
                <a:p>
                  <a:r>
                    <a:rPr lang="en-US">
                      <a:noFill/>
                    </a:rPr>
                    <a:t> </a:t>
                  </a:r>
                </a:p>
              </p:txBody>
            </p:sp>
          </mc:Fallback>
        </mc:AlternateContent>
        <p:cxnSp>
          <p:nvCxnSpPr>
            <p:cNvPr id="71" name="Straight Connector 70">
              <a:extLst>
                <a:ext uri="{FF2B5EF4-FFF2-40B4-BE49-F238E27FC236}">
                  <a16:creationId xmlns:a16="http://schemas.microsoft.com/office/drawing/2014/main" id="{71F476C2-81C6-984D-AEF7-F079F98CAA38}"/>
                </a:ext>
              </a:extLst>
            </p:cNvPr>
            <p:cNvCxnSpPr>
              <a:cxnSpLocks/>
            </p:cNvCxnSpPr>
            <p:nvPr/>
          </p:nvCxnSpPr>
          <p:spPr>
            <a:xfrm flipV="1">
              <a:off x="11395744" y="5009363"/>
              <a:ext cx="0" cy="914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4EA0BBF-ACFA-3947-9BFE-72F5B18AE098}"/>
                    </a:ext>
                  </a:extLst>
                </p:cNvPr>
                <p:cNvSpPr txBox="1"/>
                <p:nvPr/>
              </p:nvSpPr>
              <p:spPr>
                <a:xfrm>
                  <a:off x="10616956" y="5224732"/>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𝐹𝐹𝑇</m:t>
                        </m:r>
                        <m:r>
                          <a:rPr lang="en-US" sz="1600" i="1">
                            <a:latin typeface="Cambria Math" panose="02040503050406030204" pitchFamily="18" charset="0"/>
                          </a:rPr>
                          <m:t> </m:t>
                        </m:r>
                        <m:r>
                          <a:rPr lang="en-US" sz="1600" i="1">
                            <a:latin typeface="Cambria Math" panose="02040503050406030204" pitchFamily="18" charset="0"/>
                          </a:rPr>
                          <m:t>𝑏𝑖𝑛</m:t>
                        </m:r>
                      </m:oMath>
                    </m:oMathPara>
                  </a14:m>
                  <a:endParaRPr lang="en-US" sz="1600"/>
                </a:p>
              </p:txBody>
            </p:sp>
          </mc:Choice>
          <mc:Fallback xmlns="">
            <p:sp>
              <p:nvSpPr>
                <p:cNvPr id="72" name="TextBox 71">
                  <a:extLst>
                    <a:ext uri="{FF2B5EF4-FFF2-40B4-BE49-F238E27FC236}">
                      <a16:creationId xmlns:a16="http://schemas.microsoft.com/office/drawing/2014/main" id="{C4EA0BBF-ACFA-3947-9BFE-72F5B18AE098}"/>
                    </a:ext>
                  </a:extLst>
                </p:cNvPr>
                <p:cNvSpPr txBox="1">
                  <a:spLocks noRot="1" noChangeAspect="1" noMove="1" noResize="1" noEditPoints="1" noAdjustHandles="1" noChangeArrowheads="1" noChangeShapeType="1" noTextEdit="1"/>
                </p:cNvSpPr>
                <p:nvPr/>
              </p:nvSpPr>
              <p:spPr>
                <a:xfrm>
                  <a:off x="10616956" y="5224732"/>
                  <a:ext cx="830101" cy="338554"/>
                </a:xfrm>
                <a:prstGeom prst="rect">
                  <a:avLst/>
                </a:prstGeom>
                <a:blipFill>
                  <a:blip r:embed="rId18"/>
                  <a:stretch>
                    <a:fillRect r="-3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831A34F2-5776-3843-96BD-0BEEE3A17FDB}"/>
                    </a:ext>
                  </a:extLst>
                </p:cNvPr>
                <p:cNvSpPr txBox="1"/>
                <p:nvPr/>
              </p:nvSpPr>
              <p:spPr>
                <a:xfrm>
                  <a:off x="11361347" y="4826869"/>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𝑓</m:t>
                        </m:r>
                      </m:oMath>
                    </m:oMathPara>
                  </a14:m>
                  <a:endParaRPr lang="en-US" sz="1600"/>
                </a:p>
              </p:txBody>
            </p:sp>
          </mc:Choice>
          <mc:Fallback xmlns="">
            <p:sp>
              <p:nvSpPr>
                <p:cNvPr id="147" name="TextBox 146">
                  <a:extLst>
                    <a:ext uri="{FF2B5EF4-FFF2-40B4-BE49-F238E27FC236}">
                      <a16:creationId xmlns:a16="http://schemas.microsoft.com/office/drawing/2014/main" id="{831A34F2-5776-3843-96BD-0BEEE3A17FDB}"/>
                    </a:ext>
                  </a:extLst>
                </p:cNvPr>
                <p:cNvSpPr txBox="1">
                  <a:spLocks noRot="1" noChangeAspect="1" noMove="1" noResize="1" noEditPoints="1" noAdjustHandles="1" noChangeArrowheads="1" noChangeShapeType="1" noTextEdit="1"/>
                </p:cNvSpPr>
                <p:nvPr/>
              </p:nvSpPr>
              <p:spPr>
                <a:xfrm>
                  <a:off x="11361347" y="4826869"/>
                  <a:ext cx="830101" cy="338554"/>
                </a:xfrm>
                <a:prstGeom prst="rect">
                  <a:avLst/>
                </a:prstGeom>
                <a:blipFill>
                  <a:blip r:embed="rId19"/>
                  <a:stretch>
                    <a:fillRect b="-10909"/>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9C634EBD-C238-0747-B793-C3541CA4D8E5}"/>
              </a:ext>
            </a:extLst>
          </p:cNvPr>
          <p:cNvGrpSpPr/>
          <p:nvPr/>
        </p:nvGrpSpPr>
        <p:grpSpPr>
          <a:xfrm>
            <a:off x="8027720" y="4281455"/>
            <a:ext cx="2100155" cy="1450160"/>
            <a:chOff x="8027720" y="4281455"/>
            <a:chExt cx="2100155" cy="1450160"/>
          </a:xfrm>
        </p:grpSpPr>
        <p:grpSp>
          <p:nvGrpSpPr>
            <p:cNvPr id="88" name="Group 87">
              <a:extLst>
                <a:ext uri="{FF2B5EF4-FFF2-40B4-BE49-F238E27FC236}">
                  <a16:creationId xmlns:a16="http://schemas.microsoft.com/office/drawing/2014/main" id="{7E233404-B968-AA4E-9D34-5DE407F8532E}"/>
                </a:ext>
              </a:extLst>
            </p:cNvPr>
            <p:cNvGrpSpPr/>
            <p:nvPr/>
          </p:nvGrpSpPr>
          <p:grpSpPr>
            <a:xfrm>
              <a:off x="8027720" y="4360284"/>
              <a:ext cx="1723452" cy="1371331"/>
              <a:chOff x="8095102" y="2377417"/>
              <a:chExt cx="1723452" cy="1371331"/>
            </a:xfrm>
          </p:grpSpPr>
          <p:grpSp>
            <p:nvGrpSpPr>
              <p:cNvPr id="89" name="Group 88">
                <a:extLst>
                  <a:ext uri="{FF2B5EF4-FFF2-40B4-BE49-F238E27FC236}">
                    <a16:creationId xmlns:a16="http://schemas.microsoft.com/office/drawing/2014/main" id="{8455C94E-7F65-4140-AE91-CBB68FEE968B}"/>
                  </a:ext>
                </a:extLst>
              </p:cNvPr>
              <p:cNvGrpSpPr/>
              <p:nvPr/>
            </p:nvGrpSpPr>
            <p:grpSpPr>
              <a:xfrm>
                <a:off x="8095102" y="2377417"/>
                <a:ext cx="1723452" cy="1371331"/>
                <a:chOff x="1668751" y="3621397"/>
                <a:chExt cx="1723451" cy="1371331"/>
              </a:xfrm>
            </p:grpSpPr>
            <p:cxnSp>
              <p:nvCxnSpPr>
                <p:cNvPr id="91" name="Straight Arrow Connector 90">
                  <a:extLst>
                    <a:ext uri="{FF2B5EF4-FFF2-40B4-BE49-F238E27FC236}">
                      <a16:creationId xmlns:a16="http://schemas.microsoft.com/office/drawing/2014/main" id="{9AF29679-6E26-7549-AF8C-311CEB73F5B2}"/>
                    </a:ext>
                  </a:extLst>
                </p:cNvPr>
                <p:cNvCxnSpPr>
                  <a:cxnSpLocks/>
                </p:cNvCxnSpPr>
                <p:nvPr/>
              </p:nvCxnSpPr>
              <p:spPr>
                <a:xfrm flipV="1">
                  <a:off x="231465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E740C49-797E-994A-B3C6-9FCB3BF5E149}"/>
                    </a:ext>
                  </a:extLst>
                </p:cNvPr>
                <p:cNvCxnSpPr>
                  <a:cxnSpLocks/>
                </p:cNvCxnSpPr>
                <p:nvPr/>
              </p:nvCxnSpPr>
              <p:spPr>
                <a:xfrm>
                  <a:off x="2328323" y="4306824"/>
                  <a:ext cx="10638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3ED0400-A845-9E4E-9845-E5DFDC90BB5B}"/>
                        </a:ext>
                      </a:extLst>
                    </p:cNvPr>
                    <p:cNvSpPr txBox="1"/>
                    <p:nvPr/>
                  </p:nvSpPr>
                  <p:spPr>
                    <a:xfrm>
                      <a:off x="1668751" y="3642520"/>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93" name="TextBox 92">
                      <a:extLst>
                        <a:ext uri="{FF2B5EF4-FFF2-40B4-BE49-F238E27FC236}">
                          <a16:creationId xmlns:a16="http://schemas.microsoft.com/office/drawing/2014/main" id="{83ED0400-A845-9E4E-9845-E5DFDC90BB5B}"/>
                        </a:ext>
                      </a:extLst>
                    </p:cNvPr>
                    <p:cNvSpPr txBox="1">
                      <a:spLocks noRot="1" noChangeAspect="1" noMove="1" noResize="1" noEditPoints="1" noAdjustHandles="1" noChangeArrowheads="1" noChangeShapeType="1" noTextEdit="1"/>
                    </p:cNvSpPr>
                    <p:nvPr/>
                  </p:nvSpPr>
                  <p:spPr>
                    <a:xfrm>
                      <a:off x="1668751" y="3642520"/>
                      <a:ext cx="830100" cy="436851"/>
                    </a:xfrm>
                    <a:prstGeom prst="rect">
                      <a:avLst/>
                    </a:prstGeom>
                    <a:blipFill>
                      <a:blip r:embed="rId20"/>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27A66243-1DC8-D241-AD1D-CB4C5E624B32}"/>
                        </a:ext>
                      </a:extLst>
                    </p:cNvPr>
                    <p:cNvSpPr txBox="1"/>
                    <p:nvPr/>
                  </p:nvSpPr>
                  <p:spPr>
                    <a:xfrm>
                      <a:off x="1668751" y="4555877"/>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94" name="TextBox 93">
                      <a:extLst>
                        <a:ext uri="{FF2B5EF4-FFF2-40B4-BE49-F238E27FC236}">
                          <a16:creationId xmlns:a16="http://schemas.microsoft.com/office/drawing/2014/main" id="{27A66243-1DC8-D241-AD1D-CB4C5E624B32}"/>
                        </a:ext>
                      </a:extLst>
                    </p:cNvPr>
                    <p:cNvSpPr txBox="1">
                      <a:spLocks noRot="1" noChangeAspect="1" noMove="1" noResize="1" noEditPoints="1" noAdjustHandles="1" noChangeArrowheads="1" noChangeShapeType="1" noTextEdit="1"/>
                    </p:cNvSpPr>
                    <p:nvPr/>
                  </p:nvSpPr>
                  <p:spPr>
                    <a:xfrm>
                      <a:off x="1668751" y="4555877"/>
                      <a:ext cx="830100" cy="436851"/>
                    </a:xfrm>
                    <a:prstGeom prst="rect">
                      <a:avLst/>
                    </a:prstGeom>
                    <a:blipFill>
                      <a:blip r:embed="rId21"/>
                      <a:stretch>
                        <a:fillRect b="-1408"/>
                      </a:stretch>
                    </a:blipFill>
                  </p:spPr>
                  <p:txBody>
                    <a:bodyPr/>
                    <a:lstStyle/>
                    <a:p>
                      <a:r>
                        <a:rPr lang="en-US">
                          <a:noFill/>
                        </a:rPr>
                        <a:t> </a:t>
                      </a:r>
                    </a:p>
                  </p:txBody>
                </p:sp>
              </mc:Fallback>
            </mc:AlternateContent>
          </p:grpSp>
          <p:cxnSp>
            <p:nvCxnSpPr>
              <p:cNvPr id="90" name="Straight Connector 89">
                <a:extLst>
                  <a:ext uri="{FF2B5EF4-FFF2-40B4-BE49-F238E27FC236}">
                    <a16:creationId xmlns:a16="http://schemas.microsoft.com/office/drawing/2014/main" id="{0E71A0D1-5254-0F4C-A031-90ACB39C008B}"/>
                  </a:ext>
                </a:extLst>
              </p:cNvPr>
              <p:cNvCxnSpPr>
                <a:cxnSpLocks/>
              </p:cNvCxnSpPr>
              <p:nvPr/>
            </p:nvCxnSpPr>
            <p:spPr>
              <a:xfrm>
                <a:off x="8770814" y="3498581"/>
                <a:ext cx="92023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508C8A97-AC2C-4743-9748-D1E6FA152920}"/>
                    </a:ext>
                  </a:extLst>
                </p:cNvPr>
                <p:cNvSpPr txBox="1"/>
                <p:nvPr/>
              </p:nvSpPr>
              <p:spPr>
                <a:xfrm>
                  <a:off x="8463001" y="4281455"/>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𝑓</m:t>
                        </m:r>
                      </m:oMath>
                    </m:oMathPara>
                  </a14:m>
                  <a:endParaRPr lang="en-US" sz="1600"/>
                </a:p>
              </p:txBody>
            </p:sp>
          </mc:Choice>
          <mc:Fallback xmlns="">
            <p:sp>
              <p:nvSpPr>
                <p:cNvPr id="123" name="TextBox 122">
                  <a:extLst>
                    <a:ext uri="{FF2B5EF4-FFF2-40B4-BE49-F238E27FC236}">
                      <a16:creationId xmlns:a16="http://schemas.microsoft.com/office/drawing/2014/main" id="{508C8A97-AC2C-4743-9748-D1E6FA152920}"/>
                    </a:ext>
                  </a:extLst>
                </p:cNvPr>
                <p:cNvSpPr txBox="1">
                  <a:spLocks noRot="1" noChangeAspect="1" noMove="1" noResize="1" noEditPoints="1" noAdjustHandles="1" noChangeArrowheads="1" noChangeShapeType="1" noTextEdit="1"/>
                </p:cNvSpPr>
                <p:nvPr/>
              </p:nvSpPr>
              <p:spPr>
                <a:xfrm>
                  <a:off x="8463001" y="4281455"/>
                  <a:ext cx="830101" cy="338554"/>
                </a:xfrm>
                <a:prstGeom prst="rect">
                  <a:avLst/>
                </a:prstGeom>
                <a:blipFill>
                  <a:blip r:embed="rId5"/>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A580D041-5CBE-0F4D-B9A2-381EC1404200}"/>
                    </a:ext>
                  </a:extLst>
                </p:cNvPr>
                <p:cNvSpPr txBox="1"/>
                <p:nvPr/>
              </p:nvSpPr>
              <p:spPr>
                <a:xfrm>
                  <a:off x="9297774" y="5041799"/>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oMath>
                    </m:oMathPara>
                  </a14:m>
                  <a:endParaRPr lang="en-US" sz="1600" dirty="0"/>
                </a:p>
              </p:txBody>
            </p:sp>
          </mc:Choice>
          <mc:Fallback xmlns="">
            <p:sp>
              <p:nvSpPr>
                <p:cNvPr id="124" name="TextBox 123">
                  <a:extLst>
                    <a:ext uri="{FF2B5EF4-FFF2-40B4-BE49-F238E27FC236}">
                      <a16:creationId xmlns:a16="http://schemas.microsoft.com/office/drawing/2014/main" id="{A580D041-5CBE-0F4D-B9A2-381EC1404200}"/>
                    </a:ext>
                  </a:extLst>
                </p:cNvPr>
                <p:cNvSpPr txBox="1">
                  <a:spLocks noRot="1" noChangeAspect="1" noMove="1" noResize="1" noEditPoints="1" noAdjustHandles="1" noChangeArrowheads="1" noChangeShapeType="1" noTextEdit="1"/>
                </p:cNvSpPr>
                <p:nvPr/>
              </p:nvSpPr>
              <p:spPr>
                <a:xfrm>
                  <a:off x="9297774" y="5041799"/>
                  <a:ext cx="830101" cy="338554"/>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45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blinds(horizontal)">
                                      <p:cBhvr>
                                        <p:cTn id="12" dur="500"/>
                                        <p:tgtEl>
                                          <p:spTgt spid="3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animEffect transition="in" filter="blinds(horizontal)">
                                      <p:cBhvr>
                                        <p:cTn id="15" dur="500"/>
                                        <p:tgtEl>
                                          <p:spTgt spid="3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linds(horizontal)">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Background: LoRa’s PHY Layer</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7" name="文本框 63">
            <a:extLst>
              <a:ext uri="{FF2B5EF4-FFF2-40B4-BE49-F238E27FC236}">
                <a16:creationId xmlns:a16="http://schemas.microsoft.com/office/drawing/2014/main" id="{64465B28-11DF-054E-9578-D36CCE8BC9D4}"/>
              </a:ext>
            </a:extLst>
          </p:cNvPr>
          <p:cNvSpPr txBox="1"/>
          <p:nvPr/>
        </p:nvSpPr>
        <p:spPr>
          <a:xfrm>
            <a:off x="2685747" y="1229853"/>
            <a:ext cx="8539971" cy="461665"/>
          </a:xfrm>
          <a:prstGeom prst="rect">
            <a:avLst/>
          </a:prstGeom>
          <a:noFill/>
        </p:spPr>
        <p:txBody>
          <a:bodyPr wrap="square" lIns="91440" tIns="45720" rIns="91440" bIns="45720" rtlCol="0" anchor="t">
            <a:spAutoFit/>
          </a:bodyPr>
          <a:lstStyle/>
          <a:p>
            <a:r>
              <a:rPr lang="en-US" altLang="zh-CN" sz="2400" b="1" dirty="0">
                <a:latin typeface="Times New Roman"/>
                <a:ea typeface="宋体"/>
                <a:cs typeface="Times New Roman"/>
              </a:rPr>
              <a:t>PHY Layer: </a:t>
            </a:r>
            <a:r>
              <a:rPr lang="en-US" altLang="zh-CN" sz="2400" b="1" dirty="0">
                <a:solidFill>
                  <a:srgbClr val="FF0000"/>
                </a:solidFill>
                <a:latin typeface="Times New Roman"/>
                <a:ea typeface="宋体"/>
                <a:cs typeface="Times New Roman"/>
              </a:rPr>
              <a:t>Chirp Spread Spectrum</a:t>
            </a:r>
            <a:r>
              <a:rPr lang="en-US" altLang="zh-CN" sz="2400" b="1" dirty="0">
                <a:latin typeface="Times New Roman"/>
                <a:ea typeface="宋体"/>
                <a:cs typeface="Times New Roman"/>
              </a:rPr>
              <a:t> Modulation</a:t>
            </a:r>
          </a:p>
        </p:txBody>
      </p:sp>
      <p:pic>
        <p:nvPicPr>
          <p:cNvPr id="31" name="Picture 30">
            <a:extLst>
              <a:ext uri="{FF2B5EF4-FFF2-40B4-BE49-F238E27FC236}">
                <a16:creationId xmlns:a16="http://schemas.microsoft.com/office/drawing/2014/main" id="{8F181A3C-A56B-7B4F-8ACE-C3519F6E02E1}"/>
              </a:ext>
            </a:extLst>
          </p:cNvPr>
          <p:cNvPicPr>
            <a:picLocks noChangeAspect="1"/>
          </p:cNvPicPr>
          <p:nvPr/>
        </p:nvPicPr>
        <p:blipFill>
          <a:blip r:embed="rId3"/>
          <a:stretch>
            <a:fillRect/>
          </a:stretch>
        </p:blipFill>
        <p:spPr>
          <a:xfrm>
            <a:off x="516628" y="864688"/>
            <a:ext cx="1905000" cy="1333500"/>
          </a:xfrm>
          <a:prstGeom prst="rect">
            <a:avLst/>
          </a:prstGeom>
        </p:spPr>
      </p:pic>
      <p:sp>
        <p:nvSpPr>
          <p:cNvPr id="87" name="TextBox 86">
            <a:extLst>
              <a:ext uri="{FF2B5EF4-FFF2-40B4-BE49-F238E27FC236}">
                <a16:creationId xmlns:a16="http://schemas.microsoft.com/office/drawing/2014/main" id="{78B92B62-AF75-1747-9420-E9C0633736C6}"/>
              </a:ext>
            </a:extLst>
          </p:cNvPr>
          <p:cNvSpPr txBox="1"/>
          <p:nvPr/>
        </p:nvSpPr>
        <p:spPr>
          <a:xfrm>
            <a:off x="5755273" y="6373631"/>
            <a:ext cx="184731" cy="646331"/>
          </a:xfrm>
          <a:prstGeom prst="rect">
            <a:avLst/>
          </a:prstGeom>
          <a:noFill/>
        </p:spPr>
        <p:txBody>
          <a:bodyPr wrap="none" rtlCol="0">
            <a:spAutoFit/>
          </a:bodyPr>
          <a:lstStyle/>
          <a:p>
            <a:endParaRPr lang="en-US" sz="3600"/>
          </a:p>
        </p:txBody>
      </p:sp>
      <p:cxnSp>
        <p:nvCxnSpPr>
          <p:cNvPr id="113" name="直接箭头连接符 56">
            <a:extLst>
              <a:ext uri="{FF2B5EF4-FFF2-40B4-BE49-F238E27FC236}">
                <a16:creationId xmlns:a16="http://schemas.microsoft.com/office/drawing/2014/main" id="{338C69DD-FA7B-3240-8833-C6A5848888A8}"/>
              </a:ext>
            </a:extLst>
          </p:cNvPr>
          <p:cNvCxnSpPr>
            <a:cxnSpLocks/>
          </p:cNvCxnSpPr>
          <p:nvPr/>
        </p:nvCxnSpPr>
        <p:spPr>
          <a:xfrm>
            <a:off x="2027899" y="3075723"/>
            <a:ext cx="8356343" cy="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梯形 63">
            <a:extLst>
              <a:ext uri="{FF2B5EF4-FFF2-40B4-BE49-F238E27FC236}">
                <a16:creationId xmlns:a16="http://schemas.microsoft.com/office/drawing/2014/main" id="{DAEE4B7B-4A04-4CD7-BC19-2422BD050BDD}"/>
              </a:ext>
            </a:extLst>
          </p:cNvPr>
          <p:cNvSpPr/>
          <p:nvPr/>
        </p:nvSpPr>
        <p:spPr>
          <a:xfrm rot="5400000">
            <a:off x="6992246" y="1153021"/>
            <a:ext cx="1879111" cy="3808141"/>
          </a:xfrm>
          <a:prstGeom prst="trapezoid">
            <a:avLst>
              <a:gd name="adj" fmla="val 14587"/>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63">
            <a:extLst>
              <a:ext uri="{FF2B5EF4-FFF2-40B4-BE49-F238E27FC236}">
                <a16:creationId xmlns:a16="http://schemas.microsoft.com/office/drawing/2014/main" id="{4B336242-378E-4A75-B424-8DB10D674224}"/>
              </a:ext>
            </a:extLst>
          </p:cNvPr>
          <p:cNvSpPr txBox="1"/>
          <p:nvPr/>
        </p:nvSpPr>
        <p:spPr>
          <a:xfrm>
            <a:off x="10275296" y="2832409"/>
            <a:ext cx="1631422" cy="461666"/>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Gateway</a:t>
            </a:r>
            <a:endParaRPr lang="zh-CN" altLang="en-US" sz="2400" b="1" dirty="0">
              <a:latin typeface="Times New Roman" panose="02020603050405020304" pitchFamily="18" charset="0"/>
              <a:cs typeface="Times New Roman" panose="02020603050405020304" pitchFamily="18" charset="0"/>
            </a:endParaRPr>
          </a:p>
        </p:txBody>
      </p:sp>
      <p:sp>
        <p:nvSpPr>
          <p:cNvPr id="75" name="梯形 63">
            <a:extLst>
              <a:ext uri="{FF2B5EF4-FFF2-40B4-BE49-F238E27FC236}">
                <a16:creationId xmlns:a16="http://schemas.microsoft.com/office/drawing/2014/main" id="{1E027362-CDC9-EE46-B184-857A97A4B411}"/>
              </a:ext>
            </a:extLst>
          </p:cNvPr>
          <p:cNvSpPr/>
          <p:nvPr/>
        </p:nvSpPr>
        <p:spPr>
          <a:xfrm rot="16200000">
            <a:off x="2464289" y="1991867"/>
            <a:ext cx="1819747" cy="2071086"/>
          </a:xfrm>
          <a:prstGeom prst="trapezoid">
            <a:avLst>
              <a:gd name="adj" fmla="val 14587"/>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文本框 63">
            <a:extLst>
              <a:ext uri="{FF2B5EF4-FFF2-40B4-BE49-F238E27FC236}">
                <a16:creationId xmlns:a16="http://schemas.microsoft.com/office/drawing/2014/main" id="{E7C982CD-A8A0-8943-A860-8D2E952FB06B}"/>
              </a:ext>
            </a:extLst>
          </p:cNvPr>
          <p:cNvSpPr txBox="1"/>
          <p:nvPr/>
        </p:nvSpPr>
        <p:spPr>
          <a:xfrm>
            <a:off x="205452" y="2577246"/>
            <a:ext cx="1599020" cy="830997"/>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IoT</a:t>
            </a:r>
          </a:p>
          <a:p>
            <a:pPr algn="ctr"/>
            <a:r>
              <a:rPr lang="en-US" altLang="zh-CN" sz="2400" b="1" dirty="0">
                <a:latin typeface="Times New Roman" panose="02020603050405020304" pitchFamily="18" charset="0"/>
                <a:cs typeface="Times New Roman" panose="02020603050405020304" pitchFamily="18" charset="0"/>
              </a:rPr>
              <a:t>Sensors</a:t>
            </a:r>
            <a:endParaRPr lang="zh-CN" altLang="en-US" sz="2000" b="1" dirty="0">
              <a:latin typeface="Times New Roman" panose="02020603050405020304" pitchFamily="18" charset="0"/>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F393D170-DB6E-BB4A-B877-73ACFCC9D2AC}"/>
              </a:ext>
            </a:extLst>
          </p:cNvPr>
          <p:cNvCxnSpPr>
            <a:cxnSpLocks/>
          </p:cNvCxnSpPr>
          <p:nvPr/>
        </p:nvCxnSpPr>
        <p:spPr>
          <a:xfrm flipV="1">
            <a:off x="6886775" y="2342513"/>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1E1A7EF-644B-2A49-BCC5-12358EC4557F}"/>
              </a:ext>
            </a:extLst>
          </p:cNvPr>
          <p:cNvCxnSpPr>
            <a:cxnSpLocks/>
          </p:cNvCxnSpPr>
          <p:nvPr/>
        </p:nvCxnSpPr>
        <p:spPr>
          <a:xfrm>
            <a:off x="6886775" y="3027936"/>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FF0CF2D-7340-5C48-9FA2-C94A3B24806F}"/>
              </a:ext>
            </a:extLst>
          </p:cNvPr>
          <p:cNvCxnSpPr/>
          <p:nvPr/>
        </p:nvCxnSpPr>
        <p:spPr>
          <a:xfrm>
            <a:off x="6886774" y="2577246"/>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0D830EE-A2D0-7146-BA38-0B279B927875}"/>
              </a:ext>
            </a:extLst>
          </p:cNvPr>
          <p:cNvCxnSpPr>
            <a:cxnSpLocks/>
          </p:cNvCxnSpPr>
          <p:nvPr/>
        </p:nvCxnSpPr>
        <p:spPr>
          <a:xfrm>
            <a:off x="6886774" y="3482930"/>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3D3FCCB-05A6-EC4F-926C-91633FB742CE}"/>
              </a:ext>
            </a:extLst>
          </p:cNvPr>
          <p:cNvCxnSpPr>
            <a:cxnSpLocks/>
          </p:cNvCxnSpPr>
          <p:nvPr/>
        </p:nvCxnSpPr>
        <p:spPr>
          <a:xfrm>
            <a:off x="7813742" y="2571036"/>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5CB9CE4-4CF8-384E-8B54-4EC2DD22F1A5}"/>
                  </a:ext>
                </a:extLst>
              </p:cNvPr>
              <p:cNvSpPr txBox="1"/>
              <p:nvPr/>
            </p:nvSpPr>
            <p:spPr>
              <a:xfrm>
                <a:off x="6002581" y="2298356"/>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76" name="TextBox 75">
                <a:extLst>
                  <a:ext uri="{FF2B5EF4-FFF2-40B4-BE49-F238E27FC236}">
                    <a16:creationId xmlns:a16="http://schemas.microsoft.com/office/drawing/2014/main" id="{F5CB9CE4-4CF8-384E-8B54-4EC2DD22F1A5}"/>
                  </a:ext>
                </a:extLst>
              </p:cNvPr>
              <p:cNvSpPr txBox="1">
                <a:spLocks noRot="1" noChangeAspect="1" noMove="1" noResize="1" noEditPoints="1" noAdjustHandles="1" noChangeArrowheads="1" noChangeShapeType="1" noTextEdit="1"/>
              </p:cNvSpPr>
              <p:nvPr/>
            </p:nvSpPr>
            <p:spPr>
              <a:xfrm>
                <a:off x="6002581" y="2298356"/>
                <a:ext cx="830100" cy="5517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E504CE14-ABD0-BF42-B323-C8DD0BFC32D7}"/>
                  </a:ext>
                </a:extLst>
              </p:cNvPr>
              <p:cNvSpPr txBox="1"/>
              <p:nvPr/>
            </p:nvSpPr>
            <p:spPr>
              <a:xfrm>
                <a:off x="6002581" y="3224538"/>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77" name="TextBox 76">
                <a:extLst>
                  <a:ext uri="{FF2B5EF4-FFF2-40B4-BE49-F238E27FC236}">
                    <a16:creationId xmlns:a16="http://schemas.microsoft.com/office/drawing/2014/main" id="{E504CE14-ABD0-BF42-B323-C8DD0BFC32D7}"/>
                  </a:ext>
                </a:extLst>
              </p:cNvPr>
              <p:cNvSpPr txBox="1">
                <a:spLocks noRot="1" noChangeAspect="1" noMove="1" noResize="1" noEditPoints="1" noAdjustHandles="1" noChangeArrowheads="1" noChangeShapeType="1" noTextEdit="1"/>
              </p:cNvSpPr>
              <p:nvPr/>
            </p:nvSpPr>
            <p:spPr>
              <a:xfrm>
                <a:off x="6002581" y="3224538"/>
                <a:ext cx="830100" cy="5517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CDBD62E-3C79-8044-AE3D-8950CFB6DA5D}"/>
                  </a:ext>
                </a:extLst>
              </p:cNvPr>
              <p:cNvSpPr txBox="1"/>
              <p:nvPr/>
            </p:nvSpPr>
            <p:spPr>
              <a:xfrm>
                <a:off x="6730880" y="2221935"/>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𝑓</m:t>
                      </m:r>
                    </m:oMath>
                  </m:oMathPara>
                </a14:m>
                <a:endParaRPr lang="en-US" sz="1600"/>
              </a:p>
            </p:txBody>
          </p:sp>
        </mc:Choice>
        <mc:Fallback xmlns="">
          <p:sp>
            <p:nvSpPr>
              <p:cNvPr id="78" name="TextBox 77">
                <a:extLst>
                  <a:ext uri="{FF2B5EF4-FFF2-40B4-BE49-F238E27FC236}">
                    <a16:creationId xmlns:a16="http://schemas.microsoft.com/office/drawing/2014/main" id="{7CDBD62E-3C79-8044-AE3D-8950CFB6DA5D}"/>
                  </a:ext>
                </a:extLst>
              </p:cNvPr>
              <p:cNvSpPr txBox="1">
                <a:spLocks noRot="1" noChangeAspect="1" noMove="1" noResize="1" noEditPoints="1" noAdjustHandles="1" noChangeArrowheads="1" noChangeShapeType="1" noTextEdit="1"/>
              </p:cNvSpPr>
              <p:nvPr/>
            </p:nvSpPr>
            <p:spPr>
              <a:xfrm>
                <a:off x="6730880" y="2221935"/>
                <a:ext cx="830101" cy="338554"/>
              </a:xfrm>
              <a:prstGeom prst="rect">
                <a:avLst/>
              </a:prstGeom>
              <a:blipFill>
                <a:blip r:embed="rId6"/>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BB6D4D4-22D3-DB42-85B2-433E883CC3EB}"/>
                  </a:ext>
                </a:extLst>
              </p:cNvPr>
              <p:cNvSpPr txBox="1"/>
              <p:nvPr/>
            </p:nvSpPr>
            <p:spPr>
              <a:xfrm>
                <a:off x="7526140" y="2999072"/>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oMath>
                  </m:oMathPara>
                </a14:m>
                <a:endParaRPr lang="en-US" sz="1600"/>
              </a:p>
            </p:txBody>
          </p:sp>
        </mc:Choice>
        <mc:Fallback xmlns="">
          <p:sp>
            <p:nvSpPr>
              <p:cNvPr id="79" name="TextBox 78">
                <a:extLst>
                  <a:ext uri="{FF2B5EF4-FFF2-40B4-BE49-F238E27FC236}">
                    <a16:creationId xmlns:a16="http://schemas.microsoft.com/office/drawing/2014/main" id="{2BB6D4D4-22D3-DB42-85B2-433E883CC3EB}"/>
                  </a:ext>
                </a:extLst>
              </p:cNvPr>
              <p:cNvSpPr txBox="1">
                <a:spLocks noRot="1" noChangeAspect="1" noMove="1" noResize="1" noEditPoints="1" noAdjustHandles="1" noChangeArrowheads="1" noChangeShapeType="1" noTextEdit="1"/>
              </p:cNvSpPr>
              <p:nvPr/>
            </p:nvSpPr>
            <p:spPr>
              <a:xfrm>
                <a:off x="7526140" y="2999072"/>
                <a:ext cx="830101" cy="338554"/>
              </a:xfrm>
              <a:prstGeom prst="rect">
                <a:avLst/>
              </a:prstGeom>
              <a:blipFill>
                <a:blip r:embed="rId7"/>
                <a:stretch>
                  <a:fillRect/>
                </a:stretch>
              </a:blipFill>
            </p:spPr>
            <p:txBody>
              <a:bodyPr/>
              <a:lstStyle/>
              <a:p>
                <a:r>
                  <a:rPr lang="en-US">
                    <a:noFill/>
                  </a:rPr>
                  <a:t> </a:t>
                </a:r>
              </a:p>
            </p:txBody>
          </p:sp>
        </mc:Fallback>
      </mc:AlternateContent>
      <p:cxnSp>
        <p:nvCxnSpPr>
          <p:cNvPr id="80" name="Straight Connector 79">
            <a:extLst>
              <a:ext uri="{FF2B5EF4-FFF2-40B4-BE49-F238E27FC236}">
                <a16:creationId xmlns:a16="http://schemas.microsoft.com/office/drawing/2014/main" id="{B2689E76-3CEA-184C-AF66-62B8C1A9A1A9}"/>
              </a:ext>
            </a:extLst>
          </p:cNvPr>
          <p:cNvCxnSpPr>
            <a:cxnSpLocks/>
          </p:cNvCxnSpPr>
          <p:nvPr/>
        </p:nvCxnSpPr>
        <p:spPr>
          <a:xfrm flipV="1">
            <a:off x="6886845" y="2583025"/>
            <a:ext cx="640081" cy="64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65A65CC-94B5-7D45-AD0B-C51A8AC89C4C}"/>
              </a:ext>
            </a:extLst>
          </p:cNvPr>
          <p:cNvCxnSpPr/>
          <p:nvPr/>
        </p:nvCxnSpPr>
        <p:spPr>
          <a:xfrm>
            <a:off x="6886774" y="2571036"/>
            <a:ext cx="914400" cy="911894"/>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B31C2AD-F660-9146-8339-C873D1335A2E}"/>
              </a:ext>
            </a:extLst>
          </p:cNvPr>
          <p:cNvGrpSpPr/>
          <p:nvPr/>
        </p:nvGrpSpPr>
        <p:grpSpPr>
          <a:xfrm>
            <a:off x="8347544" y="2428333"/>
            <a:ext cx="1437976" cy="1396075"/>
            <a:chOff x="8347544" y="2428333"/>
            <a:chExt cx="1437976" cy="1396075"/>
          </a:xfrm>
        </p:grpSpPr>
        <p:cxnSp>
          <p:nvCxnSpPr>
            <p:cNvPr id="82" name="Straight Arrow Connector 81">
              <a:extLst>
                <a:ext uri="{FF2B5EF4-FFF2-40B4-BE49-F238E27FC236}">
                  <a16:creationId xmlns:a16="http://schemas.microsoft.com/office/drawing/2014/main" id="{3BD49557-8DF4-794B-A8F0-EB411D9202F7}"/>
                </a:ext>
              </a:extLst>
            </p:cNvPr>
            <p:cNvCxnSpPr>
              <a:cxnSpLocks/>
            </p:cNvCxnSpPr>
            <p:nvPr/>
          </p:nvCxnSpPr>
          <p:spPr>
            <a:xfrm flipV="1">
              <a:off x="8410501" y="2581934"/>
              <a:ext cx="1"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3F148D4-19D1-C640-B576-B52557B4A831}"/>
                </a:ext>
              </a:extLst>
            </p:cNvPr>
            <p:cNvCxnSpPr>
              <a:cxnSpLocks/>
            </p:cNvCxnSpPr>
            <p:nvPr/>
          </p:nvCxnSpPr>
          <p:spPr>
            <a:xfrm>
              <a:off x="8410498" y="3253401"/>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6D1142-EDAD-0A42-A1F6-05E1BF8357F7}"/>
                </a:ext>
              </a:extLst>
            </p:cNvPr>
            <p:cNvCxnSpPr>
              <a:cxnSpLocks/>
            </p:cNvCxnSpPr>
            <p:nvPr/>
          </p:nvCxnSpPr>
          <p:spPr>
            <a:xfrm flipV="1">
              <a:off x="8701361" y="2795716"/>
              <a:ext cx="0" cy="4572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789A50C4-3031-DA40-9A1B-867EA9C2CAC3}"/>
                    </a:ext>
                  </a:extLst>
                </p:cNvPr>
                <p:cNvSpPr txBox="1"/>
                <p:nvPr/>
              </p:nvSpPr>
              <p:spPr>
                <a:xfrm>
                  <a:off x="8418770" y="2428333"/>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𝐴𝑚𝑝𝑙𝑖𝑡𝑢𝑑𝑒</m:t>
                        </m:r>
                      </m:oMath>
                    </m:oMathPara>
                  </a14:m>
                  <a:endParaRPr lang="en-US" sz="1600" dirty="0"/>
                </a:p>
              </p:txBody>
            </p:sp>
          </mc:Choice>
          <mc:Fallback xmlns="">
            <p:sp>
              <p:nvSpPr>
                <p:cNvPr id="85" name="TextBox 84">
                  <a:extLst>
                    <a:ext uri="{FF2B5EF4-FFF2-40B4-BE49-F238E27FC236}">
                      <a16:creationId xmlns:a16="http://schemas.microsoft.com/office/drawing/2014/main" id="{789A50C4-3031-DA40-9A1B-867EA9C2CAC3}"/>
                    </a:ext>
                  </a:extLst>
                </p:cNvPr>
                <p:cNvSpPr txBox="1">
                  <a:spLocks noRot="1" noChangeAspect="1" noMove="1" noResize="1" noEditPoints="1" noAdjustHandles="1" noChangeArrowheads="1" noChangeShapeType="1" noTextEdit="1"/>
                </p:cNvSpPr>
                <p:nvPr/>
              </p:nvSpPr>
              <p:spPr>
                <a:xfrm>
                  <a:off x="8418770" y="2428333"/>
                  <a:ext cx="830101" cy="338554"/>
                </a:xfrm>
                <a:prstGeom prst="rect">
                  <a:avLst/>
                </a:prstGeom>
                <a:blipFill>
                  <a:blip r:embed="rId8"/>
                  <a:stretch>
                    <a:fillRect r="-37500"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DE318314-063B-904B-9166-39CE4F8AAC2F}"/>
                    </a:ext>
                  </a:extLst>
                </p:cNvPr>
                <p:cNvSpPr/>
                <p:nvPr/>
              </p:nvSpPr>
              <p:spPr>
                <a:xfrm>
                  <a:off x="8347544" y="3256768"/>
                  <a:ext cx="34496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0</m:t>
                        </m:r>
                      </m:oMath>
                    </m:oMathPara>
                  </a14:m>
                  <a:endParaRPr lang="en-US" sz="3600"/>
                </a:p>
              </p:txBody>
            </p:sp>
          </mc:Choice>
          <mc:Fallback xmlns="">
            <p:sp>
              <p:nvSpPr>
                <p:cNvPr id="86" name="Rectangle 85">
                  <a:extLst>
                    <a:ext uri="{FF2B5EF4-FFF2-40B4-BE49-F238E27FC236}">
                      <a16:creationId xmlns:a16="http://schemas.microsoft.com/office/drawing/2014/main" id="{DE318314-063B-904B-9166-39CE4F8AAC2F}"/>
                    </a:ext>
                  </a:extLst>
                </p:cNvPr>
                <p:cNvSpPr>
                  <a:spLocks noRot="1" noChangeAspect="1" noMove="1" noResize="1" noEditPoints="1" noAdjustHandles="1" noChangeArrowheads="1" noChangeShapeType="1" noTextEdit="1"/>
                </p:cNvSpPr>
                <p:nvPr/>
              </p:nvSpPr>
              <p:spPr>
                <a:xfrm>
                  <a:off x="8347544" y="3256768"/>
                  <a:ext cx="344966" cy="338554"/>
                </a:xfrm>
                <a:prstGeom prst="rect">
                  <a:avLst/>
                </a:prstGeom>
                <a:blipFill>
                  <a:blip r:embed="rId9"/>
                  <a:stretch>
                    <a:fillRect/>
                  </a:stretch>
                </a:blipFill>
              </p:spPr>
              <p:txBody>
                <a:bodyPr/>
                <a:lstStyle/>
                <a:p>
                  <a:r>
                    <a:rPr lang="en-US">
                      <a:noFill/>
                    </a:rPr>
                    <a:t> </a:t>
                  </a:r>
                </a:p>
              </p:txBody>
            </p:sp>
          </mc:Fallback>
        </mc:AlternateContent>
        <p:cxnSp>
          <p:nvCxnSpPr>
            <p:cNvPr id="88" name="Straight Connector 87">
              <a:extLst>
                <a:ext uri="{FF2B5EF4-FFF2-40B4-BE49-F238E27FC236}">
                  <a16:creationId xmlns:a16="http://schemas.microsoft.com/office/drawing/2014/main" id="{E7903905-E823-3145-879E-5E88C4271172}"/>
                </a:ext>
              </a:extLst>
            </p:cNvPr>
            <p:cNvCxnSpPr>
              <a:cxnSpLocks/>
            </p:cNvCxnSpPr>
            <p:nvPr/>
          </p:nvCxnSpPr>
          <p:spPr>
            <a:xfrm flipV="1">
              <a:off x="8486347" y="3233866"/>
              <a:ext cx="0" cy="914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473A7712-36C0-F348-A54E-5BF5934C7853}"/>
                    </a:ext>
                  </a:extLst>
                </p:cNvPr>
                <p:cNvSpPr/>
                <p:nvPr/>
              </p:nvSpPr>
              <p:spPr>
                <a:xfrm>
                  <a:off x="8886941" y="3252921"/>
                  <a:ext cx="898579"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2</m:t>
                            </m:r>
                          </m:e>
                          <m:sup>
                            <m:r>
                              <a:rPr lang="en-US" sz="1600" i="1">
                                <a:solidFill>
                                  <a:prstClr val="black"/>
                                </a:solidFill>
                                <a:latin typeface="Cambria Math" panose="02040503050406030204" pitchFamily="18" charset="0"/>
                              </a:rPr>
                              <m:t>𝑆𝐹</m:t>
                            </m:r>
                          </m:sup>
                        </m:sSup>
                        <m:r>
                          <a:rPr lang="en-US" sz="1600" i="1">
                            <a:solidFill>
                              <a:prstClr val="black"/>
                            </a:solidFill>
                            <a:latin typeface="Cambria Math" panose="02040503050406030204" pitchFamily="18" charset="0"/>
                          </a:rPr>
                          <m:t>−1</m:t>
                        </m:r>
                      </m:oMath>
                    </m:oMathPara>
                  </a14:m>
                  <a:endParaRPr lang="en-US" sz="3600"/>
                </a:p>
              </p:txBody>
            </p:sp>
          </mc:Choice>
          <mc:Fallback xmlns="">
            <p:sp>
              <p:nvSpPr>
                <p:cNvPr id="89" name="Rectangle 88">
                  <a:extLst>
                    <a:ext uri="{FF2B5EF4-FFF2-40B4-BE49-F238E27FC236}">
                      <a16:creationId xmlns:a16="http://schemas.microsoft.com/office/drawing/2014/main" id="{473A7712-36C0-F348-A54E-5BF5934C7853}"/>
                    </a:ext>
                  </a:extLst>
                </p:cNvPr>
                <p:cNvSpPr>
                  <a:spLocks noRot="1" noChangeAspect="1" noMove="1" noResize="1" noEditPoints="1" noAdjustHandles="1" noChangeArrowheads="1" noChangeShapeType="1" noTextEdit="1"/>
                </p:cNvSpPr>
                <p:nvPr/>
              </p:nvSpPr>
              <p:spPr>
                <a:xfrm>
                  <a:off x="8886941" y="3252921"/>
                  <a:ext cx="898579" cy="339388"/>
                </a:xfrm>
                <a:prstGeom prst="rect">
                  <a:avLst/>
                </a:prstGeom>
                <a:blipFill>
                  <a:blip r:embed="rId10"/>
                  <a:stretch>
                    <a:fillRect/>
                  </a:stretch>
                </a:blipFill>
              </p:spPr>
              <p:txBody>
                <a:bodyPr/>
                <a:lstStyle/>
                <a:p>
                  <a:r>
                    <a:rPr lang="en-US">
                      <a:noFill/>
                    </a:rPr>
                    <a:t> </a:t>
                  </a:r>
                </a:p>
              </p:txBody>
            </p:sp>
          </mc:Fallback>
        </mc:AlternateContent>
        <p:cxnSp>
          <p:nvCxnSpPr>
            <p:cNvPr id="90" name="Straight Connector 89">
              <a:extLst>
                <a:ext uri="{FF2B5EF4-FFF2-40B4-BE49-F238E27FC236}">
                  <a16:creationId xmlns:a16="http://schemas.microsoft.com/office/drawing/2014/main" id="{CB1D17B3-7169-2541-A2AF-3C543430643E}"/>
                </a:ext>
              </a:extLst>
            </p:cNvPr>
            <p:cNvCxnSpPr>
              <a:cxnSpLocks/>
            </p:cNvCxnSpPr>
            <p:nvPr/>
          </p:nvCxnSpPr>
          <p:spPr>
            <a:xfrm flipV="1">
              <a:off x="9220748" y="3233866"/>
              <a:ext cx="0" cy="914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65E1E65-76A2-124C-8784-5553F37CE4F7}"/>
                    </a:ext>
                  </a:extLst>
                </p:cNvPr>
                <p:cNvSpPr txBox="1"/>
                <p:nvPr/>
              </p:nvSpPr>
              <p:spPr>
                <a:xfrm>
                  <a:off x="8486347" y="3485854"/>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𝐹𝐹𝑇</m:t>
                        </m:r>
                        <m:r>
                          <a:rPr lang="en-US" sz="1600" i="1">
                            <a:latin typeface="Cambria Math" panose="02040503050406030204" pitchFamily="18" charset="0"/>
                          </a:rPr>
                          <m:t> </m:t>
                        </m:r>
                        <m:r>
                          <a:rPr lang="en-US" sz="1600" i="1">
                            <a:latin typeface="Cambria Math" panose="02040503050406030204" pitchFamily="18" charset="0"/>
                          </a:rPr>
                          <m:t>𝑏𝑖𝑛</m:t>
                        </m:r>
                      </m:oMath>
                    </m:oMathPara>
                  </a14:m>
                  <a:endParaRPr lang="en-US" sz="1600"/>
                </a:p>
              </p:txBody>
            </p:sp>
          </mc:Choice>
          <mc:Fallback xmlns="">
            <p:sp>
              <p:nvSpPr>
                <p:cNvPr id="91" name="TextBox 90">
                  <a:extLst>
                    <a:ext uri="{FF2B5EF4-FFF2-40B4-BE49-F238E27FC236}">
                      <a16:creationId xmlns:a16="http://schemas.microsoft.com/office/drawing/2014/main" id="{665E1E65-76A2-124C-8784-5553F37CE4F7}"/>
                    </a:ext>
                  </a:extLst>
                </p:cNvPr>
                <p:cNvSpPr txBox="1">
                  <a:spLocks noRot="1" noChangeAspect="1" noMove="1" noResize="1" noEditPoints="1" noAdjustHandles="1" noChangeArrowheads="1" noChangeShapeType="1" noTextEdit="1"/>
                </p:cNvSpPr>
                <p:nvPr/>
              </p:nvSpPr>
              <p:spPr>
                <a:xfrm>
                  <a:off x="8486347" y="3485854"/>
                  <a:ext cx="830101" cy="338554"/>
                </a:xfrm>
                <a:prstGeom prst="rect">
                  <a:avLst/>
                </a:prstGeom>
                <a:blipFill>
                  <a:blip r:embed="rId11"/>
                  <a:stretch>
                    <a:fillRect r="-4412"/>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DD6B8B06-4795-624B-9129-3D1A424BAB21}"/>
                </a:ext>
              </a:extLst>
            </p:cNvPr>
            <p:cNvCxnSpPr>
              <a:cxnSpLocks/>
            </p:cNvCxnSpPr>
            <p:nvPr/>
          </p:nvCxnSpPr>
          <p:spPr>
            <a:xfrm flipV="1">
              <a:off x="8700274" y="3233866"/>
              <a:ext cx="0" cy="914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588269D4-3064-D548-B923-20166EE2BA40}"/>
                    </a:ext>
                  </a:extLst>
                </p:cNvPr>
                <p:cNvSpPr/>
                <p:nvPr/>
              </p:nvSpPr>
              <p:spPr>
                <a:xfrm>
                  <a:off x="8515605" y="3251611"/>
                  <a:ext cx="43031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prstClr val="black"/>
                                </a:solidFill>
                                <a:latin typeface="Cambria Math" panose="02040503050406030204" pitchFamily="18" charset="0"/>
                              </a:rPr>
                            </m:ctrlPr>
                          </m:sSubPr>
                          <m:e>
                            <m:r>
                              <a:rPr lang="en-US" sz="1600" b="0" i="1" smtClean="0">
                                <a:solidFill>
                                  <a:prstClr val="black"/>
                                </a:solidFill>
                                <a:latin typeface="Cambria Math" panose="02040503050406030204" pitchFamily="18" charset="0"/>
                              </a:rPr>
                              <m:t>𝑏</m:t>
                            </m:r>
                          </m:e>
                          <m:sub>
                            <m:r>
                              <a:rPr lang="en-US" sz="1600" i="1">
                                <a:solidFill>
                                  <a:prstClr val="black"/>
                                </a:solidFill>
                                <a:latin typeface="Cambria Math" panose="02040503050406030204" pitchFamily="18" charset="0"/>
                              </a:rPr>
                              <m:t>0</m:t>
                            </m:r>
                          </m:sub>
                        </m:sSub>
                      </m:oMath>
                    </m:oMathPara>
                  </a14:m>
                  <a:endParaRPr lang="en-US" sz="3600" i="1"/>
                </a:p>
              </p:txBody>
            </p:sp>
          </mc:Choice>
          <mc:Fallback xmlns="">
            <p:sp>
              <p:nvSpPr>
                <p:cNvPr id="93" name="Rectangle 92">
                  <a:extLst>
                    <a:ext uri="{FF2B5EF4-FFF2-40B4-BE49-F238E27FC236}">
                      <a16:creationId xmlns:a16="http://schemas.microsoft.com/office/drawing/2014/main" id="{588269D4-3064-D548-B923-20166EE2BA40}"/>
                    </a:ext>
                  </a:extLst>
                </p:cNvPr>
                <p:cNvSpPr>
                  <a:spLocks noRot="1" noChangeAspect="1" noMove="1" noResize="1" noEditPoints="1" noAdjustHandles="1" noChangeArrowheads="1" noChangeShapeType="1" noTextEdit="1"/>
                </p:cNvSpPr>
                <p:nvPr/>
              </p:nvSpPr>
              <p:spPr>
                <a:xfrm>
                  <a:off x="8515605" y="3251611"/>
                  <a:ext cx="430311" cy="338554"/>
                </a:xfrm>
                <a:prstGeom prst="rect">
                  <a:avLst/>
                </a:prstGeom>
                <a:blipFill>
                  <a:blip r:embed="rId12"/>
                  <a:stretch>
                    <a:fillRect/>
                  </a:stretch>
                </a:blipFill>
              </p:spPr>
              <p:txBody>
                <a:bodyPr/>
                <a:lstStyle/>
                <a:p>
                  <a:r>
                    <a:rPr lang="en-US">
                      <a:noFill/>
                    </a:rPr>
                    <a:t> </a:t>
                  </a:r>
                </a:p>
              </p:txBody>
            </p:sp>
          </mc:Fallback>
        </mc:AlternateContent>
      </p:grpSp>
      <p:cxnSp>
        <p:nvCxnSpPr>
          <p:cNvPr id="94" name="Straight Connector 93">
            <a:extLst>
              <a:ext uri="{FF2B5EF4-FFF2-40B4-BE49-F238E27FC236}">
                <a16:creationId xmlns:a16="http://schemas.microsoft.com/office/drawing/2014/main" id="{DA2972DA-2081-5D43-A431-FCE1387CF109}"/>
              </a:ext>
            </a:extLst>
          </p:cNvPr>
          <p:cNvCxnSpPr>
            <a:cxnSpLocks/>
          </p:cNvCxnSpPr>
          <p:nvPr/>
        </p:nvCxnSpPr>
        <p:spPr>
          <a:xfrm flipV="1">
            <a:off x="7530587" y="3206280"/>
            <a:ext cx="274320" cy="274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9BC19A5-83CE-F140-B10E-756C0E6A7B5F}"/>
              </a:ext>
            </a:extLst>
          </p:cNvPr>
          <p:cNvCxnSpPr>
            <a:cxnSpLocks/>
          </p:cNvCxnSpPr>
          <p:nvPr/>
        </p:nvCxnSpPr>
        <p:spPr>
          <a:xfrm>
            <a:off x="7526923" y="2583025"/>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51EEF19-A161-B24D-963B-CC846917AF0F}"/>
              </a:ext>
            </a:extLst>
          </p:cNvPr>
          <p:cNvCxnSpPr/>
          <p:nvPr/>
        </p:nvCxnSpPr>
        <p:spPr>
          <a:xfrm>
            <a:off x="6907694" y="3217090"/>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4A6A47-A534-414B-8580-D90497E74287}"/>
              </a:ext>
            </a:extLst>
          </p:cNvPr>
          <p:cNvCxnSpPr>
            <a:cxnSpLocks/>
          </p:cNvCxnSpPr>
          <p:nvPr/>
        </p:nvCxnSpPr>
        <p:spPr>
          <a:xfrm flipV="1">
            <a:off x="6986980" y="3206280"/>
            <a:ext cx="0" cy="284964"/>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4AE35422-28A2-6C48-BDF5-057FF1DA1335}"/>
                  </a:ext>
                </a:extLst>
              </p:cNvPr>
              <p:cNvSpPr/>
              <p:nvPr/>
            </p:nvSpPr>
            <p:spPr>
              <a:xfrm>
                <a:off x="6968095" y="3167702"/>
                <a:ext cx="40639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𝑓</m:t>
                          </m:r>
                        </m:e>
                        <m:sub>
                          <m:r>
                            <a:rPr lang="en-US" sz="1600" i="1">
                              <a:solidFill>
                                <a:prstClr val="black"/>
                              </a:solidFill>
                              <a:latin typeface="Cambria Math" panose="02040503050406030204" pitchFamily="18" charset="0"/>
                            </a:rPr>
                            <m:t>0</m:t>
                          </m:r>
                        </m:sub>
                      </m:sSub>
                    </m:oMath>
                  </m:oMathPara>
                </a14:m>
                <a:endParaRPr lang="en-US" sz="3600" i="1"/>
              </a:p>
            </p:txBody>
          </p:sp>
        </mc:Choice>
        <mc:Fallback xmlns="">
          <p:sp>
            <p:nvSpPr>
              <p:cNvPr id="98" name="Rectangle 97">
                <a:extLst>
                  <a:ext uri="{FF2B5EF4-FFF2-40B4-BE49-F238E27FC236}">
                    <a16:creationId xmlns:a16="http://schemas.microsoft.com/office/drawing/2014/main" id="{4AE35422-28A2-6C48-BDF5-057FF1DA1335}"/>
                  </a:ext>
                </a:extLst>
              </p:cNvPr>
              <p:cNvSpPr>
                <a:spLocks noRot="1" noChangeAspect="1" noMove="1" noResize="1" noEditPoints="1" noAdjustHandles="1" noChangeArrowheads="1" noChangeShapeType="1" noTextEdit="1"/>
              </p:cNvSpPr>
              <p:nvPr/>
            </p:nvSpPr>
            <p:spPr>
              <a:xfrm>
                <a:off x="6968095" y="3167702"/>
                <a:ext cx="406393" cy="338554"/>
              </a:xfrm>
              <a:prstGeom prst="rect">
                <a:avLst/>
              </a:prstGeom>
              <a:blipFill>
                <a:blip r:embed="rId13"/>
                <a:stretch>
                  <a:fillRect b="-10909"/>
                </a:stretch>
              </a:blipFill>
            </p:spPr>
            <p:txBody>
              <a:bodyPr/>
              <a:lstStyle/>
              <a:p>
                <a:r>
                  <a:rPr lang="en-US">
                    <a:noFill/>
                  </a:rPr>
                  <a:t> </a:t>
                </a:r>
              </a:p>
            </p:txBody>
          </p:sp>
        </mc:Fallback>
      </mc:AlternateContent>
      <p:cxnSp>
        <p:nvCxnSpPr>
          <p:cNvPr id="99" name="Straight Arrow Connector 98">
            <a:extLst>
              <a:ext uri="{FF2B5EF4-FFF2-40B4-BE49-F238E27FC236}">
                <a16:creationId xmlns:a16="http://schemas.microsoft.com/office/drawing/2014/main" id="{ED7C940A-20CF-2543-A2D1-6CF4AEC81D47}"/>
              </a:ext>
            </a:extLst>
          </p:cNvPr>
          <p:cNvCxnSpPr>
            <a:cxnSpLocks/>
          </p:cNvCxnSpPr>
          <p:nvPr/>
        </p:nvCxnSpPr>
        <p:spPr>
          <a:xfrm flipV="1">
            <a:off x="3222813" y="2330068"/>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90F6D89-2667-E94F-821F-956AAA9C12D3}"/>
              </a:ext>
            </a:extLst>
          </p:cNvPr>
          <p:cNvCxnSpPr>
            <a:cxnSpLocks/>
          </p:cNvCxnSpPr>
          <p:nvPr/>
        </p:nvCxnSpPr>
        <p:spPr>
          <a:xfrm>
            <a:off x="3222813" y="3015491"/>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4A166D-14C7-2B4D-A764-EEDCB97248B5}"/>
              </a:ext>
            </a:extLst>
          </p:cNvPr>
          <p:cNvCxnSpPr/>
          <p:nvPr/>
        </p:nvCxnSpPr>
        <p:spPr>
          <a:xfrm>
            <a:off x="3222812" y="2564801"/>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2968FBF-9659-6441-A4B3-86606B5E28A4}"/>
              </a:ext>
            </a:extLst>
          </p:cNvPr>
          <p:cNvCxnSpPr>
            <a:cxnSpLocks/>
          </p:cNvCxnSpPr>
          <p:nvPr/>
        </p:nvCxnSpPr>
        <p:spPr>
          <a:xfrm>
            <a:off x="3222812" y="3470485"/>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3D5CB4F-B0F4-5840-A505-28938B30A55E}"/>
              </a:ext>
            </a:extLst>
          </p:cNvPr>
          <p:cNvCxnSpPr>
            <a:cxnSpLocks/>
          </p:cNvCxnSpPr>
          <p:nvPr/>
        </p:nvCxnSpPr>
        <p:spPr>
          <a:xfrm>
            <a:off x="4149780" y="2558591"/>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4E4C03AD-CDB8-1E4B-8FD9-22DDE8A00715}"/>
                  </a:ext>
                </a:extLst>
              </p:cNvPr>
              <p:cNvSpPr txBox="1"/>
              <p:nvPr/>
            </p:nvSpPr>
            <p:spPr>
              <a:xfrm>
                <a:off x="2338619" y="2285911"/>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104" name="TextBox 103">
                <a:extLst>
                  <a:ext uri="{FF2B5EF4-FFF2-40B4-BE49-F238E27FC236}">
                    <a16:creationId xmlns:a16="http://schemas.microsoft.com/office/drawing/2014/main" id="{4E4C03AD-CDB8-1E4B-8FD9-22DDE8A00715}"/>
                  </a:ext>
                </a:extLst>
              </p:cNvPr>
              <p:cNvSpPr txBox="1">
                <a:spLocks noRot="1" noChangeAspect="1" noMove="1" noResize="1" noEditPoints="1" noAdjustHandles="1" noChangeArrowheads="1" noChangeShapeType="1" noTextEdit="1"/>
              </p:cNvSpPr>
              <p:nvPr/>
            </p:nvSpPr>
            <p:spPr>
              <a:xfrm>
                <a:off x="2338619" y="2285911"/>
                <a:ext cx="830100" cy="5517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D8AF22F4-1246-074A-9C15-DBA4FA888741}"/>
                  </a:ext>
                </a:extLst>
              </p:cNvPr>
              <p:cNvSpPr txBox="1"/>
              <p:nvPr/>
            </p:nvSpPr>
            <p:spPr>
              <a:xfrm>
                <a:off x="2338619" y="3212093"/>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105" name="TextBox 104">
                <a:extLst>
                  <a:ext uri="{FF2B5EF4-FFF2-40B4-BE49-F238E27FC236}">
                    <a16:creationId xmlns:a16="http://schemas.microsoft.com/office/drawing/2014/main" id="{D8AF22F4-1246-074A-9C15-DBA4FA888741}"/>
                  </a:ext>
                </a:extLst>
              </p:cNvPr>
              <p:cNvSpPr txBox="1">
                <a:spLocks noRot="1" noChangeAspect="1" noMove="1" noResize="1" noEditPoints="1" noAdjustHandles="1" noChangeArrowheads="1" noChangeShapeType="1" noTextEdit="1"/>
              </p:cNvSpPr>
              <p:nvPr/>
            </p:nvSpPr>
            <p:spPr>
              <a:xfrm>
                <a:off x="2338619" y="3212093"/>
                <a:ext cx="830100" cy="55175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F02A1EC3-4E94-0942-9C96-1ADCAD2C8AF7}"/>
                  </a:ext>
                </a:extLst>
              </p:cNvPr>
              <p:cNvSpPr txBox="1"/>
              <p:nvPr/>
            </p:nvSpPr>
            <p:spPr>
              <a:xfrm>
                <a:off x="3066918" y="2209490"/>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𝑓</m:t>
                      </m:r>
                    </m:oMath>
                  </m:oMathPara>
                </a14:m>
                <a:endParaRPr lang="en-US" sz="1600"/>
              </a:p>
            </p:txBody>
          </p:sp>
        </mc:Choice>
        <mc:Fallback xmlns="">
          <p:sp>
            <p:nvSpPr>
              <p:cNvPr id="106" name="TextBox 105">
                <a:extLst>
                  <a:ext uri="{FF2B5EF4-FFF2-40B4-BE49-F238E27FC236}">
                    <a16:creationId xmlns:a16="http://schemas.microsoft.com/office/drawing/2014/main" id="{F02A1EC3-4E94-0942-9C96-1ADCAD2C8AF7}"/>
                  </a:ext>
                </a:extLst>
              </p:cNvPr>
              <p:cNvSpPr txBox="1">
                <a:spLocks noRot="1" noChangeAspect="1" noMove="1" noResize="1" noEditPoints="1" noAdjustHandles="1" noChangeArrowheads="1" noChangeShapeType="1" noTextEdit="1"/>
              </p:cNvSpPr>
              <p:nvPr/>
            </p:nvSpPr>
            <p:spPr>
              <a:xfrm>
                <a:off x="3066918" y="2209490"/>
                <a:ext cx="830101" cy="338554"/>
              </a:xfrm>
              <a:prstGeom prst="rect">
                <a:avLst/>
              </a:prstGeom>
              <a:blipFill>
                <a:blip r:embed="rId6"/>
                <a:stretch>
                  <a:fillRect b="-8929"/>
                </a:stretch>
              </a:blipFill>
            </p:spPr>
            <p:txBody>
              <a:bodyPr/>
              <a:lstStyle/>
              <a:p>
                <a:r>
                  <a:rPr lang="en-US">
                    <a:noFill/>
                  </a:rPr>
                  <a:t> </a:t>
                </a:r>
              </a:p>
            </p:txBody>
          </p:sp>
        </mc:Fallback>
      </mc:AlternateContent>
      <p:cxnSp>
        <p:nvCxnSpPr>
          <p:cNvPr id="107" name="Straight Connector 106">
            <a:extLst>
              <a:ext uri="{FF2B5EF4-FFF2-40B4-BE49-F238E27FC236}">
                <a16:creationId xmlns:a16="http://schemas.microsoft.com/office/drawing/2014/main" id="{A2F4F354-3C54-B54E-8CB4-B5B7695898E7}"/>
              </a:ext>
            </a:extLst>
          </p:cNvPr>
          <p:cNvCxnSpPr>
            <a:cxnSpLocks/>
          </p:cNvCxnSpPr>
          <p:nvPr/>
        </p:nvCxnSpPr>
        <p:spPr>
          <a:xfrm flipV="1">
            <a:off x="3222883" y="2570580"/>
            <a:ext cx="640081" cy="64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053E00E-AC06-3F49-8405-D6B2013CEE67}"/>
              </a:ext>
            </a:extLst>
          </p:cNvPr>
          <p:cNvCxnSpPr>
            <a:cxnSpLocks/>
          </p:cNvCxnSpPr>
          <p:nvPr/>
        </p:nvCxnSpPr>
        <p:spPr>
          <a:xfrm flipV="1">
            <a:off x="3866625" y="3193835"/>
            <a:ext cx="274320" cy="274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1ECD7E8-AA88-1E48-B4BA-BA8887EFC1BF}"/>
              </a:ext>
            </a:extLst>
          </p:cNvPr>
          <p:cNvCxnSpPr>
            <a:cxnSpLocks/>
          </p:cNvCxnSpPr>
          <p:nvPr/>
        </p:nvCxnSpPr>
        <p:spPr>
          <a:xfrm>
            <a:off x="3862961" y="2570580"/>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AF419E2-97C2-3942-BD8E-FF170B30C4FB}"/>
              </a:ext>
            </a:extLst>
          </p:cNvPr>
          <p:cNvCxnSpPr/>
          <p:nvPr/>
        </p:nvCxnSpPr>
        <p:spPr>
          <a:xfrm>
            <a:off x="3243732" y="3204645"/>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9AA2CC5-72B1-9149-9D44-8D3D926690C6}"/>
              </a:ext>
            </a:extLst>
          </p:cNvPr>
          <p:cNvCxnSpPr>
            <a:cxnSpLocks/>
          </p:cNvCxnSpPr>
          <p:nvPr/>
        </p:nvCxnSpPr>
        <p:spPr>
          <a:xfrm flipV="1">
            <a:off x="3323018" y="3193835"/>
            <a:ext cx="0" cy="284964"/>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Rectangle 121">
                <a:extLst>
                  <a:ext uri="{FF2B5EF4-FFF2-40B4-BE49-F238E27FC236}">
                    <a16:creationId xmlns:a16="http://schemas.microsoft.com/office/drawing/2014/main" id="{7E3A844B-2008-2A4A-A168-263746CAFABB}"/>
                  </a:ext>
                </a:extLst>
              </p:cNvPr>
              <p:cNvSpPr/>
              <p:nvPr/>
            </p:nvSpPr>
            <p:spPr>
              <a:xfrm>
                <a:off x="3304133" y="3155257"/>
                <a:ext cx="40639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𝑓</m:t>
                          </m:r>
                        </m:e>
                        <m:sub>
                          <m:r>
                            <a:rPr lang="en-US" sz="1600" i="1">
                              <a:solidFill>
                                <a:prstClr val="black"/>
                              </a:solidFill>
                              <a:latin typeface="Cambria Math" panose="02040503050406030204" pitchFamily="18" charset="0"/>
                            </a:rPr>
                            <m:t>0</m:t>
                          </m:r>
                        </m:sub>
                      </m:sSub>
                    </m:oMath>
                  </m:oMathPara>
                </a14:m>
                <a:endParaRPr lang="en-US" sz="3600" i="1"/>
              </a:p>
            </p:txBody>
          </p:sp>
        </mc:Choice>
        <mc:Fallback xmlns="">
          <p:sp>
            <p:nvSpPr>
              <p:cNvPr id="122" name="Rectangle 121">
                <a:extLst>
                  <a:ext uri="{FF2B5EF4-FFF2-40B4-BE49-F238E27FC236}">
                    <a16:creationId xmlns:a16="http://schemas.microsoft.com/office/drawing/2014/main" id="{7E3A844B-2008-2A4A-A168-263746CAFABB}"/>
                  </a:ext>
                </a:extLst>
              </p:cNvPr>
              <p:cNvSpPr>
                <a:spLocks noRot="1" noChangeAspect="1" noMove="1" noResize="1" noEditPoints="1" noAdjustHandles="1" noChangeArrowheads="1" noChangeShapeType="1" noTextEdit="1"/>
              </p:cNvSpPr>
              <p:nvPr/>
            </p:nvSpPr>
            <p:spPr>
              <a:xfrm>
                <a:off x="3304133" y="3155257"/>
                <a:ext cx="406393" cy="338554"/>
              </a:xfrm>
              <a:prstGeom prst="rect">
                <a:avLst/>
              </a:prstGeom>
              <a:blipFill>
                <a:blip r:embed="rId13"/>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141C1DFC-4C88-854D-99F6-56D3FDFBA590}"/>
                  </a:ext>
                </a:extLst>
              </p:cNvPr>
              <p:cNvSpPr txBox="1"/>
              <p:nvPr/>
            </p:nvSpPr>
            <p:spPr>
              <a:xfrm>
                <a:off x="3901774" y="3014695"/>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oMath>
                  </m:oMathPara>
                </a14:m>
                <a:endParaRPr lang="en-US" sz="1600"/>
              </a:p>
            </p:txBody>
          </p:sp>
        </mc:Choice>
        <mc:Fallback xmlns="">
          <p:sp>
            <p:nvSpPr>
              <p:cNvPr id="123" name="TextBox 122">
                <a:extLst>
                  <a:ext uri="{FF2B5EF4-FFF2-40B4-BE49-F238E27FC236}">
                    <a16:creationId xmlns:a16="http://schemas.microsoft.com/office/drawing/2014/main" id="{141C1DFC-4C88-854D-99F6-56D3FDFBA590}"/>
                  </a:ext>
                </a:extLst>
              </p:cNvPr>
              <p:cNvSpPr txBox="1">
                <a:spLocks noRot="1" noChangeAspect="1" noMove="1" noResize="1" noEditPoints="1" noAdjustHandles="1" noChangeArrowheads="1" noChangeShapeType="1" noTextEdit="1"/>
              </p:cNvSpPr>
              <p:nvPr/>
            </p:nvSpPr>
            <p:spPr>
              <a:xfrm>
                <a:off x="3901774" y="3014695"/>
                <a:ext cx="830101" cy="338554"/>
              </a:xfrm>
              <a:prstGeom prst="rect">
                <a:avLst/>
              </a:prstGeom>
              <a:blipFill>
                <a:blip r:embed="rId16"/>
                <a:stretch>
                  <a:fillRect/>
                </a:stretch>
              </a:blipFill>
            </p:spPr>
            <p:txBody>
              <a:bodyPr/>
              <a:lstStyle/>
              <a:p>
                <a:r>
                  <a:rPr lang="en-US">
                    <a:noFill/>
                  </a:rPr>
                  <a:t> </a:t>
                </a:r>
              </a:p>
            </p:txBody>
          </p:sp>
        </mc:Fallback>
      </mc:AlternateContent>
      <p:sp>
        <p:nvSpPr>
          <p:cNvPr id="124" name="文本框 63">
            <a:extLst>
              <a:ext uri="{FF2B5EF4-FFF2-40B4-BE49-F238E27FC236}">
                <a16:creationId xmlns:a16="http://schemas.microsoft.com/office/drawing/2014/main" id="{D258D89D-E70F-4040-92F5-A984BB49FF18}"/>
              </a:ext>
            </a:extLst>
          </p:cNvPr>
          <p:cNvSpPr txBox="1"/>
          <p:nvPr/>
        </p:nvSpPr>
        <p:spPr>
          <a:xfrm>
            <a:off x="3875530" y="2624572"/>
            <a:ext cx="2721167" cy="400110"/>
          </a:xfrm>
          <a:prstGeom prst="rect">
            <a:avLst/>
          </a:prstGeom>
          <a:noFill/>
        </p:spPr>
        <p:txBody>
          <a:bodyPr wrap="square" rtlCol="0">
            <a:spAutoFit/>
          </a:bodyPr>
          <a:lstStyle/>
          <a:p>
            <a:pPr algn="ctr"/>
            <a:r>
              <a:rPr lang="en-US" altLang="zh-CN" sz="2000" b="1" i="1">
                <a:latin typeface="Times New Roman" panose="02020603050405020304" pitchFamily="18" charset="0"/>
                <a:cs typeface="Times New Roman" panose="02020603050405020304" pitchFamily="18" charset="0"/>
              </a:rPr>
              <a:t>No Collision</a:t>
            </a:r>
            <a:endParaRPr lang="zh-CN" altLang="en-US" b="1" i="1">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E3FC59FD-F153-6744-825E-03850E20D7D4}"/>
              </a:ext>
            </a:extLst>
          </p:cNvPr>
          <p:cNvGrpSpPr/>
          <p:nvPr/>
        </p:nvGrpSpPr>
        <p:grpSpPr>
          <a:xfrm>
            <a:off x="2049388" y="4311033"/>
            <a:ext cx="8356343" cy="1879111"/>
            <a:chOff x="2049388" y="4311033"/>
            <a:chExt cx="8356343" cy="1879111"/>
          </a:xfrm>
        </p:grpSpPr>
        <p:cxnSp>
          <p:nvCxnSpPr>
            <p:cNvPr id="125" name="直接箭头连接符 56">
              <a:extLst>
                <a:ext uri="{FF2B5EF4-FFF2-40B4-BE49-F238E27FC236}">
                  <a16:creationId xmlns:a16="http://schemas.microsoft.com/office/drawing/2014/main" id="{93C25E55-414D-3B4D-AAF5-700D417A87FE}"/>
                </a:ext>
              </a:extLst>
            </p:cNvPr>
            <p:cNvCxnSpPr>
              <a:cxnSpLocks/>
            </p:cNvCxnSpPr>
            <p:nvPr/>
          </p:nvCxnSpPr>
          <p:spPr>
            <a:xfrm>
              <a:off x="2049388" y="5269220"/>
              <a:ext cx="8356343" cy="0"/>
            </a:xfrm>
            <a:prstGeom prst="straightConnector1">
              <a:avLst/>
            </a:prstGeom>
            <a:ln w="762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梯形 63">
              <a:extLst>
                <a:ext uri="{FF2B5EF4-FFF2-40B4-BE49-F238E27FC236}">
                  <a16:creationId xmlns:a16="http://schemas.microsoft.com/office/drawing/2014/main" id="{AC65CC37-7AB4-CE4A-88B8-D868DBD5F983}"/>
                </a:ext>
              </a:extLst>
            </p:cNvPr>
            <p:cNvSpPr/>
            <p:nvPr/>
          </p:nvSpPr>
          <p:spPr>
            <a:xfrm rot="5400000">
              <a:off x="7013735" y="3346518"/>
              <a:ext cx="1879111" cy="3808141"/>
            </a:xfrm>
            <a:prstGeom prst="trapezoid">
              <a:avLst>
                <a:gd name="adj" fmla="val 14587"/>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梯形 63">
              <a:extLst>
                <a:ext uri="{FF2B5EF4-FFF2-40B4-BE49-F238E27FC236}">
                  <a16:creationId xmlns:a16="http://schemas.microsoft.com/office/drawing/2014/main" id="{0C6DD34C-7518-5744-B95F-6EB4B5C8DEC3}"/>
                </a:ext>
              </a:extLst>
            </p:cNvPr>
            <p:cNvSpPr/>
            <p:nvPr/>
          </p:nvSpPr>
          <p:spPr>
            <a:xfrm rot="16200000">
              <a:off x="2485778" y="4185364"/>
              <a:ext cx="1819747" cy="2071086"/>
            </a:xfrm>
            <a:prstGeom prst="trapezoid">
              <a:avLst>
                <a:gd name="adj" fmla="val 14587"/>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8" name="Straight Arrow Connector 127">
              <a:extLst>
                <a:ext uri="{FF2B5EF4-FFF2-40B4-BE49-F238E27FC236}">
                  <a16:creationId xmlns:a16="http://schemas.microsoft.com/office/drawing/2014/main" id="{414B3138-531C-6C40-9269-A0083A4AE9A1}"/>
                </a:ext>
              </a:extLst>
            </p:cNvPr>
            <p:cNvCxnSpPr>
              <a:cxnSpLocks/>
            </p:cNvCxnSpPr>
            <p:nvPr/>
          </p:nvCxnSpPr>
          <p:spPr>
            <a:xfrm flipV="1">
              <a:off x="6908264" y="4536010"/>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617DCDC-FC78-4F42-864D-791ECA289BE3}"/>
                </a:ext>
              </a:extLst>
            </p:cNvPr>
            <p:cNvCxnSpPr>
              <a:cxnSpLocks/>
            </p:cNvCxnSpPr>
            <p:nvPr/>
          </p:nvCxnSpPr>
          <p:spPr>
            <a:xfrm>
              <a:off x="6908264" y="5221433"/>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43DDBE8-9BB0-5B4A-A4C6-9CFF242BAC4E}"/>
                </a:ext>
              </a:extLst>
            </p:cNvPr>
            <p:cNvCxnSpPr/>
            <p:nvPr/>
          </p:nvCxnSpPr>
          <p:spPr>
            <a:xfrm>
              <a:off x="6908263" y="4770743"/>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086093C-81D0-F746-ACA4-3DA1C3C506CC}"/>
                </a:ext>
              </a:extLst>
            </p:cNvPr>
            <p:cNvCxnSpPr>
              <a:cxnSpLocks/>
            </p:cNvCxnSpPr>
            <p:nvPr/>
          </p:nvCxnSpPr>
          <p:spPr>
            <a:xfrm>
              <a:off x="6908263" y="5676427"/>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5550DE9-9105-9D43-B18F-AFD95AB62AF6}"/>
                </a:ext>
              </a:extLst>
            </p:cNvPr>
            <p:cNvCxnSpPr>
              <a:cxnSpLocks/>
            </p:cNvCxnSpPr>
            <p:nvPr/>
          </p:nvCxnSpPr>
          <p:spPr>
            <a:xfrm>
              <a:off x="7835231" y="4764533"/>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98FA7610-A266-7F46-89B9-6740F5E1564A}"/>
                    </a:ext>
                  </a:extLst>
                </p:cNvPr>
                <p:cNvSpPr txBox="1"/>
                <p:nvPr/>
              </p:nvSpPr>
              <p:spPr>
                <a:xfrm>
                  <a:off x="6024070" y="4491853"/>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133" name="TextBox 132">
                  <a:extLst>
                    <a:ext uri="{FF2B5EF4-FFF2-40B4-BE49-F238E27FC236}">
                      <a16:creationId xmlns:a16="http://schemas.microsoft.com/office/drawing/2014/main" id="{98FA7610-A266-7F46-89B9-6740F5E1564A}"/>
                    </a:ext>
                  </a:extLst>
                </p:cNvPr>
                <p:cNvSpPr txBox="1">
                  <a:spLocks noRot="1" noChangeAspect="1" noMove="1" noResize="1" noEditPoints="1" noAdjustHandles="1" noChangeArrowheads="1" noChangeShapeType="1" noTextEdit="1"/>
                </p:cNvSpPr>
                <p:nvPr/>
              </p:nvSpPr>
              <p:spPr>
                <a:xfrm>
                  <a:off x="6024070" y="4491853"/>
                  <a:ext cx="830100" cy="55175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5F59E8C7-33DC-3F4D-BCF6-670FD488AF43}"/>
                    </a:ext>
                  </a:extLst>
                </p:cNvPr>
                <p:cNvSpPr txBox="1"/>
                <p:nvPr/>
              </p:nvSpPr>
              <p:spPr>
                <a:xfrm>
                  <a:off x="6024070" y="5418035"/>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134" name="TextBox 133">
                  <a:extLst>
                    <a:ext uri="{FF2B5EF4-FFF2-40B4-BE49-F238E27FC236}">
                      <a16:creationId xmlns:a16="http://schemas.microsoft.com/office/drawing/2014/main" id="{5F59E8C7-33DC-3F4D-BCF6-670FD488AF43}"/>
                    </a:ext>
                  </a:extLst>
                </p:cNvPr>
                <p:cNvSpPr txBox="1">
                  <a:spLocks noRot="1" noChangeAspect="1" noMove="1" noResize="1" noEditPoints="1" noAdjustHandles="1" noChangeArrowheads="1" noChangeShapeType="1" noTextEdit="1"/>
                </p:cNvSpPr>
                <p:nvPr/>
              </p:nvSpPr>
              <p:spPr>
                <a:xfrm>
                  <a:off x="6024070" y="5418035"/>
                  <a:ext cx="830100" cy="551754"/>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0A7EE145-F2B1-AE4C-830E-591FEF9B40C2}"/>
                    </a:ext>
                  </a:extLst>
                </p:cNvPr>
                <p:cNvSpPr txBox="1"/>
                <p:nvPr/>
              </p:nvSpPr>
              <p:spPr>
                <a:xfrm>
                  <a:off x="6752369" y="4415432"/>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𝑓</m:t>
                        </m:r>
                      </m:oMath>
                    </m:oMathPara>
                  </a14:m>
                  <a:endParaRPr lang="en-US" sz="1600"/>
                </a:p>
              </p:txBody>
            </p:sp>
          </mc:Choice>
          <mc:Fallback xmlns="">
            <p:sp>
              <p:nvSpPr>
                <p:cNvPr id="135" name="TextBox 134">
                  <a:extLst>
                    <a:ext uri="{FF2B5EF4-FFF2-40B4-BE49-F238E27FC236}">
                      <a16:creationId xmlns:a16="http://schemas.microsoft.com/office/drawing/2014/main" id="{0A7EE145-F2B1-AE4C-830E-591FEF9B40C2}"/>
                    </a:ext>
                  </a:extLst>
                </p:cNvPr>
                <p:cNvSpPr txBox="1">
                  <a:spLocks noRot="1" noChangeAspect="1" noMove="1" noResize="1" noEditPoints="1" noAdjustHandles="1" noChangeArrowheads="1" noChangeShapeType="1" noTextEdit="1"/>
                </p:cNvSpPr>
                <p:nvPr/>
              </p:nvSpPr>
              <p:spPr>
                <a:xfrm>
                  <a:off x="6752369" y="4415432"/>
                  <a:ext cx="830101" cy="338554"/>
                </a:xfrm>
                <a:prstGeom prst="rect">
                  <a:avLst/>
                </a:prstGeom>
                <a:blipFill>
                  <a:blip r:embed="rId6"/>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335384D9-14F8-7D40-BDB0-24CC3F31C1C5}"/>
                    </a:ext>
                  </a:extLst>
                </p:cNvPr>
                <p:cNvSpPr txBox="1"/>
                <p:nvPr/>
              </p:nvSpPr>
              <p:spPr>
                <a:xfrm>
                  <a:off x="7547629" y="5192569"/>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oMath>
                    </m:oMathPara>
                  </a14:m>
                  <a:endParaRPr lang="en-US" sz="1600"/>
                </a:p>
              </p:txBody>
            </p:sp>
          </mc:Choice>
          <mc:Fallback xmlns="">
            <p:sp>
              <p:nvSpPr>
                <p:cNvPr id="136" name="TextBox 135">
                  <a:extLst>
                    <a:ext uri="{FF2B5EF4-FFF2-40B4-BE49-F238E27FC236}">
                      <a16:creationId xmlns:a16="http://schemas.microsoft.com/office/drawing/2014/main" id="{335384D9-14F8-7D40-BDB0-24CC3F31C1C5}"/>
                    </a:ext>
                  </a:extLst>
                </p:cNvPr>
                <p:cNvSpPr txBox="1">
                  <a:spLocks noRot="1" noChangeAspect="1" noMove="1" noResize="1" noEditPoints="1" noAdjustHandles="1" noChangeArrowheads="1" noChangeShapeType="1" noTextEdit="1"/>
                </p:cNvSpPr>
                <p:nvPr/>
              </p:nvSpPr>
              <p:spPr>
                <a:xfrm>
                  <a:off x="7547629" y="5192569"/>
                  <a:ext cx="830101" cy="338554"/>
                </a:xfrm>
                <a:prstGeom prst="rect">
                  <a:avLst/>
                </a:prstGeom>
                <a:blipFill>
                  <a:blip r:embed="rId16"/>
                  <a:stretch>
                    <a:fillRect/>
                  </a:stretch>
                </a:blipFill>
              </p:spPr>
              <p:txBody>
                <a:bodyPr/>
                <a:lstStyle/>
                <a:p>
                  <a:r>
                    <a:rPr lang="en-US">
                      <a:noFill/>
                    </a:rPr>
                    <a:t> </a:t>
                  </a:r>
                </a:p>
              </p:txBody>
            </p:sp>
          </mc:Fallback>
        </mc:AlternateContent>
        <p:cxnSp>
          <p:nvCxnSpPr>
            <p:cNvPr id="137" name="Straight Connector 136">
              <a:extLst>
                <a:ext uri="{FF2B5EF4-FFF2-40B4-BE49-F238E27FC236}">
                  <a16:creationId xmlns:a16="http://schemas.microsoft.com/office/drawing/2014/main" id="{1606F3B8-B786-0948-A063-9F81153669D3}"/>
                </a:ext>
              </a:extLst>
            </p:cNvPr>
            <p:cNvCxnSpPr>
              <a:cxnSpLocks/>
            </p:cNvCxnSpPr>
            <p:nvPr/>
          </p:nvCxnSpPr>
          <p:spPr>
            <a:xfrm flipV="1">
              <a:off x="6908334" y="4776522"/>
              <a:ext cx="640081" cy="64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83827F1-F157-244F-9243-DE13515FB8EE}"/>
                </a:ext>
              </a:extLst>
            </p:cNvPr>
            <p:cNvCxnSpPr/>
            <p:nvPr/>
          </p:nvCxnSpPr>
          <p:spPr>
            <a:xfrm>
              <a:off x="6908263" y="4764533"/>
              <a:ext cx="914400" cy="911894"/>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C24B75B-2A5C-7E47-89F3-116DCF275EBE}"/>
                </a:ext>
              </a:extLst>
            </p:cNvPr>
            <p:cNvCxnSpPr>
              <a:cxnSpLocks/>
            </p:cNvCxnSpPr>
            <p:nvPr/>
          </p:nvCxnSpPr>
          <p:spPr>
            <a:xfrm flipV="1">
              <a:off x="8431990" y="4775431"/>
              <a:ext cx="1"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7C9CE8FC-DF6A-5740-89B7-5A5776EE53D1}"/>
                </a:ext>
              </a:extLst>
            </p:cNvPr>
            <p:cNvCxnSpPr>
              <a:cxnSpLocks/>
            </p:cNvCxnSpPr>
            <p:nvPr/>
          </p:nvCxnSpPr>
          <p:spPr>
            <a:xfrm>
              <a:off x="8431987" y="5446898"/>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2CC78A3-6BC9-8245-B59E-9394E3762772}"/>
                </a:ext>
              </a:extLst>
            </p:cNvPr>
            <p:cNvCxnSpPr>
              <a:cxnSpLocks/>
            </p:cNvCxnSpPr>
            <p:nvPr/>
          </p:nvCxnSpPr>
          <p:spPr>
            <a:xfrm flipV="1">
              <a:off x="8722850" y="4989213"/>
              <a:ext cx="0" cy="4572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1" name="TextBox 150">
                  <a:extLst>
                    <a:ext uri="{FF2B5EF4-FFF2-40B4-BE49-F238E27FC236}">
                      <a16:creationId xmlns:a16="http://schemas.microsoft.com/office/drawing/2014/main" id="{FDB9C58C-D031-DE4D-A1C8-ECB8BABE274E}"/>
                    </a:ext>
                  </a:extLst>
                </p:cNvPr>
                <p:cNvSpPr txBox="1"/>
                <p:nvPr/>
              </p:nvSpPr>
              <p:spPr>
                <a:xfrm>
                  <a:off x="8381005" y="4553866"/>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𝐴𝑚𝑝𝑙𝑖𝑡𝑢𝑑𝑒</m:t>
                        </m:r>
                      </m:oMath>
                    </m:oMathPara>
                  </a14:m>
                  <a:endParaRPr lang="en-US" sz="1600" dirty="0"/>
                </a:p>
              </p:txBody>
            </p:sp>
          </mc:Choice>
          <mc:Fallback>
            <p:sp>
              <p:nvSpPr>
                <p:cNvPr id="151" name="TextBox 150">
                  <a:extLst>
                    <a:ext uri="{FF2B5EF4-FFF2-40B4-BE49-F238E27FC236}">
                      <a16:creationId xmlns:a16="http://schemas.microsoft.com/office/drawing/2014/main" id="{FDB9C58C-D031-DE4D-A1C8-ECB8BABE274E}"/>
                    </a:ext>
                  </a:extLst>
                </p:cNvPr>
                <p:cNvSpPr txBox="1">
                  <a:spLocks noRot="1" noChangeAspect="1" noMove="1" noResize="1" noEditPoints="1" noAdjustHandles="1" noChangeArrowheads="1" noChangeShapeType="1" noTextEdit="1"/>
                </p:cNvSpPr>
                <p:nvPr/>
              </p:nvSpPr>
              <p:spPr>
                <a:xfrm>
                  <a:off x="8381005" y="4553866"/>
                  <a:ext cx="830101" cy="338554"/>
                </a:xfrm>
                <a:prstGeom prst="rect">
                  <a:avLst/>
                </a:prstGeom>
                <a:blipFill>
                  <a:blip r:embed="rId19"/>
                  <a:stretch>
                    <a:fillRect r="-36364"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Rectangle 151">
                  <a:extLst>
                    <a:ext uri="{FF2B5EF4-FFF2-40B4-BE49-F238E27FC236}">
                      <a16:creationId xmlns:a16="http://schemas.microsoft.com/office/drawing/2014/main" id="{105339DA-2B29-D446-8C83-C95C5790961D}"/>
                    </a:ext>
                  </a:extLst>
                </p:cNvPr>
                <p:cNvSpPr/>
                <p:nvPr/>
              </p:nvSpPr>
              <p:spPr>
                <a:xfrm>
                  <a:off x="8369033" y="5450265"/>
                  <a:ext cx="34496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0</m:t>
                        </m:r>
                      </m:oMath>
                    </m:oMathPara>
                  </a14:m>
                  <a:endParaRPr lang="en-US" sz="3600"/>
                </a:p>
              </p:txBody>
            </p:sp>
          </mc:Choice>
          <mc:Fallback xmlns="">
            <p:sp>
              <p:nvSpPr>
                <p:cNvPr id="152" name="Rectangle 151">
                  <a:extLst>
                    <a:ext uri="{FF2B5EF4-FFF2-40B4-BE49-F238E27FC236}">
                      <a16:creationId xmlns:a16="http://schemas.microsoft.com/office/drawing/2014/main" id="{105339DA-2B29-D446-8C83-C95C5790961D}"/>
                    </a:ext>
                  </a:extLst>
                </p:cNvPr>
                <p:cNvSpPr>
                  <a:spLocks noRot="1" noChangeAspect="1" noMove="1" noResize="1" noEditPoints="1" noAdjustHandles="1" noChangeArrowheads="1" noChangeShapeType="1" noTextEdit="1"/>
                </p:cNvSpPr>
                <p:nvPr/>
              </p:nvSpPr>
              <p:spPr>
                <a:xfrm>
                  <a:off x="8369033" y="5450265"/>
                  <a:ext cx="344966" cy="338554"/>
                </a:xfrm>
                <a:prstGeom prst="rect">
                  <a:avLst/>
                </a:prstGeom>
                <a:blipFill>
                  <a:blip r:embed="rId20"/>
                  <a:stretch>
                    <a:fillRect/>
                  </a:stretch>
                </a:blipFill>
              </p:spPr>
              <p:txBody>
                <a:bodyPr/>
                <a:lstStyle/>
                <a:p>
                  <a:r>
                    <a:rPr lang="en-US">
                      <a:noFill/>
                    </a:rPr>
                    <a:t> </a:t>
                  </a:r>
                </a:p>
              </p:txBody>
            </p:sp>
          </mc:Fallback>
        </mc:AlternateContent>
        <p:cxnSp>
          <p:nvCxnSpPr>
            <p:cNvPr id="153" name="Straight Connector 152">
              <a:extLst>
                <a:ext uri="{FF2B5EF4-FFF2-40B4-BE49-F238E27FC236}">
                  <a16:creationId xmlns:a16="http://schemas.microsoft.com/office/drawing/2014/main" id="{4E660BD3-70B9-DA41-B6B7-99341A32B868}"/>
                </a:ext>
              </a:extLst>
            </p:cNvPr>
            <p:cNvCxnSpPr>
              <a:cxnSpLocks/>
            </p:cNvCxnSpPr>
            <p:nvPr/>
          </p:nvCxnSpPr>
          <p:spPr>
            <a:xfrm flipV="1">
              <a:off x="8507836" y="5427363"/>
              <a:ext cx="0" cy="914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465E17AD-A3A4-484B-B8D7-6EAFFC44F751}"/>
                    </a:ext>
                  </a:extLst>
                </p:cNvPr>
                <p:cNvSpPr/>
                <p:nvPr/>
              </p:nvSpPr>
              <p:spPr>
                <a:xfrm>
                  <a:off x="8908430" y="5446418"/>
                  <a:ext cx="898579"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2</m:t>
                            </m:r>
                          </m:e>
                          <m:sup>
                            <m:r>
                              <a:rPr lang="en-US" sz="1600" i="1">
                                <a:solidFill>
                                  <a:prstClr val="black"/>
                                </a:solidFill>
                                <a:latin typeface="Cambria Math" panose="02040503050406030204" pitchFamily="18" charset="0"/>
                              </a:rPr>
                              <m:t>𝑆𝐹</m:t>
                            </m:r>
                          </m:sup>
                        </m:sSup>
                        <m:r>
                          <a:rPr lang="en-US" sz="1600" i="1">
                            <a:solidFill>
                              <a:prstClr val="black"/>
                            </a:solidFill>
                            <a:latin typeface="Cambria Math" panose="02040503050406030204" pitchFamily="18" charset="0"/>
                          </a:rPr>
                          <m:t>−1</m:t>
                        </m:r>
                      </m:oMath>
                    </m:oMathPara>
                  </a14:m>
                  <a:endParaRPr lang="en-US" sz="3600"/>
                </a:p>
              </p:txBody>
            </p:sp>
          </mc:Choice>
          <mc:Fallback xmlns="">
            <p:sp>
              <p:nvSpPr>
                <p:cNvPr id="154" name="Rectangle 153">
                  <a:extLst>
                    <a:ext uri="{FF2B5EF4-FFF2-40B4-BE49-F238E27FC236}">
                      <a16:creationId xmlns:a16="http://schemas.microsoft.com/office/drawing/2014/main" id="{465E17AD-A3A4-484B-B8D7-6EAFFC44F751}"/>
                    </a:ext>
                  </a:extLst>
                </p:cNvPr>
                <p:cNvSpPr>
                  <a:spLocks noRot="1" noChangeAspect="1" noMove="1" noResize="1" noEditPoints="1" noAdjustHandles="1" noChangeArrowheads="1" noChangeShapeType="1" noTextEdit="1"/>
                </p:cNvSpPr>
                <p:nvPr/>
              </p:nvSpPr>
              <p:spPr>
                <a:xfrm>
                  <a:off x="8908430" y="5446418"/>
                  <a:ext cx="898579" cy="339388"/>
                </a:xfrm>
                <a:prstGeom prst="rect">
                  <a:avLst/>
                </a:prstGeom>
                <a:blipFill>
                  <a:blip r:embed="rId21"/>
                  <a:stretch>
                    <a:fillRect/>
                  </a:stretch>
                </a:blipFill>
              </p:spPr>
              <p:txBody>
                <a:bodyPr/>
                <a:lstStyle/>
                <a:p>
                  <a:r>
                    <a:rPr lang="en-US">
                      <a:noFill/>
                    </a:rPr>
                    <a:t> </a:t>
                  </a:r>
                </a:p>
              </p:txBody>
            </p:sp>
          </mc:Fallback>
        </mc:AlternateContent>
        <p:cxnSp>
          <p:nvCxnSpPr>
            <p:cNvPr id="155" name="Straight Connector 154">
              <a:extLst>
                <a:ext uri="{FF2B5EF4-FFF2-40B4-BE49-F238E27FC236}">
                  <a16:creationId xmlns:a16="http://schemas.microsoft.com/office/drawing/2014/main" id="{A5EDCA51-BE02-F641-BD40-F2EF5F4899AA}"/>
                </a:ext>
              </a:extLst>
            </p:cNvPr>
            <p:cNvCxnSpPr>
              <a:cxnSpLocks/>
            </p:cNvCxnSpPr>
            <p:nvPr/>
          </p:nvCxnSpPr>
          <p:spPr>
            <a:xfrm flipV="1">
              <a:off x="9242237" y="5427363"/>
              <a:ext cx="0" cy="914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3440024A-ABEF-874A-B11A-2849CF033ED4}"/>
                    </a:ext>
                  </a:extLst>
                </p:cNvPr>
                <p:cNvSpPr txBox="1"/>
                <p:nvPr/>
              </p:nvSpPr>
              <p:spPr>
                <a:xfrm>
                  <a:off x="8507836" y="5679351"/>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𝐹𝐹𝑇</m:t>
                        </m:r>
                        <m:r>
                          <a:rPr lang="en-US" sz="1600" i="1">
                            <a:latin typeface="Cambria Math" panose="02040503050406030204" pitchFamily="18" charset="0"/>
                          </a:rPr>
                          <m:t> </m:t>
                        </m:r>
                        <m:r>
                          <a:rPr lang="en-US" sz="1600" i="1">
                            <a:latin typeface="Cambria Math" panose="02040503050406030204" pitchFamily="18" charset="0"/>
                          </a:rPr>
                          <m:t>𝑏𝑖𝑛</m:t>
                        </m:r>
                      </m:oMath>
                    </m:oMathPara>
                  </a14:m>
                  <a:endParaRPr lang="en-US" sz="1600"/>
                </a:p>
              </p:txBody>
            </p:sp>
          </mc:Choice>
          <mc:Fallback xmlns="">
            <p:sp>
              <p:nvSpPr>
                <p:cNvPr id="156" name="TextBox 155">
                  <a:extLst>
                    <a:ext uri="{FF2B5EF4-FFF2-40B4-BE49-F238E27FC236}">
                      <a16:creationId xmlns:a16="http://schemas.microsoft.com/office/drawing/2014/main" id="{3440024A-ABEF-874A-B11A-2849CF033ED4}"/>
                    </a:ext>
                  </a:extLst>
                </p:cNvPr>
                <p:cNvSpPr txBox="1">
                  <a:spLocks noRot="1" noChangeAspect="1" noMove="1" noResize="1" noEditPoints="1" noAdjustHandles="1" noChangeArrowheads="1" noChangeShapeType="1" noTextEdit="1"/>
                </p:cNvSpPr>
                <p:nvPr/>
              </p:nvSpPr>
              <p:spPr>
                <a:xfrm>
                  <a:off x="8507836" y="5679351"/>
                  <a:ext cx="830101" cy="338554"/>
                </a:xfrm>
                <a:prstGeom prst="rect">
                  <a:avLst/>
                </a:prstGeom>
                <a:blipFill>
                  <a:blip r:embed="rId11"/>
                  <a:stretch>
                    <a:fillRect r="-4412"/>
                  </a:stretch>
                </a:blipFill>
              </p:spPr>
              <p:txBody>
                <a:bodyPr/>
                <a:lstStyle/>
                <a:p>
                  <a:r>
                    <a:rPr lang="en-US">
                      <a:noFill/>
                    </a:rPr>
                    <a:t> </a:t>
                  </a:r>
                </a:p>
              </p:txBody>
            </p:sp>
          </mc:Fallback>
        </mc:AlternateContent>
        <p:cxnSp>
          <p:nvCxnSpPr>
            <p:cNvPr id="157" name="Straight Connector 156">
              <a:extLst>
                <a:ext uri="{FF2B5EF4-FFF2-40B4-BE49-F238E27FC236}">
                  <a16:creationId xmlns:a16="http://schemas.microsoft.com/office/drawing/2014/main" id="{0C2557DF-0DE9-F345-AFCF-8A9CF52D61F0}"/>
                </a:ext>
              </a:extLst>
            </p:cNvPr>
            <p:cNvCxnSpPr>
              <a:cxnSpLocks/>
            </p:cNvCxnSpPr>
            <p:nvPr/>
          </p:nvCxnSpPr>
          <p:spPr>
            <a:xfrm flipV="1">
              <a:off x="8721763" y="5427363"/>
              <a:ext cx="0" cy="914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Rectangle 157">
                  <a:extLst>
                    <a:ext uri="{FF2B5EF4-FFF2-40B4-BE49-F238E27FC236}">
                      <a16:creationId xmlns:a16="http://schemas.microsoft.com/office/drawing/2014/main" id="{43FAC6ED-D729-3848-874F-16DFD403F5CD}"/>
                    </a:ext>
                  </a:extLst>
                </p:cNvPr>
                <p:cNvSpPr/>
                <p:nvPr/>
              </p:nvSpPr>
              <p:spPr>
                <a:xfrm>
                  <a:off x="8537094" y="5445108"/>
                  <a:ext cx="43031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prstClr val="black"/>
                                </a:solidFill>
                                <a:latin typeface="Cambria Math" panose="02040503050406030204" pitchFamily="18" charset="0"/>
                              </a:rPr>
                            </m:ctrlPr>
                          </m:sSubPr>
                          <m:e>
                            <m:r>
                              <a:rPr lang="en-US" sz="1600" b="0" i="1" smtClean="0">
                                <a:solidFill>
                                  <a:prstClr val="black"/>
                                </a:solidFill>
                                <a:latin typeface="Cambria Math" panose="02040503050406030204" pitchFamily="18" charset="0"/>
                              </a:rPr>
                              <m:t>𝑏</m:t>
                            </m:r>
                          </m:e>
                          <m:sub>
                            <m:r>
                              <a:rPr lang="en-US" sz="1600" i="1">
                                <a:solidFill>
                                  <a:prstClr val="black"/>
                                </a:solidFill>
                                <a:latin typeface="Cambria Math" panose="02040503050406030204" pitchFamily="18" charset="0"/>
                              </a:rPr>
                              <m:t>0</m:t>
                            </m:r>
                          </m:sub>
                        </m:sSub>
                      </m:oMath>
                    </m:oMathPara>
                  </a14:m>
                  <a:endParaRPr lang="en-US" sz="3600" i="1"/>
                </a:p>
              </p:txBody>
            </p:sp>
          </mc:Choice>
          <mc:Fallback xmlns="">
            <p:sp>
              <p:nvSpPr>
                <p:cNvPr id="158" name="Rectangle 157">
                  <a:extLst>
                    <a:ext uri="{FF2B5EF4-FFF2-40B4-BE49-F238E27FC236}">
                      <a16:creationId xmlns:a16="http://schemas.microsoft.com/office/drawing/2014/main" id="{43FAC6ED-D729-3848-874F-16DFD403F5CD}"/>
                    </a:ext>
                  </a:extLst>
                </p:cNvPr>
                <p:cNvSpPr>
                  <a:spLocks noRot="1" noChangeAspect="1" noMove="1" noResize="1" noEditPoints="1" noAdjustHandles="1" noChangeArrowheads="1" noChangeShapeType="1" noTextEdit="1"/>
                </p:cNvSpPr>
                <p:nvPr/>
              </p:nvSpPr>
              <p:spPr>
                <a:xfrm>
                  <a:off x="8537094" y="5445108"/>
                  <a:ext cx="430311" cy="338554"/>
                </a:xfrm>
                <a:prstGeom prst="rect">
                  <a:avLst/>
                </a:prstGeom>
                <a:blipFill>
                  <a:blip r:embed="rId12"/>
                  <a:stretch>
                    <a:fillRect/>
                  </a:stretch>
                </a:blipFill>
              </p:spPr>
              <p:txBody>
                <a:bodyPr/>
                <a:lstStyle/>
                <a:p>
                  <a:r>
                    <a:rPr lang="en-US">
                      <a:noFill/>
                    </a:rPr>
                    <a:t> </a:t>
                  </a:r>
                </a:p>
              </p:txBody>
            </p:sp>
          </mc:Fallback>
        </mc:AlternateContent>
        <p:cxnSp>
          <p:nvCxnSpPr>
            <p:cNvPr id="159" name="Straight Connector 158">
              <a:extLst>
                <a:ext uri="{FF2B5EF4-FFF2-40B4-BE49-F238E27FC236}">
                  <a16:creationId xmlns:a16="http://schemas.microsoft.com/office/drawing/2014/main" id="{1F4CDFF6-65DC-5149-81C7-4F5B595470EA}"/>
                </a:ext>
              </a:extLst>
            </p:cNvPr>
            <p:cNvCxnSpPr>
              <a:cxnSpLocks/>
            </p:cNvCxnSpPr>
            <p:nvPr/>
          </p:nvCxnSpPr>
          <p:spPr>
            <a:xfrm flipV="1">
              <a:off x="7552076" y="5399777"/>
              <a:ext cx="274320" cy="274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15AFE8B-4FD3-A14C-AE29-A4979BE2E5D6}"/>
                </a:ext>
              </a:extLst>
            </p:cNvPr>
            <p:cNvCxnSpPr>
              <a:cxnSpLocks/>
            </p:cNvCxnSpPr>
            <p:nvPr/>
          </p:nvCxnSpPr>
          <p:spPr>
            <a:xfrm flipV="1">
              <a:off x="3244302" y="4523565"/>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D69D80AB-5A7B-F048-801B-52BB9F4CBE47}"/>
                </a:ext>
              </a:extLst>
            </p:cNvPr>
            <p:cNvCxnSpPr>
              <a:cxnSpLocks/>
            </p:cNvCxnSpPr>
            <p:nvPr/>
          </p:nvCxnSpPr>
          <p:spPr>
            <a:xfrm>
              <a:off x="3244302" y="5208988"/>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B39FEDA-F2CF-E746-9E8C-F7A993741B8E}"/>
                </a:ext>
              </a:extLst>
            </p:cNvPr>
            <p:cNvCxnSpPr/>
            <p:nvPr/>
          </p:nvCxnSpPr>
          <p:spPr>
            <a:xfrm>
              <a:off x="3244301" y="4758298"/>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FADAFEB-4DB3-DC4F-A2BD-92D2B166B61E}"/>
                </a:ext>
              </a:extLst>
            </p:cNvPr>
            <p:cNvCxnSpPr>
              <a:cxnSpLocks/>
            </p:cNvCxnSpPr>
            <p:nvPr/>
          </p:nvCxnSpPr>
          <p:spPr>
            <a:xfrm>
              <a:off x="3244301" y="5663982"/>
              <a:ext cx="9144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60E979F-B1A4-4947-B5A3-886545CCD804}"/>
                </a:ext>
              </a:extLst>
            </p:cNvPr>
            <p:cNvCxnSpPr>
              <a:cxnSpLocks/>
            </p:cNvCxnSpPr>
            <p:nvPr/>
          </p:nvCxnSpPr>
          <p:spPr>
            <a:xfrm>
              <a:off x="4171269" y="4752088"/>
              <a:ext cx="0" cy="91189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64A699BC-177B-0F4F-B181-2B08B9427CD4}"/>
                    </a:ext>
                  </a:extLst>
                </p:cNvPr>
                <p:cNvSpPr txBox="1"/>
                <p:nvPr/>
              </p:nvSpPr>
              <p:spPr>
                <a:xfrm>
                  <a:off x="2360108" y="4479408"/>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169" name="TextBox 168">
                  <a:extLst>
                    <a:ext uri="{FF2B5EF4-FFF2-40B4-BE49-F238E27FC236}">
                      <a16:creationId xmlns:a16="http://schemas.microsoft.com/office/drawing/2014/main" id="{64A699BC-177B-0F4F-B181-2B08B9427CD4}"/>
                    </a:ext>
                  </a:extLst>
                </p:cNvPr>
                <p:cNvSpPr txBox="1">
                  <a:spLocks noRot="1" noChangeAspect="1" noMove="1" noResize="1" noEditPoints="1" noAdjustHandles="1" noChangeArrowheads="1" noChangeShapeType="1" noTextEdit="1"/>
                </p:cNvSpPr>
                <p:nvPr/>
              </p:nvSpPr>
              <p:spPr>
                <a:xfrm>
                  <a:off x="2360108" y="4479408"/>
                  <a:ext cx="830100" cy="551754"/>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600DF460-B05A-894B-8E91-5F6A2B416FF6}"/>
                    </a:ext>
                  </a:extLst>
                </p:cNvPr>
                <p:cNvSpPr txBox="1"/>
                <p:nvPr/>
              </p:nvSpPr>
              <p:spPr>
                <a:xfrm>
                  <a:off x="2360108" y="5405590"/>
                  <a:ext cx="830100" cy="5517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𝐵𝑊</m:t>
                            </m:r>
                          </m:num>
                          <m:den>
                            <m:r>
                              <a:rPr lang="en-US" sz="1600" i="1">
                                <a:latin typeface="Cambria Math" panose="02040503050406030204" pitchFamily="18" charset="0"/>
                              </a:rPr>
                              <m:t>2</m:t>
                            </m:r>
                          </m:den>
                        </m:f>
                      </m:oMath>
                    </m:oMathPara>
                  </a14:m>
                  <a:endParaRPr lang="en-US" sz="1600"/>
                </a:p>
              </p:txBody>
            </p:sp>
          </mc:Choice>
          <mc:Fallback xmlns="">
            <p:sp>
              <p:nvSpPr>
                <p:cNvPr id="170" name="TextBox 169">
                  <a:extLst>
                    <a:ext uri="{FF2B5EF4-FFF2-40B4-BE49-F238E27FC236}">
                      <a16:creationId xmlns:a16="http://schemas.microsoft.com/office/drawing/2014/main" id="{600DF460-B05A-894B-8E91-5F6A2B416FF6}"/>
                    </a:ext>
                  </a:extLst>
                </p:cNvPr>
                <p:cNvSpPr txBox="1">
                  <a:spLocks noRot="1" noChangeAspect="1" noMove="1" noResize="1" noEditPoints="1" noAdjustHandles="1" noChangeArrowheads="1" noChangeShapeType="1" noTextEdit="1"/>
                </p:cNvSpPr>
                <p:nvPr/>
              </p:nvSpPr>
              <p:spPr>
                <a:xfrm>
                  <a:off x="2360108" y="5405590"/>
                  <a:ext cx="830100" cy="55175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CD6BAF43-9527-DB45-9939-3DABEF54CF9E}"/>
                    </a:ext>
                  </a:extLst>
                </p:cNvPr>
                <p:cNvSpPr txBox="1"/>
                <p:nvPr/>
              </p:nvSpPr>
              <p:spPr>
                <a:xfrm>
                  <a:off x="3088407" y="4402987"/>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𝑓</m:t>
                        </m:r>
                      </m:oMath>
                    </m:oMathPara>
                  </a14:m>
                  <a:endParaRPr lang="en-US" sz="1600"/>
                </a:p>
              </p:txBody>
            </p:sp>
          </mc:Choice>
          <mc:Fallback xmlns="">
            <p:sp>
              <p:nvSpPr>
                <p:cNvPr id="171" name="TextBox 170">
                  <a:extLst>
                    <a:ext uri="{FF2B5EF4-FFF2-40B4-BE49-F238E27FC236}">
                      <a16:creationId xmlns:a16="http://schemas.microsoft.com/office/drawing/2014/main" id="{CD6BAF43-9527-DB45-9939-3DABEF54CF9E}"/>
                    </a:ext>
                  </a:extLst>
                </p:cNvPr>
                <p:cNvSpPr txBox="1">
                  <a:spLocks noRot="1" noChangeAspect="1" noMove="1" noResize="1" noEditPoints="1" noAdjustHandles="1" noChangeArrowheads="1" noChangeShapeType="1" noTextEdit="1"/>
                </p:cNvSpPr>
                <p:nvPr/>
              </p:nvSpPr>
              <p:spPr>
                <a:xfrm>
                  <a:off x="3088407" y="4402987"/>
                  <a:ext cx="830101" cy="338554"/>
                </a:xfrm>
                <a:prstGeom prst="rect">
                  <a:avLst/>
                </a:prstGeom>
                <a:blipFill>
                  <a:blip r:embed="rId6"/>
                  <a:stretch>
                    <a:fillRect b="-8929"/>
                  </a:stretch>
                </a:blipFill>
              </p:spPr>
              <p:txBody>
                <a:bodyPr/>
                <a:lstStyle/>
                <a:p>
                  <a:r>
                    <a:rPr lang="en-US">
                      <a:noFill/>
                    </a:rPr>
                    <a:t> </a:t>
                  </a:r>
                </a:p>
              </p:txBody>
            </p:sp>
          </mc:Fallback>
        </mc:AlternateContent>
        <p:cxnSp>
          <p:nvCxnSpPr>
            <p:cNvPr id="172" name="Straight Connector 171">
              <a:extLst>
                <a:ext uri="{FF2B5EF4-FFF2-40B4-BE49-F238E27FC236}">
                  <a16:creationId xmlns:a16="http://schemas.microsoft.com/office/drawing/2014/main" id="{8EA59C48-B91D-A744-AB92-17A696ECB881}"/>
                </a:ext>
              </a:extLst>
            </p:cNvPr>
            <p:cNvCxnSpPr>
              <a:cxnSpLocks/>
            </p:cNvCxnSpPr>
            <p:nvPr/>
          </p:nvCxnSpPr>
          <p:spPr>
            <a:xfrm flipV="1">
              <a:off x="3244372" y="4764077"/>
              <a:ext cx="640081" cy="64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11C9A1B-D8C1-DC40-97EC-6096FD29DA66}"/>
                </a:ext>
              </a:extLst>
            </p:cNvPr>
            <p:cNvCxnSpPr>
              <a:cxnSpLocks/>
            </p:cNvCxnSpPr>
            <p:nvPr/>
          </p:nvCxnSpPr>
          <p:spPr>
            <a:xfrm flipV="1">
              <a:off x="3888114" y="5387332"/>
              <a:ext cx="274320" cy="2743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6E9DFA9B-4B3C-8747-9987-306166286CB0}"/>
                    </a:ext>
                  </a:extLst>
                </p:cNvPr>
                <p:cNvSpPr txBox="1"/>
                <p:nvPr/>
              </p:nvSpPr>
              <p:spPr>
                <a:xfrm>
                  <a:off x="3923263" y="5208192"/>
                  <a:ext cx="83010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oMath>
                    </m:oMathPara>
                  </a14:m>
                  <a:endParaRPr lang="en-US" sz="1600"/>
                </a:p>
              </p:txBody>
            </p:sp>
          </mc:Choice>
          <mc:Fallback xmlns="">
            <p:sp>
              <p:nvSpPr>
                <p:cNvPr id="178" name="TextBox 177">
                  <a:extLst>
                    <a:ext uri="{FF2B5EF4-FFF2-40B4-BE49-F238E27FC236}">
                      <a16:creationId xmlns:a16="http://schemas.microsoft.com/office/drawing/2014/main" id="{6E9DFA9B-4B3C-8747-9987-306166286CB0}"/>
                    </a:ext>
                  </a:extLst>
                </p:cNvPr>
                <p:cNvSpPr txBox="1">
                  <a:spLocks noRot="1" noChangeAspect="1" noMove="1" noResize="1" noEditPoints="1" noAdjustHandles="1" noChangeArrowheads="1" noChangeShapeType="1" noTextEdit="1"/>
                </p:cNvSpPr>
                <p:nvPr/>
              </p:nvSpPr>
              <p:spPr>
                <a:xfrm>
                  <a:off x="3923263" y="5208192"/>
                  <a:ext cx="830101" cy="338554"/>
                </a:xfrm>
                <a:prstGeom prst="rect">
                  <a:avLst/>
                </a:prstGeom>
                <a:blipFill>
                  <a:blip r:embed="rId7"/>
                  <a:stretch>
                    <a:fillRect/>
                  </a:stretch>
                </a:blipFill>
              </p:spPr>
              <p:txBody>
                <a:bodyPr/>
                <a:lstStyle/>
                <a:p>
                  <a:r>
                    <a:rPr lang="en-US">
                      <a:noFill/>
                    </a:rPr>
                    <a:t> </a:t>
                  </a:r>
                </a:p>
              </p:txBody>
            </p:sp>
          </mc:Fallback>
        </mc:AlternateContent>
      </p:grpSp>
      <p:sp>
        <p:nvSpPr>
          <p:cNvPr id="179" name="文本框 63">
            <a:extLst>
              <a:ext uri="{FF2B5EF4-FFF2-40B4-BE49-F238E27FC236}">
                <a16:creationId xmlns:a16="http://schemas.microsoft.com/office/drawing/2014/main" id="{E0AC06B1-A4EC-6647-867D-C2761E6FA07B}"/>
              </a:ext>
            </a:extLst>
          </p:cNvPr>
          <p:cNvSpPr txBox="1"/>
          <p:nvPr/>
        </p:nvSpPr>
        <p:spPr>
          <a:xfrm>
            <a:off x="3897019" y="4818069"/>
            <a:ext cx="2721167" cy="400110"/>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In Collisions</a:t>
            </a:r>
            <a:endParaRPr lang="zh-CN" altLang="en-US" b="1" i="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0D2BFD94-9A9B-2845-AF19-397D2A4F80B3}"/>
              </a:ext>
            </a:extLst>
          </p:cNvPr>
          <p:cNvGrpSpPr/>
          <p:nvPr/>
        </p:nvGrpSpPr>
        <p:grpSpPr>
          <a:xfrm>
            <a:off x="3247046" y="4762429"/>
            <a:ext cx="5260790" cy="906899"/>
            <a:chOff x="3247046" y="4762429"/>
            <a:chExt cx="5260790" cy="906899"/>
          </a:xfrm>
        </p:grpSpPr>
        <p:cxnSp>
          <p:nvCxnSpPr>
            <p:cNvPr id="194" name="Straight Connector 193">
              <a:extLst>
                <a:ext uri="{FF2B5EF4-FFF2-40B4-BE49-F238E27FC236}">
                  <a16:creationId xmlns:a16="http://schemas.microsoft.com/office/drawing/2014/main" id="{A186FADF-536F-B146-9038-3BC3C74B1FED}"/>
                </a:ext>
              </a:extLst>
            </p:cNvPr>
            <p:cNvCxnSpPr/>
            <p:nvPr/>
          </p:nvCxnSpPr>
          <p:spPr>
            <a:xfrm flipV="1">
              <a:off x="3247046" y="4763643"/>
              <a:ext cx="920681" cy="905685"/>
            </a:xfrm>
            <a:prstGeom prst="line">
              <a:avLst/>
            </a:prstGeom>
            <a:ln w="25400">
              <a:solidFill>
                <a:srgbClr val="1770C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25610D1-7A1B-1D42-85FB-D9C69E326673}"/>
                </a:ext>
              </a:extLst>
            </p:cNvPr>
            <p:cNvCxnSpPr/>
            <p:nvPr/>
          </p:nvCxnSpPr>
          <p:spPr>
            <a:xfrm flipV="1">
              <a:off x="6921726" y="4762429"/>
              <a:ext cx="920681" cy="905685"/>
            </a:xfrm>
            <a:prstGeom prst="line">
              <a:avLst/>
            </a:prstGeom>
            <a:ln w="25400">
              <a:solidFill>
                <a:srgbClr val="17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FDFAF67-19CA-2641-BCEF-3724EA6A578B}"/>
                </a:ext>
              </a:extLst>
            </p:cNvPr>
            <p:cNvCxnSpPr>
              <a:cxnSpLocks/>
            </p:cNvCxnSpPr>
            <p:nvPr/>
          </p:nvCxnSpPr>
          <p:spPr>
            <a:xfrm flipV="1">
              <a:off x="8507836" y="4818069"/>
              <a:ext cx="0" cy="627400"/>
            </a:xfrm>
            <a:prstGeom prst="line">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791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9"/>
                                        </p:tgtEl>
                                        <p:attrNameLst>
                                          <p:attrName>style.visibility</p:attrName>
                                        </p:attrNameLst>
                                      </p:cBhvr>
                                      <p:to>
                                        <p:strVal val="visible"/>
                                      </p:to>
                                    </p:set>
                                    <p:animEffect transition="in" filter="blinds(horizontal)">
                                      <p:cBhvr>
                                        <p:cTn id="16" dur="500"/>
                                        <p:tgtEl>
                                          <p:spTgt spid="1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Background: LoRa’s PHY Layer</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8B92B62-AF75-1747-9420-E9C0633736C6}"/>
              </a:ext>
            </a:extLst>
          </p:cNvPr>
          <p:cNvSpPr txBox="1"/>
          <p:nvPr/>
        </p:nvSpPr>
        <p:spPr>
          <a:xfrm>
            <a:off x="5755273" y="6373631"/>
            <a:ext cx="184731" cy="646331"/>
          </a:xfrm>
          <a:prstGeom prst="rect">
            <a:avLst/>
          </a:prstGeom>
          <a:noFill/>
        </p:spPr>
        <p:txBody>
          <a:bodyPr wrap="none" rtlCol="0">
            <a:spAutoFit/>
          </a:bodyPr>
          <a:lstStyle/>
          <a:p>
            <a:endParaRPr lang="en-US" sz="3600"/>
          </a:p>
        </p:txBody>
      </p:sp>
      <p:grpSp>
        <p:nvGrpSpPr>
          <p:cNvPr id="3" name="Group 2">
            <a:extLst>
              <a:ext uri="{FF2B5EF4-FFF2-40B4-BE49-F238E27FC236}">
                <a16:creationId xmlns:a16="http://schemas.microsoft.com/office/drawing/2014/main" id="{85513239-000B-AD47-8A81-34F7D0CABAA1}"/>
              </a:ext>
            </a:extLst>
          </p:cNvPr>
          <p:cNvGrpSpPr/>
          <p:nvPr/>
        </p:nvGrpSpPr>
        <p:grpSpPr>
          <a:xfrm>
            <a:off x="27417" y="1765083"/>
            <a:ext cx="5316660" cy="1674387"/>
            <a:chOff x="27417" y="2306515"/>
            <a:chExt cx="5316660" cy="1674387"/>
          </a:xfrm>
        </p:grpSpPr>
        <p:grpSp>
          <p:nvGrpSpPr>
            <p:cNvPr id="90" name="Group 89">
              <a:extLst>
                <a:ext uri="{FF2B5EF4-FFF2-40B4-BE49-F238E27FC236}">
                  <a16:creationId xmlns:a16="http://schemas.microsoft.com/office/drawing/2014/main" id="{5BBF0082-1433-4B49-BB41-2BC84B39F093}"/>
                </a:ext>
              </a:extLst>
            </p:cNvPr>
            <p:cNvGrpSpPr/>
            <p:nvPr/>
          </p:nvGrpSpPr>
          <p:grpSpPr>
            <a:xfrm>
              <a:off x="27417" y="2306515"/>
              <a:ext cx="5316660" cy="1674387"/>
              <a:chOff x="1259101" y="3429000"/>
              <a:chExt cx="5316659" cy="1674387"/>
            </a:xfrm>
          </p:grpSpPr>
          <p:cxnSp>
            <p:nvCxnSpPr>
              <p:cNvPr id="94" name="Straight Arrow Connector 93">
                <a:extLst>
                  <a:ext uri="{FF2B5EF4-FFF2-40B4-BE49-F238E27FC236}">
                    <a16:creationId xmlns:a16="http://schemas.microsoft.com/office/drawing/2014/main" id="{9C3C2EF5-5D2C-C343-B8B0-17C4A9A1C3C6}"/>
                  </a:ext>
                </a:extLst>
              </p:cNvPr>
              <p:cNvCxnSpPr>
                <a:cxnSpLocks/>
              </p:cNvCxnSpPr>
              <p:nvPr/>
            </p:nvCxnSpPr>
            <p:spPr>
              <a:xfrm flipV="1">
                <a:off x="190500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A86C1AA-67D0-D044-A362-8856D6512B83}"/>
                  </a:ext>
                </a:extLst>
              </p:cNvPr>
              <p:cNvCxnSpPr>
                <a:cxnSpLocks/>
              </p:cNvCxnSpPr>
              <p:nvPr/>
            </p:nvCxnSpPr>
            <p:spPr>
              <a:xfrm>
                <a:off x="1905000" y="4306824"/>
                <a:ext cx="4343400" cy="7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020ACDA-30B8-D148-A71F-2AB1C06DC353}"/>
                  </a:ext>
                </a:extLst>
              </p:cNvPr>
              <p:cNvCxnSpPr>
                <a:cxnSpLocks/>
              </p:cNvCxnSpPr>
              <p:nvPr/>
            </p:nvCxnSpPr>
            <p:spPr>
              <a:xfrm>
                <a:off x="1905000" y="3856134"/>
                <a:ext cx="41080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7361719-997A-A14B-A775-F7F168D27E91}"/>
                  </a:ext>
                </a:extLst>
              </p:cNvPr>
              <p:cNvCxnSpPr>
                <a:cxnSpLocks/>
              </p:cNvCxnSpPr>
              <p:nvPr/>
            </p:nvCxnSpPr>
            <p:spPr>
              <a:xfrm>
                <a:off x="1905000" y="4761818"/>
                <a:ext cx="41080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B61CB0E-E054-B044-BD8F-B52077F29989}"/>
                  </a:ext>
                </a:extLst>
              </p:cNvPr>
              <p:cNvCxnSpPr>
                <a:cxnSpLocks/>
              </p:cNvCxnSpPr>
              <p:nvPr/>
            </p:nvCxnSpPr>
            <p:spPr>
              <a:xfrm>
                <a:off x="2831968" y="3728479"/>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56A6D31-6281-9F44-91BD-A888FAF2E2F0}"/>
                  </a:ext>
                </a:extLst>
              </p:cNvPr>
              <p:cNvCxnSpPr>
                <a:cxnSpLocks/>
              </p:cNvCxnSpPr>
              <p:nvPr/>
            </p:nvCxnSpPr>
            <p:spPr>
              <a:xfrm>
                <a:off x="3738418" y="3728479"/>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775924E-9EA3-B14E-90CC-3ABCD27CA746}"/>
                  </a:ext>
                </a:extLst>
              </p:cNvPr>
              <p:cNvCxnSpPr>
                <a:cxnSpLocks/>
              </p:cNvCxnSpPr>
              <p:nvPr/>
            </p:nvCxnSpPr>
            <p:spPr>
              <a:xfrm>
                <a:off x="4651311" y="3728479"/>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5CAB133-3079-D24D-BD3F-34EE5ED18FAE}"/>
                  </a:ext>
                </a:extLst>
              </p:cNvPr>
              <p:cNvCxnSpPr>
                <a:cxnSpLocks/>
              </p:cNvCxnSpPr>
              <p:nvPr/>
            </p:nvCxnSpPr>
            <p:spPr>
              <a:xfrm>
                <a:off x="5562600" y="3728479"/>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B14A98C8-2624-CB4A-9F3D-E4331F286E73}"/>
                  </a:ext>
                </a:extLst>
              </p:cNvPr>
              <p:cNvSpPr txBox="1"/>
              <p:nvPr/>
            </p:nvSpPr>
            <p:spPr>
              <a:xfrm>
                <a:off x="5975693" y="3826784"/>
                <a:ext cx="343364" cy="369332"/>
              </a:xfrm>
              <a:prstGeom prst="rect">
                <a:avLst/>
              </a:prstGeom>
              <a:noFill/>
            </p:spPr>
            <p:txBody>
              <a:bodyPr wrap="none" rtlCol="0">
                <a:spAutoFit/>
              </a:bodyPr>
              <a:lstStyle/>
              <a:p>
                <a:r>
                  <a:rPr lang="en-US"/>
                  <a:t>…</a:t>
                </a:r>
              </a:p>
            </p:txBody>
          </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40324A42-9DD3-9141-B928-57EA3198E238}"/>
                      </a:ext>
                    </a:extLst>
                  </p:cNvPr>
                  <p:cNvSpPr txBox="1"/>
                  <p:nvPr/>
                </p:nvSpPr>
                <p:spPr>
                  <a:xfrm>
                    <a:off x="1259101" y="3642520"/>
                    <a:ext cx="830100" cy="3794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i="1">
                                  <a:latin typeface="Cambria Math" panose="02040503050406030204" pitchFamily="18" charset="0"/>
                                </a:rPr>
                                <m:t>𝐵𝑊</m:t>
                              </m:r>
                            </m:num>
                            <m:den>
                              <m:r>
                                <a:rPr lang="en-US" sz="1000" i="1">
                                  <a:latin typeface="Cambria Math" panose="02040503050406030204" pitchFamily="18" charset="0"/>
                                </a:rPr>
                                <m:t>2</m:t>
                              </m:r>
                            </m:den>
                          </m:f>
                        </m:oMath>
                      </m:oMathPara>
                    </a14:m>
                    <a:endParaRPr lang="en-US" sz="1000"/>
                  </a:p>
                </p:txBody>
              </p:sp>
            </mc:Choice>
            <mc:Fallback xmlns="">
              <p:sp>
                <p:nvSpPr>
                  <p:cNvPr id="138" name="TextBox 137">
                    <a:extLst>
                      <a:ext uri="{FF2B5EF4-FFF2-40B4-BE49-F238E27FC236}">
                        <a16:creationId xmlns:a16="http://schemas.microsoft.com/office/drawing/2014/main" id="{40324A42-9DD3-9141-B928-57EA3198E238}"/>
                      </a:ext>
                    </a:extLst>
                  </p:cNvPr>
                  <p:cNvSpPr txBox="1">
                    <a:spLocks noRot="1" noChangeAspect="1" noMove="1" noResize="1" noEditPoints="1" noAdjustHandles="1" noChangeArrowheads="1" noChangeShapeType="1" noTextEdit="1"/>
                  </p:cNvSpPr>
                  <p:nvPr/>
                </p:nvSpPr>
                <p:spPr>
                  <a:xfrm>
                    <a:off x="1259101" y="3642520"/>
                    <a:ext cx="830100" cy="3794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202263AB-B738-F94A-A93A-64A3F80C3EBB}"/>
                      </a:ext>
                    </a:extLst>
                  </p:cNvPr>
                  <p:cNvSpPr txBox="1"/>
                  <p:nvPr/>
                </p:nvSpPr>
                <p:spPr>
                  <a:xfrm>
                    <a:off x="1259101" y="4555877"/>
                    <a:ext cx="830100" cy="3794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m:t>
                          </m:r>
                          <m:f>
                            <m:fPr>
                              <m:ctrlPr>
                                <a:rPr lang="en-US" sz="1000" i="1">
                                  <a:latin typeface="Cambria Math" panose="02040503050406030204" pitchFamily="18" charset="0"/>
                                </a:rPr>
                              </m:ctrlPr>
                            </m:fPr>
                            <m:num>
                              <m:r>
                                <a:rPr lang="en-US" sz="1000" i="1">
                                  <a:latin typeface="Cambria Math" panose="02040503050406030204" pitchFamily="18" charset="0"/>
                                </a:rPr>
                                <m:t>𝐵𝑊</m:t>
                              </m:r>
                            </m:num>
                            <m:den>
                              <m:r>
                                <a:rPr lang="en-US" sz="1000" i="1">
                                  <a:latin typeface="Cambria Math" panose="02040503050406030204" pitchFamily="18" charset="0"/>
                                </a:rPr>
                                <m:t>2</m:t>
                              </m:r>
                            </m:den>
                          </m:f>
                        </m:oMath>
                      </m:oMathPara>
                    </a14:m>
                    <a:endParaRPr lang="en-US" sz="1000"/>
                  </a:p>
                </p:txBody>
              </p:sp>
            </mc:Choice>
            <mc:Fallback xmlns="">
              <p:sp>
                <p:nvSpPr>
                  <p:cNvPr id="139" name="TextBox 138">
                    <a:extLst>
                      <a:ext uri="{FF2B5EF4-FFF2-40B4-BE49-F238E27FC236}">
                        <a16:creationId xmlns:a16="http://schemas.microsoft.com/office/drawing/2014/main" id="{202263AB-B738-F94A-A93A-64A3F80C3EBB}"/>
                      </a:ext>
                    </a:extLst>
                  </p:cNvPr>
                  <p:cNvSpPr txBox="1">
                    <a:spLocks noRot="1" noChangeAspect="1" noMove="1" noResize="1" noEditPoints="1" noAdjustHandles="1" noChangeArrowheads="1" noChangeShapeType="1" noTextEdit="1"/>
                  </p:cNvSpPr>
                  <p:nvPr/>
                </p:nvSpPr>
                <p:spPr>
                  <a:xfrm>
                    <a:off x="1259101" y="4555877"/>
                    <a:ext cx="830100" cy="3794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1A0B9F3B-044C-E148-BE47-6A3FFEE4FA7C}"/>
                      </a:ext>
                    </a:extLst>
                  </p:cNvPr>
                  <p:cNvSpPr txBox="1"/>
                  <p:nvPr/>
                </p:nvSpPr>
                <p:spPr>
                  <a:xfrm>
                    <a:off x="1498223" y="342900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140" name="TextBox 139">
                    <a:extLst>
                      <a:ext uri="{FF2B5EF4-FFF2-40B4-BE49-F238E27FC236}">
                        <a16:creationId xmlns:a16="http://schemas.microsoft.com/office/drawing/2014/main" id="{1A0B9F3B-044C-E148-BE47-6A3FFEE4FA7C}"/>
                      </a:ext>
                    </a:extLst>
                  </p:cNvPr>
                  <p:cNvSpPr txBox="1">
                    <a:spLocks noRot="1" noChangeAspect="1" noMove="1" noResize="1" noEditPoints="1" noAdjustHandles="1" noChangeArrowheads="1" noChangeShapeType="1" noTextEdit="1"/>
                  </p:cNvSpPr>
                  <p:nvPr/>
                </p:nvSpPr>
                <p:spPr>
                  <a:xfrm>
                    <a:off x="1498223" y="3429000"/>
                    <a:ext cx="830100" cy="246221"/>
                  </a:xfrm>
                  <a:prstGeom prst="rect">
                    <a:avLst/>
                  </a:prstGeom>
                  <a:blipFill>
                    <a:blip r:embed="rId5"/>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FA8C083C-8FDC-CB46-81E8-38744E3686DE}"/>
                      </a:ext>
                    </a:extLst>
                  </p:cNvPr>
                  <p:cNvSpPr txBox="1"/>
                  <p:nvPr/>
                </p:nvSpPr>
                <p:spPr>
                  <a:xfrm>
                    <a:off x="5745660" y="431502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141" name="TextBox 140">
                    <a:extLst>
                      <a:ext uri="{FF2B5EF4-FFF2-40B4-BE49-F238E27FC236}">
                        <a16:creationId xmlns:a16="http://schemas.microsoft.com/office/drawing/2014/main" id="{FA8C083C-8FDC-CB46-81E8-38744E3686DE}"/>
                      </a:ext>
                    </a:extLst>
                  </p:cNvPr>
                  <p:cNvSpPr txBox="1">
                    <a:spLocks noRot="1" noChangeAspect="1" noMove="1" noResize="1" noEditPoints="1" noAdjustHandles="1" noChangeArrowheads="1" noChangeShapeType="1" noTextEdit="1"/>
                  </p:cNvSpPr>
                  <p:nvPr/>
                </p:nvSpPr>
                <p:spPr>
                  <a:xfrm>
                    <a:off x="5745660" y="4315020"/>
                    <a:ext cx="830100" cy="246221"/>
                  </a:xfrm>
                  <a:prstGeom prst="rect">
                    <a:avLst/>
                  </a:prstGeom>
                  <a:blipFill>
                    <a:blip r:embed="rId6"/>
                    <a:stretch>
                      <a:fillRect/>
                    </a:stretch>
                  </a:blipFill>
                </p:spPr>
                <p:txBody>
                  <a:bodyPr/>
                  <a:lstStyle/>
                  <a:p>
                    <a:r>
                      <a:rPr lang="en-US">
                        <a:noFill/>
                      </a:rPr>
                      <a:t> </a:t>
                    </a:r>
                  </a:p>
                </p:txBody>
              </p:sp>
            </mc:Fallback>
          </mc:AlternateContent>
          <p:cxnSp>
            <p:nvCxnSpPr>
              <p:cNvPr id="142" name="Straight Arrow Connector 141">
                <a:extLst>
                  <a:ext uri="{FF2B5EF4-FFF2-40B4-BE49-F238E27FC236}">
                    <a16:creationId xmlns:a16="http://schemas.microsoft.com/office/drawing/2014/main" id="{8184DD9D-A0C5-B647-82B9-3CF02B778D67}"/>
                  </a:ext>
                </a:extLst>
              </p:cNvPr>
              <p:cNvCxnSpPr>
                <a:cxnSpLocks/>
              </p:cNvCxnSpPr>
              <p:nvPr/>
            </p:nvCxnSpPr>
            <p:spPr>
              <a:xfrm flipV="1">
                <a:off x="1911280" y="4848347"/>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13AC6D93-86DB-8C46-A58A-3FBAFBDF4C4D}"/>
                  </a:ext>
                </a:extLst>
              </p:cNvPr>
              <p:cNvCxnSpPr>
                <a:cxnSpLocks/>
              </p:cNvCxnSpPr>
              <p:nvPr/>
            </p:nvCxnSpPr>
            <p:spPr>
              <a:xfrm flipV="1">
                <a:off x="2825680" y="4848118"/>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03981B8B-7E20-ED4E-92BE-259F1878D25D}"/>
                  </a:ext>
                </a:extLst>
              </p:cNvPr>
              <p:cNvCxnSpPr>
                <a:cxnSpLocks/>
              </p:cNvCxnSpPr>
              <p:nvPr/>
            </p:nvCxnSpPr>
            <p:spPr>
              <a:xfrm flipV="1">
                <a:off x="3732618" y="4847654"/>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56C44056-7AE9-8047-A2A9-8E9EE05F8E15}"/>
                  </a:ext>
                </a:extLst>
              </p:cNvPr>
              <p:cNvCxnSpPr>
                <a:cxnSpLocks/>
              </p:cNvCxnSpPr>
              <p:nvPr/>
            </p:nvCxnSpPr>
            <p:spPr>
              <a:xfrm flipV="1">
                <a:off x="4653564" y="4844758"/>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C6535F01-273C-954C-A31D-645AF5E28DD4}"/>
                      </a:ext>
                    </a:extLst>
                  </p:cNvPr>
                  <p:cNvSpPr txBox="1"/>
                  <p:nvPr/>
                </p:nvSpPr>
                <p:spPr>
                  <a:xfrm>
                    <a:off x="1951181" y="485589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1</m:t>
                          </m:r>
                        </m:oMath>
                      </m:oMathPara>
                    </a14:m>
                    <a:endParaRPr lang="en-US" sz="1000"/>
                  </a:p>
                </p:txBody>
              </p:sp>
            </mc:Choice>
            <mc:Fallback xmlns="">
              <p:sp>
                <p:nvSpPr>
                  <p:cNvPr id="146" name="TextBox 145">
                    <a:extLst>
                      <a:ext uri="{FF2B5EF4-FFF2-40B4-BE49-F238E27FC236}">
                        <a16:creationId xmlns:a16="http://schemas.microsoft.com/office/drawing/2014/main" id="{C6535F01-273C-954C-A31D-645AF5E28DD4}"/>
                      </a:ext>
                    </a:extLst>
                  </p:cNvPr>
                  <p:cNvSpPr txBox="1">
                    <a:spLocks noRot="1" noChangeAspect="1" noMove="1" noResize="1" noEditPoints="1" noAdjustHandles="1" noChangeArrowheads="1" noChangeShapeType="1" noTextEdit="1"/>
                  </p:cNvSpPr>
                  <p:nvPr/>
                </p:nvSpPr>
                <p:spPr>
                  <a:xfrm>
                    <a:off x="1951181" y="4855890"/>
                    <a:ext cx="830100" cy="246221"/>
                  </a:xfrm>
                  <a:prstGeom prst="rect">
                    <a:avLst/>
                  </a:prstGeom>
                  <a:blipFill>
                    <a:blip r:embed="rId7"/>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C293497F-33AB-3A48-B0E9-F07A09F8EA33}"/>
                      </a:ext>
                    </a:extLst>
                  </p:cNvPr>
                  <p:cNvSpPr txBox="1"/>
                  <p:nvPr/>
                </p:nvSpPr>
                <p:spPr>
                  <a:xfrm>
                    <a:off x="2867830" y="4857166"/>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2</m:t>
                          </m:r>
                        </m:oMath>
                      </m:oMathPara>
                    </a14:m>
                    <a:endParaRPr lang="en-US" sz="1000"/>
                  </a:p>
                </p:txBody>
              </p:sp>
            </mc:Choice>
            <mc:Fallback xmlns="">
              <p:sp>
                <p:nvSpPr>
                  <p:cNvPr id="147" name="TextBox 146">
                    <a:extLst>
                      <a:ext uri="{FF2B5EF4-FFF2-40B4-BE49-F238E27FC236}">
                        <a16:creationId xmlns:a16="http://schemas.microsoft.com/office/drawing/2014/main" id="{C293497F-33AB-3A48-B0E9-F07A09F8EA33}"/>
                      </a:ext>
                    </a:extLst>
                  </p:cNvPr>
                  <p:cNvSpPr txBox="1">
                    <a:spLocks noRot="1" noChangeAspect="1" noMove="1" noResize="1" noEditPoints="1" noAdjustHandles="1" noChangeArrowheads="1" noChangeShapeType="1" noTextEdit="1"/>
                  </p:cNvSpPr>
                  <p:nvPr/>
                </p:nvSpPr>
                <p:spPr>
                  <a:xfrm>
                    <a:off x="2867830" y="4857166"/>
                    <a:ext cx="830100" cy="246221"/>
                  </a:xfrm>
                  <a:prstGeom prst="rect">
                    <a:avLst/>
                  </a:prstGeom>
                  <a:blipFill>
                    <a:blip r:embed="rId8"/>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C4844B9E-3979-7645-B7EB-C9BFF909B804}"/>
                      </a:ext>
                    </a:extLst>
                  </p:cNvPr>
                  <p:cNvSpPr txBox="1"/>
                  <p:nvPr/>
                </p:nvSpPr>
                <p:spPr>
                  <a:xfrm>
                    <a:off x="3764369" y="4855013"/>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3</m:t>
                          </m:r>
                        </m:oMath>
                      </m:oMathPara>
                    </a14:m>
                    <a:endParaRPr lang="en-US" sz="1000"/>
                  </a:p>
                </p:txBody>
              </p:sp>
            </mc:Choice>
            <mc:Fallback xmlns="">
              <p:sp>
                <p:nvSpPr>
                  <p:cNvPr id="148" name="TextBox 147">
                    <a:extLst>
                      <a:ext uri="{FF2B5EF4-FFF2-40B4-BE49-F238E27FC236}">
                        <a16:creationId xmlns:a16="http://schemas.microsoft.com/office/drawing/2014/main" id="{C4844B9E-3979-7645-B7EB-C9BFF909B804}"/>
                      </a:ext>
                    </a:extLst>
                  </p:cNvPr>
                  <p:cNvSpPr txBox="1">
                    <a:spLocks noRot="1" noChangeAspect="1" noMove="1" noResize="1" noEditPoints="1" noAdjustHandles="1" noChangeArrowheads="1" noChangeShapeType="1" noTextEdit="1"/>
                  </p:cNvSpPr>
                  <p:nvPr/>
                </p:nvSpPr>
                <p:spPr>
                  <a:xfrm>
                    <a:off x="3764369" y="4855013"/>
                    <a:ext cx="830100" cy="246221"/>
                  </a:xfrm>
                  <a:prstGeom prst="rect">
                    <a:avLst/>
                  </a:prstGeom>
                  <a:blipFill>
                    <a:blip r:embed="rId9"/>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C9AADE90-E384-AD41-BB4C-EEA5E841C2CE}"/>
                      </a:ext>
                    </a:extLst>
                  </p:cNvPr>
                  <p:cNvSpPr txBox="1"/>
                  <p:nvPr/>
                </p:nvSpPr>
                <p:spPr>
                  <a:xfrm>
                    <a:off x="4687036" y="4855891"/>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4</m:t>
                          </m:r>
                        </m:oMath>
                      </m:oMathPara>
                    </a14:m>
                    <a:endParaRPr lang="en-US" sz="1000"/>
                  </a:p>
                </p:txBody>
              </p:sp>
            </mc:Choice>
            <mc:Fallback xmlns="">
              <p:sp>
                <p:nvSpPr>
                  <p:cNvPr id="149" name="TextBox 148">
                    <a:extLst>
                      <a:ext uri="{FF2B5EF4-FFF2-40B4-BE49-F238E27FC236}">
                        <a16:creationId xmlns:a16="http://schemas.microsoft.com/office/drawing/2014/main" id="{C9AADE90-E384-AD41-BB4C-EEA5E841C2CE}"/>
                      </a:ext>
                    </a:extLst>
                  </p:cNvPr>
                  <p:cNvSpPr txBox="1">
                    <a:spLocks noRot="1" noChangeAspect="1" noMove="1" noResize="1" noEditPoints="1" noAdjustHandles="1" noChangeArrowheads="1" noChangeShapeType="1" noTextEdit="1"/>
                  </p:cNvSpPr>
                  <p:nvPr/>
                </p:nvSpPr>
                <p:spPr>
                  <a:xfrm>
                    <a:off x="4687036" y="4855891"/>
                    <a:ext cx="830100" cy="246221"/>
                  </a:xfrm>
                  <a:prstGeom prst="rect">
                    <a:avLst/>
                  </a:prstGeom>
                  <a:blipFill>
                    <a:blip r:embed="rId10"/>
                    <a:stretch>
                      <a:fillRect b="-2500"/>
                    </a:stretch>
                  </a:blipFill>
                </p:spPr>
                <p:txBody>
                  <a:bodyPr/>
                  <a:lstStyle/>
                  <a:p>
                    <a:r>
                      <a:rPr lang="en-US">
                        <a:noFill/>
                      </a:rPr>
                      <a:t> </a:t>
                    </a:r>
                  </a:p>
                </p:txBody>
              </p:sp>
            </mc:Fallback>
          </mc:AlternateContent>
          <p:cxnSp>
            <p:nvCxnSpPr>
              <p:cNvPr id="150" name="Straight Connector 149">
                <a:extLst>
                  <a:ext uri="{FF2B5EF4-FFF2-40B4-BE49-F238E27FC236}">
                    <a16:creationId xmlns:a16="http://schemas.microsoft.com/office/drawing/2014/main" id="{93100759-13A6-8C44-B18E-E1F752246A1D}"/>
                  </a:ext>
                </a:extLst>
              </p:cNvPr>
              <p:cNvCxnSpPr/>
              <p:nvPr/>
            </p:nvCxnSpPr>
            <p:spPr>
              <a:xfrm flipV="1">
                <a:off x="1905000" y="3856134"/>
                <a:ext cx="920680" cy="90568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71" name="Straight Connector 55">
              <a:extLst>
                <a:ext uri="{FF2B5EF4-FFF2-40B4-BE49-F238E27FC236}">
                  <a16:creationId xmlns:a16="http://schemas.microsoft.com/office/drawing/2014/main" id="{C97BA08F-F8AB-E34E-877F-205CB5542C6F}"/>
                </a:ext>
              </a:extLst>
            </p:cNvPr>
            <p:cNvCxnSpPr>
              <a:cxnSpLocks/>
            </p:cNvCxnSpPr>
            <p:nvPr/>
          </p:nvCxnSpPr>
          <p:spPr>
            <a:xfrm flipV="1">
              <a:off x="3862849" y="2757533"/>
              <a:ext cx="869870" cy="87298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9" name="Straight Connector 55">
              <a:extLst>
                <a:ext uri="{FF2B5EF4-FFF2-40B4-BE49-F238E27FC236}">
                  <a16:creationId xmlns:a16="http://schemas.microsoft.com/office/drawing/2014/main" id="{FC65E517-D183-8540-9993-DFC6C126CAC6}"/>
                </a:ext>
              </a:extLst>
            </p:cNvPr>
            <p:cNvCxnSpPr>
              <a:cxnSpLocks/>
            </p:cNvCxnSpPr>
            <p:nvPr/>
          </p:nvCxnSpPr>
          <p:spPr>
            <a:xfrm flipV="1">
              <a:off x="2961331" y="2757455"/>
              <a:ext cx="869870" cy="87298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0" name="Straight Connector 55">
              <a:extLst>
                <a:ext uri="{FF2B5EF4-FFF2-40B4-BE49-F238E27FC236}">
                  <a16:creationId xmlns:a16="http://schemas.microsoft.com/office/drawing/2014/main" id="{6556BFEB-5062-664F-8C28-4B41BD8BC596}"/>
                </a:ext>
              </a:extLst>
            </p:cNvPr>
            <p:cNvCxnSpPr>
              <a:cxnSpLocks/>
            </p:cNvCxnSpPr>
            <p:nvPr/>
          </p:nvCxnSpPr>
          <p:spPr>
            <a:xfrm flipV="1">
              <a:off x="2054392" y="2765889"/>
              <a:ext cx="869870" cy="87298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1" name="Straight Connector 55">
              <a:extLst>
                <a:ext uri="{FF2B5EF4-FFF2-40B4-BE49-F238E27FC236}">
                  <a16:creationId xmlns:a16="http://schemas.microsoft.com/office/drawing/2014/main" id="{265B6F14-1AD4-434D-9220-C58462D1E4A7}"/>
                </a:ext>
              </a:extLst>
            </p:cNvPr>
            <p:cNvCxnSpPr>
              <a:cxnSpLocks/>
            </p:cNvCxnSpPr>
            <p:nvPr/>
          </p:nvCxnSpPr>
          <p:spPr>
            <a:xfrm flipV="1">
              <a:off x="1142366" y="2762900"/>
              <a:ext cx="869870" cy="87298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6EFA04F-D2B2-A444-B2F5-02DE368F6211}"/>
                </a:ext>
              </a:extLst>
            </p:cNvPr>
            <p:cNvCxnSpPr/>
            <p:nvPr/>
          </p:nvCxnSpPr>
          <p:spPr>
            <a:xfrm flipV="1">
              <a:off x="1602240" y="2724982"/>
              <a:ext cx="920680" cy="90568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0DEB87F-EE59-4943-A77D-5B3B231BDB37}"/>
                </a:ext>
              </a:extLst>
            </p:cNvPr>
            <p:cNvCxnSpPr/>
            <p:nvPr/>
          </p:nvCxnSpPr>
          <p:spPr>
            <a:xfrm flipV="1">
              <a:off x="2515636" y="2716315"/>
              <a:ext cx="920680" cy="90568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DE74F7B-EB94-2A4E-82D1-E72173DE5DBA}"/>
                </a:ext>
              </a:extLst>
            </p:cNvPr>
            <p:cNvCxnSpPr/>
            <p:nvPr/>
          </p:nvCxnSpPr>
          <p:spPr>
            <a:xfrm flipV="1">
              <a:off x="3422268" y="2724322"/>
              <a:ext cx="920680" cy="90568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1772EAD7-25AA-004B-B591-49AF8DC526E9}"/>
              </a:ext>
            </a:extLst>
          </p:cNvPr>
          <p:cNvGrpSpPr/>
          <p:nvPr/>
        </p:nvGrpSpPr>
        <p:grpSpPr>
          <a:xfrm>
            <a:off x="95011" y="3774967"/>
            <a:ext cx="5249066" cy="1685604"/>
            <a:chOff x="95011" y="4316399"/>
            <a:chExt cx="5249066" cy="1685604"/>
          </a:xfrm>
        </p:grpSpPr>
        <p:grpSp>
          <p:nvGrpSpPr>
            <p:cNvPr id="272" name="Group 271">
              <a:extLst>
                <a:ext uri="{FF2B5EF4-FFF2-40B4-BE49-F238E27FC236}">
                  <a16:creationId xmlns:a16="http://schemas.microsoft.com/office/drawing/2014/main" id="{34A5B10B-FAD7-404A-9DAF-58775DE78DE2}"/>
                </a:ext>
              </a:extLst>
            </p:cNvPr>
            <p:cNvGrpSpPr/>
            <p:nvPr/>
          </p:nvGrpSpPr>
          <p:grpSpPr>
            <a:xfrm>
              <a:off x="673316" y="4520013"/>
              <a:ext cx="4670761" cy="1481990"/>
              <a:chOff x="1905000" y="3621397"/>
              <a:chExt cx="4670760" cy="1481990"/>
            </a:xfrm>
          </p:grpSpPr>
          <p:cxnSp>
            <p:nvCxnSpPr>
              <p:cNvPr id="273" name="Straight Arrow Connector 272">
                <a:extLst>
                  <a:ext uri="{FF2B5EF4-FFF2-40B4-BE49-F238E27FC236}">
                    <a16:creationId xmlns:a16="http://schemas.microsoft.com/office/drawing/2014/main" id="{C6B1C41D-F08A-4C4E-A79F-F60FB3B66C42}"/>
                  </a:ext>
                </a:extLst>
              </p:cNvPr>
              <p:cNvCxnSpPr>
                <a:cxnSpLocks/>
              </p:cNvCxnSpPr>
              <p:nvPr/>
            </p:nvCxnSpPr>
            <p:spPr>
              <a:xfrm flipV="1">
                <a:off x="190500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EF5788E6-9987-614E-AE6D-975E89CA3CA0}"/>
                  </a:ext>
                </a:extLst>
              </p:cNvPr>
              <p:cNvCxnSpPr>
                <a:cxnSpLocks/>
              </p:cNvCxnSpPr>
              <p:nvPr/>
            </p:nvCxnSpPr>
            <p:spPr>
              <a:xfrm>
                <a:off x="1905000" y="4767680"/>
                <a:ext cx="4343400" cy="7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AB00F63F-D646-8D41-A399-1A42883D2AE3}"/>
                  </a:ext>
                </a:extLst>
              </p:cNvPr>
              <p:cNvCxnSpPr>
                <a:cxnSpLocks/>
              </p:cNvCxnSpPr>
              <p:nvPr/>
            </p:nvCxnSpPr>
            <p:spPr>
              <a:xfrm>
                <a:off x="1905000" y="4761818"/>
                <a:ext cx="41080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651606E4-E948-A942-9774-5F1B5A830347}"/>
                  </a:ext>
                </a:extLst>
              </p:cNvPr>
              <p:cNvCxnSpPr>
                <a:cxnSpLocks/>
              </p:cNvCxnSpPr>
              <p:nvPr/>
            </p:nvCxnSpPr>
            <p:spPr>
              <a:xfrm>
                <a:off x="2831968" y="3728479"/>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16F808D1-245D-2C4B-B388-BB8A1D67399D}"/>
                  </a:ext>
                </a:extLst>
              </p:cNvPr>
              <p:cNvCxnSpPr>
                <a:cxnSpLocks/>
              </p:cNvCxnSpPr>
              <p:nvPr/>
            </p:nvCxnSpPr>
            <p:spPr>
              <a:xfrm>
                <a:off x="3738418" y="3728479"/>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F022205-C4E0-BC46-B05D-DF0E74778629}"/>
                  </a:ext>
                </a:extLst>
              </p:cNvPr>
              <p:cNvCxnSpPr>
                <a:cxnSpLocks/>
              </p:cNvCxnSpPr>
              <p:nvPr/>
            </p:nvCxnSpPr>
            <p:spPr>
              <a:xfrm>
                <a:off x="4651311" y="3728479"/>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ADBCCE57-B383-4141-83D2-23740912EEFC}"/>
                  </a:ext>
                </a:extLst>
              </p:cNvPr>
              <p:cNvCxnSpPr>
                <a:cxnSpLocks/>
              </p:cNvCxnSpPr>
              <p:nvPr/>
            </p:nvCxnSpPr>
            <p:spPr>
              <a:xfrm>
                <a:off x="5562600" y="3728479"/>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0B144416-483D-B744-AD58-7FCD0097A536}"/>
                  </a:ext>
                </a:extLst>
              </p:cNvPr>
              <p:cNvSpPr txBox="1"/>
              <p:nvPr/>
            </p:nvSpPr>
            <p:spPr>
              <a:xfrm>
                <a:off x="5975693" y="3826784"/>
                <a:ext cx="343364" cy="369332"/>
              </a:xfrm>
              <a:prstGeom prst="rect">
                <a:avLst/>
              </a:prstGeom>
              <a:noFill/>
            </p:spPr>
            <p:txBody>
              <a:bodyPr wrap="none" rtlCol="0">
                <a:spAutoFit/>
              </a:bodyPr>
              <a:lstStyle/>
              <a:p>
                <a:r>
                  <a:rPr lang="en-US"/>
                  <a:t>…</a:t>
                </a:r>
              </a:p>
            </p:txBody>
          </p:sp>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7C9B8541-E66C-F44A-A506-15C07A221A3D}"/>
                      </a:ext>
                    </a:extLst>
                  </p:cNvPr>
                  <p:cNvSpPr txBox="1"/>
                  <p:nvPr/>
                </p:nvSpPr>
                <p:spPr>
                  <a:xfrm>
                    <a:off x="5745660" y="4775876"/>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𝑓</m:t>
                          </m:r>
                        </m:oMath>
                      </m:oMathPara>
                    </a14:m>
                    <a:endParaRPr lang="en-US" sz="1000"/>
                  </a:p>
                </p:txBody>
              </p:sp>
            </mc:Choice>
            <mc:Fallback xmlns="">
              <p:sp>
                <p:nvSpPr>
                  <p:cNvPr id="281" name="TextBox 280">
                    <a:extLst>
                      <a:ext uri="{FF2B5EF4-FFF2-40B4-BE49-F238E27FC236}">
                        <a16:creationId xmlns:a16="http://schemas.microsoft.com/office/drawing/2014/main" id="{7C9B8541-E66C-F44A-A506-15C07A221A3D}"/>
                      </a:ext>
                    </a:extLst>
                  </p:cNvPr>
                  <p:cNvSpPr txBox="1">
                    <a:spLocks noRot="1" noChangeAspect="1" noMove="1" noResize="1" noEditPoints="1" noAdjustHandles="1" noChangeArrowheads="1" noChangeShapeType="1" noTextEdit="1"/>
                  </p:cNvSpPr>
                  <p:nvPr/>
                </p:nvSpPr>
                <p:spPr>
                  <a:xfrm>
                    <a:off x="5745660" y="4775876"/>
                    <a:ext cx="830100" cy="246221"/>
                  </a:xfrm>
                  <a:prstGeom prst="rect">
                    <a:avLst/>
                  </a:prstGeom>
                  <a:blipFill>
                    <a:blip r:embed="rId15"/>
                    <a:stretch>
                      <a:fillRect b="-5000"/>
                    </a:stretch>
                  </a:blipFill>
                </p:spPr>
                <p:txBody>
                  <a:bodyPr/>
                  <a:lstStyle/>
                  <a:p>
                    <a:r>
                      <a:rPr lang="en-US">
                        <a:noFill/>
                      </a:rPr>
                      <a:t> </a:t>
                    </a:r>
                  </a:p>
                </p:txBody>
              </p:sp>
            </mc:Fallback>
          </mc:AlternateContent>
          <p:cxnSp>
            <p:nvCxnSpPr>
              <p:cNvPr id="282" name="Straight Arrow Connector 281">
                <a:extLst>
                  <a:ext uri="{FF2B5EF4-FFF2-40B4-BE49-F238E27FC236}">
                    <a16:creationId xmlns:a16="http://schemas.microsoft.com/office/drawing/2014/main" id="{A5173A48-5092-2945-9ABB-72A762DBE5BA}"/>
                  </a:ext>
                </a:extLst>
              </p:cNvPr>
              <p:cNvCxnSpPr>
                <a:cxnSpLocks/>
              </p:cNvCxnSpPr>
              <p:nvPr/>
            </p:nvCxnSpPr>
            <p:spPr>
              <a:xfrm flipV="1">
                <a:off x="1911280" y="4848347"/>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3FA1F90B-CAA0-384D-BD90-32F08150F9CC}"/>
                  </a:ext>
                </a:extLst>
              </p:cNvPr>
              <p:cNvCxnSpPr>
                <a:cxnSpLocks/>
              </p:cNvCxnSpPr>
              <p:nvPr/>
            </p:nvCxnSpPr>
            <p:spPr>
              <a:xfrm flipV="1">
                <a:off x="2825680" y="4848118"/>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AC7011CA-A032-2B4E-B885-F3D781B81B92}"/>
                  </a:ext>
                </a:extLst>
              </p:cNvPr>
              <p:cNvCxnSpPr>
                <a:cxnSpLocks/>
              </p:cNvCxnSpPr>
              <p:nvPr/>
            </p:nvCxnSpPr>
            <p:spPr>
              <a:xfrm flipV="1">
                <a:off x="3732618" y="4847654"/>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E23F4482-0BD8-8A43-BB97-6E515B3B727E}"/>
                  </a:ext>
                </a:extLst>
              </p:cNvPr>
              <p:cNvCxnSpPr>
                <a:cxnSpLocks/>
              </p:cNvCxnSpPr>
              <p:nvPr/>
            </p:nvCxnSpPr>
            <p:spPr>
              <a:xfrm flipV="1">
                <a:off x="4653564" y="4844758"/>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B0353120-B72B-9946-AD41-F9622C57F06C}"/>
                      </a:ext>
                    </a:extLst>
                  </p:cNvPr>
                  <p:cNvSpPr txBox="1"/>
                  <p:nvPr/>
                </p:nvSpPr>
                <p:spPr>
                  <a:xfrm>
                    <a:off x="1951181" y="485589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1</m:t>
                          </m:r>
                        </m:oMath>
                      </m:oMathPara>
                    </a14:m>
                    <a:endParaRPr lang="en-US" sz="1000"/>
                  </a:p>
                </p:txBody>
              </p:sp>
            </mc:Choice>
            <mc:Fallback xmlns="">
              <p:sp>
                <p:nvSpPr>
                  <p:cNvPr id="286" name="TextBox 285">
                    <a:extLst>
                      <a:ext uri="{FF2B5EF4-FFF2-40B4-BE49-F238E27FC236}">
                        <a16:creationId xmlns:a16="http://schemas.microsoft.com/office/drawing/2014/main" id="{B0353120-B72B-9946-AD41-F9622C57F06C}"/>
                      </a:ext>
                    </a:extLst>
                  </p:cNvPr>
                  <p:cNvSpPr txBox="1">
                    <a:spLocks noRot="1" noChangeAspect="1" noMove="1" noResize="1" noEditPoints="1" noAdjustHandles="1" noChangeArrowheads="1" noChangeShapeType="1" noTextEdit="1"/>
                  </p:cNvSpPr>
                  <p:nvPr/>
                </p:nvSpPr>
                <p:spPr>
                  <a:xfrm>
                    <a:off x="1951181" y="4855890"/>
                    <a:ext cx="830100" cy="246221"/>
                  </a:xfrm>
                  <a:prstGeom prst="rect">
                    <a:avLst/>
                  </a:prstGeom>
                  <a:blipFill>
                    <a:blip r:embed="rId16"/>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39948189-91F9-F143-9FD0-8854F64EC72F}"/>
                      </a:ext>
                    </a:extLst>
                  </p:cNvPr>
                  <p:cNvSpPr txBox="1"/>
                  <p:nvPr/>
                </p:nvSpPr>
                <p:spPr>
                  <a:xfrm>
                    <a:off x="2867830" y="4857166"/>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2</m:t>
                          </m:r>
                        </m:oMath>
                      </m:oMathPara>
                    </a14:m>
                    <a:endParaRPr lang="en-US" sz="1000"/>
                  </a:p>
                </p:txBody>
              </p:sp>
            </mc:Choice>
            <mc:Fallback xmlns="">
              <p:sp>
                <p:nvSpPr>
                  <p:cNvPr id="287" name="TextBox 286">
                    <a:extLst>
                      <a:ext uri="{FF2B5EF4-FFF2-40B4-BE49-F238E27FC236}">
                        <a16:creationId xmlns:a16="http://schemas.microsoft.com/office/drawing/2014/main" id="{39948189-91F9-F143-9FD0-8854F64EC72F}"/>
                      </a:ext>
                    </a:extLst>
                  </p:cNvPr>
                  <p:cNvSpPr txBox="1">
                    <a:spLocks noRot="1" noChangeAspect="1" noMove="1" noResize="1" noEditPoints="1" noAdjustHandles="1" noChangeArrowheads="1" noChangeShapeType="1" noTextEdit="1"/>
                  </p:cNvSpPr>
                  <p:nvPr/>
                </p:nvSpPr>
                <p:spPr>
                  <a:xfrm>
                    <a:off x="2867830" y="4857166"/>
                    <a:ext cx="830100" cy="246221"/>
                  </a:xfrm>
                  <a:prstGeom prst="rect">
                    <a:avLst/>
                  </a:prstGeom>
                  <a:blipFill>
                    <a:blip r:embed="rId17"/>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0DC32A2D-4906-714C-B8A0-650349B90D82}"/>
                      </a:ext>
                    </a:extLst>
                  </p:cNvPr>
                  <p:cNvSpPr txBox="1"/>
                  <p:nvPr/>
                </p:nvSpPr>
                <p:spPr>
                  <a:xfrm>
                    <a:off x="3764369" y="4855013"/>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3</m:t>
                          </m:r>
                        </m:oMath>
                      </m:oMathPara>
                    </a14:m>
                    <a:endParaRPr lang="en-US" sz="1000"/>
                  </a:p>
                </p:txBody>
              </p:sp>
            </mc:Choice>
            <mc:Fallback xmlns="">
              <p:sp>
                <p:nvSpPr>
                  <p:cNvPr id="288" name="TextBox 287">
                    <a:extLst>
                      <a:ext uri="{FF2B5EF4-FFF2-40B4-BE49-F238E27FC236}">
                        <a16:creationId xmlns:a16="http://schemas.microsoft.com/office/drawing/2014/main" id="{0DC32A2D-4906-714C-B8A0-650349B90D82}"/>
                      </a:ext>
                    </a:extLst>
                  </p:cNvPr>
                  <p:cNvSpPr txBox="1">
                    <a:spLocks noRot="1" noChangeAspect="1" noMove="1" noResize="1" noEditPoints="1" noAdjustHandles="1" noChangeArrowheads="1" noChangeShapeType="1" noTextEdit="1"/>
                  </p:cNvSpPr>
                  <p:nvPr/>
                </p:nvSpPr>
                <p:spPr>
                  <a:xfrm>
                    <a:off x="3764369" y="4855013"/>
                    <a:ext cx="830100" cy="246221"/>
                  </a:xfrm>
                  <a:prstGeom prst="rect">
                    <a:avLst/>
                  </a:prstGeom>
                  <a:blipFill>
                    <a:blip r:embed="rId9"/>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DDADB7A6-2E0E-1549-A201-7D1E3D27E53A}"/>
                      </a:ext>
                    </a:extLst>
                  </p:cNvPr>
                  <p:cNvSpPr txBox="1"/>
                  <p:nvPr/>
                </p:nvSpPr>
                <p:spPr>
                  <a:xfrm>
                    <a:off x="4687036" y="4855891"/>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4</m:t>
                          </m:r>
                        </m:oMath>
                      </m:oMathPara>
                    </a14:m>
                    <a:endParaRPr lang="en-US" sz="1000"/>
                  </a:p>
                </p:txBody>
              </p:sp>
            </mc:Choice>
            <mc:Fallback xmlns="">
              <p:sp>
                <p:nvSpPr>
                  <p:cNvPr id="289" name="TextBox 288">
                    <a:extLst>
                      <a:ext uri="{FF2B5EF4-FFF2-40B4-BE49-F238E27FC236}">
                        <a16:creationId xmlns:a16="http://schemas.microsoft.com/office/drawing/2014/main" id="{DDADB7A6-2E0E-1549-A201-7D1E3D27E53A}"/>
                      </a:ext>
                    </a:extLst>
                  </p:cNvPr>
                  <p:cNvSpPr txBox="1">
                    <a:spLocks noRot="1" noChangeAspect="1" noMove="1" noResize="1" noEditPoints="1" noAdjustHandles="1" noChangeArrowheads="1" noChangeShapeType="1" noTextEdit="1"/>
                  </p:cNvSpPr>
                  <p:nvPr/>
                </p:nvSpPr>
                <p:spPr>
                  <a:xfrm>
                    <a:off x="4687036" y="4855891"/>
                    <a:ext cx="830100" cy="246221"/>
                  </a:xfrm>
                  <a:prstGeom prst="rect">
                    <a:avLst/>
                  </a:prstGeom>
                  <a:blipFill>
                    <a:blip r:embed="rId18"/>
                    <a:stretch>
                      <a:fillRect b="-24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D3A3AB4E-3569-694E-88B6-28523EA75684}"/>
                    </a:ext>
                  </a:extLst>
                </p:cNvPr>
                <p:cNvSpPr txBox="1"/>
                <p:nvPr/>
              </p:nvSpPr>
              <p:spPr>
                <a:xfrm>
                  <a:off x="95011" y="4316399"/>
                  <a:ext cx="83010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𝐴𝑚𝑝𝑙𝑖𝑡𝑢𝑑𝑒</m:t>
                        </m:r>
                      </m:oMath>
                    </m:oMathPara>
                  </a14:m>
                  <a:endParaRPr lang="en-US" sz="1200"/>
                </a:p>
              </p:txBody>
            </p:sp>
          </mc:Choice>
          <mc:Fallback xmlns="">
            <p:sp>
              <p:nvSpPr>
                <p:cNvPr id="290" name="TextBox 289">
                  <a:extLst>
                    <a:ext uri="{FF2B5EF4-FFF2-40B4-BE49-F238E27FC236}">
                      <a16:creationId xmlns:a16="http://schemas.microsoft.com/office/drawing/2014/main" id="{D3A3AB4E-3569-694E-88B6-28523EA75684}"/>
                    </a:ext>
                  </a:extLst>
                </p:cNvPr>
                <p:cNvSpPr txBox="1">
                  <a:spLocks noRot="1" noChangeAspect="1" noMove="1" noResize="1" noEditPoints="1" noAdjustHandles="1" noChangeArrowheads="1" noChangeShapeType="1" noTextEdit="1"/>
                </p:cNvSpPr>
                <p:nvPr/>
              </p:nvSpPr>
              <p:spPr>
                <a:xfrm>
                  <a:off x="95011" y="4316399"/>
                  <a:ext cx="830101" cy="276999"/>
                </a:xfrm>
                <a:prstGeom prst="rect">
                  <a:avLst/>
                </a:prstGeom>
                <a:blipFill>
                  <a:blip r:embed="rId19"/>
                  <a:stretch>
                    <a:fillRect r="-5882" b="-4348"/>
                  </a:stretch>
                </a:blipFill>
              </p:spPr>
              <p:txBody>
                <a:bodyPr/>
                <a:lstStyle/>
                <a:p>
                  <a:r>
                    <a:rPr lang="en-US">
                      <a:noFill/>
                    </a:rPr>
                    <a:t> </a:t>
                  </a:r>
                </a:p>
              </p:txBody>
            </p:sp>
          </mc:Fallback>
        </mc:AlternateContent>
        <p:cxnSp>
          <p:nvCxnSpPr>
            <p:cNvPr id="291" name="Straight Connector 290">
              <a:extLst>
                <a:ext uri="{FF2B5EF4-FFF2-40B4-BE49-F238E27FC236}">
                  <a16:creationId xmlns:a16="http://schemas.microsoft.com/office/drawing/2014/main" id="{4CE26E6C-5011-E047-8C07-322658B9FF6E}"/>
                </a:ext>
              </a:extLst>
            </p:cNvPr>
            <p:cNvCxnSpPr>
              <a:cxnSpLocks/>
            </p:cNvCxnSpPr>
            <p:nvPr/>
          </p:nvCxnSpPr>
          <p:spPr>
            <a:xfrm flipV="1">
              <a:off x="757729" y="4860434"/>
              <a:ext cx="0" cy="790510"/>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85B42FA-BA10-AC4A-B4EE-11D30AB2E26C}"/>
                </a:ext>
              </a:extLst>
            </p:cNvPr>
            <p:cNvCxnSpPr>
              <a:cxnSpLocks/>
            </p:cNvCxnSpPr>
            <p:nvPr/>
          </p:nvCxnSpPr>
          <p:spPr>
            <a:xfrm flipV="1">
              <a:off x="1648965" y="5001920"/>
              <a:ext cx="0" cy="649024"/>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CBA3CD61-4AF1-DE4E-840A-47D33EB30919}"/>
                </a:ext>
              </a:extLst>
            </p:cNvPr>
            <p:cNvCxnSpPr>
              <a:cxnSpLocks/>
            </p:cNvCxnSpPr>
            <p:nvPr/>
          </p:nvCxnSpPr>
          <p:spPr>
            <a:xfrm flipV="1">
              <a:off x="2558493" y="5193744"/>
              <a:ext cx="0" cy="457200"/>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9193E1D4-2A30-F24A-8A63-3B3B0EC1F300}"/>
                </a:ext>
              </a:extLst>
            </p:cNvPr>
            <p:cNvCxnSpPr>
              <a:cxnSpLocks/>
            </p:cNvCxnSpPr>
            <p:nvPr/>
          </p:nvCxnSpPr>
          <p:spPr>
            <a:xfrm flipV="1">
              <a:off x="3472859" y="5094732"/>
              <a:ext cx="0" cy="565130"/>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D8E0F5EC-C4F2-6D4B-8DC9-BC2F0E3E695F}"/>
                </a:ext>
              </a:extLst>
            </p:cNvPr>
            <p:cNvCxnSpPr>
              <a:cxnSpLocks/>
            </p:cNvCxnSpPr>
            <p:nvPr/>
          </p:nvCxnSpPr>
          <p:spPr>
            <a:xfrm flipV="1">
              <a:off x="4382387" y="5202662"/>
              <a:ext cx="0" cy="457200"/>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EEC1B587-A2B7-E147-82EB-60FEB4FFAC19}"/>
                </a:ext>
              </a:extLst>
            </p:cNvPr>
            <p:cNvCxnSpPr>
              <a:cxnSpLocks/>
            </p:cNvCxnSpPr>
            <p:nvPr/>
          </p:nvCxnSpPr>
          <p:spPr>
            <a:xfrm flipV="1">
              <a:off x="1208842" y="5001920"/>
              <a:ext cx="0" cy="662436"/>
            </a:xfrm>
            <a:prstGeom prst="line">
              <a:avLst/>
            </a:prstGeom>
            <a:ln w="34925">
              <a:solidFill>
                <a:srgbClr val="F9070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6B8B487A-7789-2442-AECE-CEC3978184D0}"/>
                </a:ext>
              </a:extLst>
            </p:cNvPr>
            <p:cNvCxnSpPr>
              <a:cxnSpLocks/>
            </p:cNvCxnSpPr>
            <p:nvPr/>
          </p:nvCxnSpPr>
          <p:spPr>
            <a:xfrm flipV="1">
              <a:off x="2118370" y="4860434"/>
              <a:ext cx="0" cy="803922"/>
            </a:xfrm>
            <a:prstGeom prst="line">
              <a:avLst/>
            </a:prstGeom>
            <a:ln w="34925">
              <a:solidFill>
                <a:srgbClr val="F9070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FE436380-7F8F-F744-8D24-7C6658769BA5}"/>
                </a:ext>
              </a:extLst>
            </p:cNvPr>
            <p:cNvCxnSpPr>
              <a:cxnSpLocks/>
            </p:cNvCxnSpPr>
            <p:nvPr/>
          </p:nvCxnSpPr>
          <p:spPr>
            <a:xfrm flipV="1">
              <a:off x="3032736" y="5336456"/>
              <a:ext cx="0" cy="336818"/>
            </a:xfrm>
            <a:prstGeom prst="line">
              <a:avLst/>
            </a:prstGeom>
            <a:ln w="34925">
              <a:solidFill>
                <a:srgbClr val="F9070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DABAF17-7808-234E-81D3-2D9714989264}"/>
                </a:ext>
              </a:extLst>
            </p:cNvPr>
            <p:cNvCxnSpPr>
              <a:cxnSpLocks/>
            </p:cNvCxnSpPr>
            <p:nvPr/>
          </p:nvCxnSpPr>
          <p:spPr>
            <a:xfrm flipV="1">
              <a:off x="3942264" y="5001920"/>
              <a:ext cx="0" cy="671354"/>
            </a:xfrm>
            <a:prstGeom prst="line">
              <a:avLst/>
            </a:prstGeom>
            <a:ln w="34925">
              <a:solidFill>
                <a:srgbClr val="F90703"/>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300" name="文本框 63">
            <a:extLst>
              <a:ext uri="{FF2B5EF4-FFF2-40B4-BE49-F238E27FC236}">
                <a16:creationId xmlns:a16="http://schemas.microsoft.com/office/drawing/2014/main" id="{E02CEA8C-57BE-E64B-B90F-B65B525E621B}"/>
              </a:ext>
            </a:extLst>
          </p:cNvPr>
          <p:cNvSpPr txBox="1"/>
          <p:nvPr/>
        </p:nvSpPr>
        <p:spPr>
          <a:xfrm>
            <a:off x="8907434" y="3555337"/>
            <a:ext cx="2827996" cy="3293209"/>
          </a:xfrm>
          <a:prstGeom prst="rect">
            <a:avLst/>
          </a:prstGeom>
          <a:noFill/>
        </p:spPr>
        <p:txBody>
          <a:bodyPr wrap="square" rtlCol="0">
            <a:spAutoFit/>
          </a:bodyPr>
          <a:lstStyle/>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SIR</a:t>
            </a:r>
          </a:p>
          <a:p>
            <a:pPr lvl="0"/>
            <a:r>
              <a:rPr lang="en-US" altLang="zh-CN" sz="1600" dirty="0">
                <a:solidFill>
                  <a:prstClr val="black"/>
                </a:solidFill>
                <a:latin typeface="Times New Roman" panose="02020603050405020304" pitchFamily="18" charset="0"/>
                <a:cs typeface="Times New Roman" panose="02020603050405020304" pitchFamily="18" charset="0"/>
              </a:rPr>
              <a:t>Signal-Interference Ratio</a:t>
            </a:r>
            <a:endParaRPr lang="en-US" altLang="zh-CN"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CEB3FAB9-840E-E840-8636-F8C8A9688322}"/>
              </a:ext>
            </a:extLst>
          </p:cNvPr>
          <p:cNvGrpSpPr/>
          <p:nvPr/>
        </p:nvGrpSpPr>
        <p:grpSpPr>
          <a:xfrm>
            <a:off x="5686271" y="1500854"/>
            <a:ext cx="5320499" cy="2820301"/>
            <a:chOff x="6741959" y="3638019"/>
            <a:chExt cx="5320499" cy="2820301"/>
          </a:xfrm>
        </p:grpSpPr>
        <p:grpSp>
          <p:nvGrpSpPr>
            <p:cNvPr id="10" name="Group 9">
              <a:extLst>
                <a:ext uri="{FF2B5EF4-FFF2-40B4-BE49-F238E27FC236}">
                  <a16:creationId xmlns:a16="http://schemas.microsoft.com/office/drawing/2014/main" id="{088F9D2B-7221-3743-B73F-397D507C413D}"/>
                </a:ext>
              </a:extLst>
            </p:cNvPr>
            <p:cNvGrpSpPr/>
            <p:nvPr/>
          </p:nvGrpSpPr>
          <p:grpSpPr>
            <a:xfrm>
              <a:off x="7330592" y="5041899"/>
              <a:ext cx="4731866" cy="1416421"/>
              <a:chOff x="7340029" y="5080018"/>
              <a:chExt cx="4731866" cy="1416421"/>
            </a:xfrm>
          </p:grpSpPr>
          <p:cxnSp>
            <p:nvCxnSpPr>
              <p:cNvPr id="307" name="Straight Arrow Connector 306">
                <a:extLst>
                  <a:ext uri="{FF2B5EF4-FFF2-40B4-BE49-F238E27FC236}">
                    <a16:creationId xmlns:a16="http://schemas.microsoft.com/office/drawing/2014/main" id="{D16F08E0-AF8A-F340-8A2E-3D3FDCCCD17D}"/>
                  </a:ext>
                </a:extLst>
              </p:cNvPr>
              <p:cNvCxnSpPr>
                <a:cxnSpLocks/>
              </p:cNvCxnSpPr>
              <p:nvPr/>
            </p:nvCxnSpPr>
            <p:spPr>
              <a:xfrm>
                <a:off x="7811317" y="6160732"/>
                <a:ext cx="4000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7A425D42-B997-5D4F-94E3-3C08A595663B}"/>
                  </a:ext>
                </a:extLst>
              </p:cNvPr>
              <p:cNvGrpSpPr/>
              <p:nvPr/>
            </p:nvGrpSpPr>
            <p:grpSpPr>
              <a:xfrm>
                <a:off x="7811318" y="5287803"/>
                <a:ext cx="2746311" cy="1096529"/>
                <a:chOff x="7077878" y="3928046"/>
                <a:chExt cx="2746311" cy="1369883"/>
              </a:xfrm>
            </p:grpSpPr>
            <p:cxnSp>
              <p:nvCxnSpPr>
                <p:cNvPr id="309" name="Straight Arrow Connector 308">
                  <a:extLst>
                    <a:ext uri="{FF2B5EF4-FFF2-40B4-BE49-F238E27FC236}">
                      <a16:creationId xmlns:a16="http://schemas.microsoft.com/office/drawing/2014/main" id="{CAA72C53-791A-4F4E-9C80-D199E0EEBC25}"/>
                    </a:ext>
                  </a:extLst>
                </p:cNvPr>
                <p:cNvCxnSpPr>
                  <a:cxnSpLocks/>
                </p:cNvCxnSpPr>
                <p:nvPr/>
              </p:nvCxnSpPr>
              <p:spPr>
                <a:xfrm flipV="1">
                  <a:off x="7077878" y="3928046"/>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12A1D8AD-07AC-1749-AB23-F985539E2088}"/>
                    </a:ext>
                  </a:extLst>
                </p:cNvPr>
                <p:cNvCxnSpPr>
                  <a:cxnSpLocks/>
                </p:cNvCxnSpPr>
                <p:nvPr/>
              </p:nvCxnSpPr>
              <p:spPr>
                <a:xfrm>
                  <a:off x="8004845" y="4035128"/>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D84DCDF-9859-2745-9383-8121166E6189}"/>
                    </a:ext>
                  </a:extLst>
                </p:cNvPr>
                <p:cNvCxnSpPr>
                  <a:cxnSpLocks/>
                </p:cNvCxnSpPr>
                <p:nvPr/>
              </p:nvCxnSpPr>
              <p:spPr>
                <a:xfrm>
                  <a:off x="8911295" y="4035128"/>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DFB47A42-C394-1949-9A2D-5E470CC2580C}"/>
                    </a:ext>
                  </a:extLst>
                </p:cNvPr>
                <p:cNvCxnSpPr>
                  <a:cxnSpLocks/>
                </p:cNvCxnSpPr>
                <p:nvPr/>
              </p:nvCxnSpPr>
              <p:spPr>
                <a:xfrm>
                  <a:off x="9824189" y="4035128"/>
                  <a:ext cx="0" cy="1153997"/>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3D6165BA-1C54-9542-AD18-C87E1F2BF1CE}"/>
                      </a:ext>
                    </a:extLst>
                  </p:cNvPr>
                  <p:cNvSpPr txBox="1"/>
                  <p:nvPr/>
                </p:nvSpPr>
                <p:spPr>
                  <a:xfrm>
                    <a:off x="11241795" y="6212667"/>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𝑓</m:t>
                          </m:r>
                        </m:oMath>
                      </m:oMathPara>
                    </a14:m>
                    <a:endParaRPr lang="en-US" sz="1000"/>
                  </a:p>
                </p:txBody>
              </p:sp>
            </mc:Choice>
            <mc:Fallback xmlns="">
              <p:sp>
                <p:nvSpPr>
                  <p:cNvPr id="315" name="TextBox 314">
                    <a:extLst>
                      <a:ext uri="{FF2B5EF4-FFF2-40B4-BE49-F238E27FC236}">
                        <a16:creationId xmlns:a16="http://schemas.microsoft.com/office/drawing/2014/main" id="{3D6165BA-1C54-9542-AD18-C87E1F2BF1CE}"/>
                      </a:ext>
                    </a:extLst>
                  </p:cNvPr>
                  <p:cNvSpPr txBox="1">
                    <a:spLocks noRot="1" noChangeAspect="1" noMove="1" noResize="1" noEditPoints="1" noAdjustHandles="1" noChangeArrowheads="1" noChangeShapeType="1" noTextEdit="1"/>
                  </p:cNvSpPr>
                  <p:nvPr/>
                </p:nvSpPr>
                <p:spPr>
                  <a:xfrm>
                    <a:off x="11241795" y="6212667"/>
                    <a:ext cx="830100" cy="246221"/>
                  </a:xfrm>
                  <a:prstGeom prst="rect">
                    <a:avLst/>
                  </a:prstGeom>
                  <a:blipFill>
                    <a:blip r:embed="rId20"/>
                    <a:stretch>
                      <a:fillRect b="-2439"/>
                    </a:stretch>
                  </a:blipFill>
                </p:spPr>
                <p:txBody>
                  <a:bodyPr/>
                  <a:lstStyle/>
                  <a:p>
                    <a:r>
                      <a:rPr lang="en-US">
                        <a:noFill/>
                      </a:rPr>
                      <a:t> </a:t>
                    </a:r>
                  </a:p>
                </p:txBody>
              </p:sp>
            </mc:Fallback>
          </mc:AlternateContent>
          <p:cxnSp>
            <p:nvCxnSpPr>
              <p:cNvPr id="316" name="Straight Arrow Connector 315">
                <a:extLst>
                  <a:ext uri="{FF2B5EF4-FFF2-40B4-BE49-F238E27FC236}">
                    <a16:creationId xmlns:a16="http://schemas.microsoft.com/office/drawing/2014/main" id="{6A5762D7-0B77-7C4F-9132-4FCB441DC8F1}"/>
                  </a:ext>
                </a:extLst>
              </p:cNvPr>
              <p:cNvCxnSpPr>
                <a:cxnSpLocks/>
              </p:cNvCxnSpPr>
              <p:nvPr/>
            </p:nvCxnSpPr>
            <p:spPr>
              <a:xfrm flipV="1">
                <a:off x="7817597" y="6241399"/>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D052F6BB-AA81-0946-AB9D-FB4DFE2ACE03}"/>
                  </a:ext>
                </a:extLst>
              </p:cNvPr>
              <p:cNvCxnSpPr>
                <a:cxnSpLocks/>
              </p:cNvCxnSpPr>
              <p:nvPr/>
            </p:nvCxnSpPr>
            <p:spPr>
              <a:xfrm flipV="1">
                <a:off x="8731997" y="6241170"/>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2A7AA36E-C6FD-D34C-8895-23B16F210001}"/>
                  </a:ext>
                </a:extLst>
              </p:cNvPr>
              <p:cNvCxnSpPr>
                <a:cxnSpLocks/>
              </p:cNvCxnSpPr>
              <p:nvPr/>
            </p:nvCxnSpPr>
            <p:spPr>
              <a:xfrm flipV="1">
                <a:off x="9638935" y="6240706"/>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4603F41E-4D45-5844-984E-AAA706CB5CBB}"/>
                  </a:ext>
                </a:extLst>
              </p:cNvPr>
              <p:cNvCxnSpPr>
                <a:cxnSpLocks/>
              </p:cNvCxnSpPr>
              <p:nvPr/>
            </p:nvCxnSpPr>
            <p:spPr>
              <a:xfrm flipV="1">
                <a:off x="10559882" y="6237810"/>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E0704C4A-3BBD-D049-9EAE-22BC80059DAC}"/>
                      </a:ext>
                    </a:extLst>
                  </p:cNvPr>
                  <p:cNvSpPr txBox="1"/>
                  <p:nvPr/>
                </p:nvSpPr>
                <p:spPr>
                  <a:xfrm>
                    <a:off x="7857498" y="6248942"/>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1</m:t>
                          </m:r>
                        </m:oMath>
                      </m:oMathPara>
                    </a14:m>
                    <a:endParaRPr lang="en-US" sz="1000"/>
                  </a:p>
                </p:txBody>
              </p:sp>
            </mc:Choice>
            <mc:Fallback xmlns="">
              <p:sp>
                <p:nvSpPr>
                  <p:cNvPr id="320" name="TextBox 319">
                    <a:extLst>
                      <a:ext uri="{FF2B5EF4-FFF2-40B4-BE49-F238E27FC236}">
                        <a16:creationId xmlns:a16="http://schemas.microsoft.com/office/drawing/2014/main" id="{E0704C4A-3BBD-D049-9EAE-22BC80059DAC}"/>
                      </a:ext>
                    </a:extLst>
                  </p:cNvPr>
                  <p:cNvSpPr txBox="1">
                    <a:spLocks noRot="1" noChangeAspect="1" noMove="1" noResize="1" noEditPoints="1" noAdjustHandles="1" noChangeArrowheads="1" noChangeShapeType="1" noTextEdit="1"/>
                  </p:cNvSpPr>
                  <p:nvPr/>
                </p:nvSpPr>
                <p:spPr>
                  <a:xfrm>
                    <a:off x="7857498" y="6248942"/>
                    <a:ext cx="830100" cy="246221"/>
                  </a:xfrm>
                  <a:prstGeom prst="rect">
                    <a:avLst/>
                  </a:prstGeom>
                  <a:blipFill>
                    <a:blip r:embed="rId16"/>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F950B476-A71F-354B-8C6B-4F967BF7C28E}"/>
                      </a:ext>
                    </a:extLst>
                  </p:cNvPr>
                  <p:cNvSpPr txBox="1"/>
                  <p:nvPr/>
                </p:nvSpPr>
                <p:spPr>
                  <a:xfrm>
                    <a:off x="8774147" y="6250218"/>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2</m:t>
                          </m:r>
                        </m:oMath>
                      </m:oMathPara>
                    </a14:m>
                    <a:endParaRPr lang="en-US" sz="1000"/>
                  </a:p>
                </p:txBody>
              </p:sp>
            </mc:Choice>
            <mc:Fallback xmlns="">
              <p:sp>
                <p:nvSpPr>
                  <p:cNvPr id="321" name="TextBox 320">
                    <a:extLst>
                      <a:ext uri="{FF2B5EF4-FFF2-40B4-BE49-F238E27FC236}">
                        <a16:creationId xmlns:a16="http://schemas.microsoft.com/office/drawing/2014/main" id="{F950B476-A71F-354B-8C6B-4F967BF7C28E}"/>
                      </a:ext>
                    </a:extLst>
                  </p:cNvPr>
                  <p:cNvSpPr txBox="1">
                    <a:spLocks noRot="1" noChangeAspect="1" noMove="1" noResize="1" noEditPoints="1" noAdjustHandles="1" noChangeArrowheads="1" noChangeShapeType="1" noTextEdit="1"/>
                  </p:cNvSpPr>
                  <p:nvPr/>
                </p:nvSpPr>
                <p:spPr>
                  <a:xfrm>
                    <a:off x="8774147" y="6250218"/>
                    <a:ext cx="830100" cy="246221"/>
                  </a:xfrm>
                  <a:prstGeom prst="rect">
                    <a:avLst/>
                  </a:prstGeom>
                  <a:blipFill>
                    <a:blip r:embed="rId21"/>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217AE97D-9BAB-0C47-B4AF-DFC9D10BED36}"/>
                      </a:ext>
                    </a:extLst>
                  </p:cNvPr>
                  <p:cNvSpPr txBox="1"/>
                  <p:nvPr/>
                </p:nvSpPr>
                <p:spPr>
                  <a:xfrm>
                    <a:off x="9670686" y="6248065"/>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3</m:t>
                          </m:r>
                        </m:oMath>
                      </m:oMathPara>
                    </a14:m>
                    <a:endParaRPr lang="en-US" sz="1000"/>
                  </a:p>
                </p:txBody>
              </p:sp>
            </mc:Choice>
            <mc:Fallback xmlns="">
              <p:sp>
                <p:nvSpPr>
                  <p:cNvPr id="322" name="TextBox 321">
                    <a:extLst>
                      <a:ext uri="{FF2B5EF4-FFF2-40B4-BE49-F238E27FC236}">
                        <a16:creationId xmlns:a16="http://schemas.microsoft.com/office/drawing/2014/main" id="{217AE97D-9BAB-0C47-B4AF-DFC9D10BED36}"/>
                      </a:ext>
                    </a:extLst>
                  </p:cNvPr>
                  <p:cNvSpPr txBox="1">
                    <a:spLocks noRot="1" noChangeAspect="1" noMove="1" noResize="1" noEditPoints="1" noAdjustHandles="1" noChangeArrowheads="1" noChangeShapeType="1" noTextEdit="1"/>
                  </p:cNvSpPr>
                  <p:nvPr/>
                </p:nvSpPr>
                <p:spPr>
                  <a:xfrm>
                    <a:off x="9670686" y="6248065"/>
                    <a:ext cx="830100" cy="246221"/>
                  </a:xfrm>
                  <a:prstGeom prst="rect">
                    <a:avLst/>
                  </a:prstGeom>
                  <a:blipFill>
                    <a:blip r:embed="rId22"/>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3" name="TextBox 322">
                    <a:extLst>
                      <a:ext uri="{FF2B5EF4-FFF2-40B4-BE49-F238E27FC236}">
                        <a16:creationId xmlns:a16="http://schemas.microsoft.com/office/drawing/2014/main" id="{5DF161C9-10EF-1341-950B-4A342ACB1840}"/>
                      </a:ext>
                    </a:extLst>
                  </p:cNvPr>
                  <p:cNvSpPr txBox="1"/>
                  <p:nvPr/>
                </p:nvSpPr>
                <p:spPr>
                  <a:xfrm>
                    <a:off x="10593354" y="6248943"/>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𝑆𝑦𝑚𝑏𝑜𝑙</m:t>
                          </m:r>
                          <m:r>
                            <a:rPr lang="en-US" sz="1000" i="1">
                              <a:latin typeface="Cambria Math" panose="02040503050406030204" pitchFamily="18" charset="0"/>
                            </a:rPr>
                            <m:t> 4</m:t>
                          </m:r>
                        </m:oMath>
                      </m:oMathPara>
                    </a14:m>
                    <a:endParaRPr lang="en-US" sz="1000"/>
                  </a:p>
                </p:txBody>
              </p:sp>
            </mc:Choice>
            <mc:Fallback xmlns="">
              <p:sp>
                <p:nvSpPr>
                  <p:cNvPr id="323" name="TextBox 322">
                    <a:extLst>
                      <a:ext uri="{FF2B5EF4-FFF2-40B4-BE49-F238E27FC236}">
                        <a16:creationId xmlns:a16="http://schemas.microsoft.com/office/drawing/2014/main" id="{5DF161C9-10EF-1341-950B-4A342ACB1840}"/>
                      </a:ext>
                    </a:extLst>
                  </p:cNvPr>
                  <p:cNvSpPr txBox="1">
                    <a:spLocks noRot="1" noChangeAspect="1" noMove="1" noResize="1" noEditPoints="1" noAdjustHandles="1" noChangeArrowheads="1" noChangeShapeType="1" noTextEdit="1"/>
                  </p:cNvSpPr>
                  <p:nvPr/>
                </p:nvSpPr>
                <p:spPr>
                  <a:xfrm>
                    <a:off x="10593354" y="6248943"/>
                    <a:ext cx="830100" cy="246221"/>
                  </a:xfrm>
                  <a:prstGeom prst="rect">
                    <a:avLst/>
                  </a:prstGeom>
                  <a:blipFill>
                    <a:blip r:embed="rId18"/>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4" name="TextBox 323">
                    <a:extLst>
                      <a:ext uri="{FF2B5EF4-FFF2-40B4-BE49-F238E27FC236}">
                        <a16:creationId xmlns:a16="http://schemas.microsoft.com/office/drawing/2014/main" id="{90436811-FF4F-8449-BCBC-B12D519387E3}"/>
                      </a:ext>
                    </a:extLst>
                  </p:cNvPr>
                  <p:cNvSpPr txBox="1"/>
                  <p:nvPr/>
                </p:nvSpPr>
                <p:spPr>
                  <a:xfrm>
                    <a:off x="7340029" y="5080018"/>
                    <a:ext cx="83010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𝐴𝑚𝑝𝑙𝑖𝑡𝑢𝑑𝑒</m:t>
                          </m:r>
                        </m:oMath>
                      </m:oMathPara>
                    </a14:m>
                    <a:endParaRPr lang="en-US" sz="1200"/>
                  </a:p>
                </p:txBody>
              </p:sp>
            </mc:Choice>
            <mc:Fallback xmlns="">
              <p:sp>
                <p:nvSpPr>
                  <p:cNvPr id="324" name="TextBox 323">
                    <a:extLst>
                      <a:ext uri="{FF2B5EF4-FFF2-40B4-BE49-F238E27FC236}">
                        <a16:creationId xmlns:a16="http://schemas.microsoft.com/office/drawing/2014/main" id="{90436811-FF4F-8449-BCBC-B12D519387E3}"/>
                      </a:ext>
                    </a:extLst>
                  </p:cNvPr>
                  <p:cNvSpPr txBox="1">
                    <a:spLocks noRot="1" noChangeAspect="1" noMove="1" noResize="1" noEditPoints="1" noAdjustHandles="1" noChangeArrowheads="1" noChangeShapeType="1" noTextEdit="1"/>
                  </p:cNvSpPr>
                  <p:nvPr/>
                </p:nvSpPr>
                <p:spPr>
                  <a:xfrm>
                    <a:off x="7340029" y="5080018"/>
                    <a:ext cx="830101" cy="276999"/>
                  </a:xfrm>
                  <a:prstGeom prst="rect">
                    <a:avLst/>
                  </a:prstGeom>
                  <a:blipFill>
                    <a:blip r:embed="rId19"/>
                    <a:stretch>
                      <a:fillRect r="-5109" b="-4348"/>
                    </a:stretch>
                  </a:blipFill>
                </p:spPr>
                <p:txBody>
                  <a:bodyPr/>
                  <a:lstStyle/>
                  <a:p>
                    <a:r>
                      <a:rPr lang="en-US">
                        <a:noFill/>
                      </a:rPr>
                      <a:t> </a:t>
                    </a:r>
                  </a:p>
                </p:txBody>
              </p:sp>
            </mc:Fallback>
          </mc:AlternateContent>
          <p:cxnSp>
            <p:nvCxnSpPr>
              <p:cNvPr id="325" name="Straight Connector 324">
                <a:extLst>
                  <a:ext uri="{FF2B5EF4-FFF2-40B4-BE49-F238E27FC236}">
                    <a16:creationId xmlns:a16="http://schemas.microsoft.com/office/drawing/2014/main" id="{CA9798EF-A43C-CF42-9E0A-8F3950D0CF39}"/>
                  </a:ext>
                </a:extLst>
              </p:cNvPr>
              <p:cNvCxnSpPr>
                <a:cxnSpLocks/>
              </p:cNvCxnSpPr>
              <p:nvPr/>
            </p:nvCxnSpPr>
            <p:spPr>
              <a:xfrm flipV="1">
                <a:off x="7895730" y="5688180"/>
                <a:ext cx="0" cy="457200"/>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31056442-EC1E-4543-9578-36F0A93BE256}"/>
                  </a:ext>
                </a:extLst>
              </p:cNvPr>
              <p:cNvCxnSpPr>
                <a:cxnSpLocks/>
              </p:cNvCxnSpPr>
              <p:nvPr/>
            </p:nvCxnSpPr>
            <p:spPr>
              <a:xfrm flipV="1">
                <a:off x="8786966" y="5688180"/>
                <a:ext cx="0" cy="457200"/>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5E3AF04B-409E-234A-AB10-E3E813CA1463}"/>
                  </a:ext>
                </a:extLst>
              </p:cNvPr>
              <p:cNvCxnSpPr>
                <a:cxnSpLocks/>
              </p:cNvCxnSpPr>
              <p:nvPr/>
            </p:nvCxnSpPr>
            <p:spPr>
              <a:xfrm flipV="1">
                <a:off x="9696494" y="5688180"/>
                <a:ext cx="0" cy="457200"/>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D80A7AD-3EF8-7448-80C6-5627688864C0}"/>
                  </a:ext>
                </a:extLst>
              </p:cNvPr>
              <p:cNvCxnSpPr>
                <a:cxnSpLocks/>
              </p:cNvCxnSpPr>
              <p:nvPr/>
            </p:nvCxnSpPr>
            <p:spPr>
              <a:xfrm flipV="1">
                <a:off x="10610860" y="5697098"/>
                <a:ext cx="0" cy="457200"/>
              </a:xfrm>
              <a:prstGeom prst="line">
                <a:avLst/>
              </a:prstGeom>
              <a:ln w="34925">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4A1ECF10-AC6C-EE44-B6F5-57B04D0BC16E}"/>
                  </a:ext>
                </a:extLst>
              </p:cNvPr>
              <p:cNvGrpSpPr/>
              <p:nvPr/>
            </p:nvGrpSpPr>
            <p:grpSpPr>
              <a:xfrm>
                <a:off x="8346843" y="5402802"/>
                <a:ext cx="2733422" cy="764908"/>
                <a:chOff x="7613403" y="4615189"/>
                <a:chExt cx="2733422" cy="466118"/>
              </a:xfrm>
            </p:grpSpPr>
            <p:cxnSp>
              <p:nvCxnSpPr>
                <p:cNvPr id="331" name="Straight Connector 330">
                  <a:extLst>
                    <a:ext uri="{FF2B5EF4-FFF2-40B4-BE49-F238E27FC236}">
                      <a16:creationId xmlns:a16="http://schemas.microsoft.com/office/drawing/2014/main" id="{D6B3BD5C-0472-0A47-A629-450BFE9B25A4}"/>
                    </a:ext>
                  </a:extLst>
                </p:cNvPr>
                <p:cNvCxnSpPr>
                  <a:cxnSpLocks/>
                </p:cNvCxnSpPr>
                <p:nvPr/>
              </p:nvCxnSpPr>
              <p:spPr>
                <a:xfrm flipV="1">
                  <a:off x="7613403" y="4615189"/>
                  <a:ext cx="0" cy="457200"/>
                </a:xfrm>
                <a:prstGeom prst="line">
                  <a:avLst/>
                </a:prstGeom>
                <a:ln w="34925">
                  <a:solidFill>
                    <a:srgbClr val="F9070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A5A1462-E1A5-5D4C-9436-752045C2FC24}"/>
                    </a:ext>
                  </a:extLst>
                </p:cNvPr>
                <p:cNvCxnSpPr>
                  <a:cxnSpLocks/>
                </p:cNvCxnSpPr>
                <p:nvPr/>
              </p:nvCxnSpPr>
              <p:spPr>
                <a:xfrm flipV="1">
                  <a:off x="8522931" y="4615189"/>
                  <a:ext cx="0" cy="457200"/>
                </a:xfrm>
                <a:prstGeom prst="line">
                  <a:avLst/>
                </a:prstGeom>
                <a:ln w="34925">
                  <a:solidFill>
                    <a:srgbClr val="F9070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17C6DEAF-3544-E145-8988-FA36BEC88881}"/>
                    </a:ext>
                  </a:extLst>
                </p:cNvPr>
                <p:cNvCxnSpPr>
                  <a:cxnSpLocks/>
                </p:cNvCxnSpPr>
                <p:nvPr/>
              </p:nvCxnSpPr>
              <p:spPr>
                <a:xfrm flipV="1">
                  <a:off x="9437297" y="4624107"/>
                  <a:ext cx="0" cy="457200"/>
                </a:xfrm>
                <a:prstGeom prst="line">
                  <a:avLst/>
                </a:prstGeom>
                <a:ln w="34925">
                  <a:solidFill>
                    <a:srgbClr val="F90703"/>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9C2D1003-8C85-334F-88A2-9E20F27D55D4}"/>
                    </a:ext>
                  </a:extLst>
                </p:cNvPr>
                <p:cNvCxnSpPr>
                  <a:cxnSpLocks/>
                </p:cNvCxnSpPr>
                <p:nvPr/>
              </p:nvCxnSpPr>
              <p:spPr>
                <a:xfrm flipV="1">
                  <a:off x="10346825" y="4624107"/>
                  <a:ext cx="0" cy="457200"/>
                </a:xfrm>
                <a:prstGeom prst="line">
                  <a:avLst/>
                </a:prstGeom>
                <a:ln w="34925">
                  <a:solidFill>
                    <a:srgbClr val="F90703"/>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C03AD46F-E820-2F43-9133-347F09880B28}"/>
                  </a:ext>
                </a:extLst>
              </p:cNvPr>
              <p:cNvGrpSpPr/>
              <p:nvPr/>
            </p:nvGrpSpPr>
            <p:grpSpPr>
              <a:xfrm>
                <a:off x="8126168" y="5544838"/>
                <a:ext cx="2840074" cy="618662"/>
                <a:chOff x="8164115" y="5357512"/>
                <a:chExt cx="2840074" cy="763400"/>
              </a:xfrm>
            </p:grpSpPr>
            <p:cxnSp>
              <p:nvCxnSpPr>
                <p:cNvPr id="335" name="Straight Connector 334">
                  <a:extLst>
                    <a:ext uri="{FF2B5EF4-FFF2-40B4-BE49-F238E27FC236}">
                      <a16:creationId xmlns:a16="http://schemas.microsoft.com/office/drawing/2014/main" id="{D6B4544B-E7FF-0947-8053-ACEA3BF61DBE}"/>
                    </a:ext>
                  </a:extLst>
                </p:cNvPr>
                <p:cNvCxnSpPr>
                  <a:cxnSpLocks/>
                </p:cNvCxnSpPr>
                <p:nvPr/>
              </p:nvCxnSpPr>
              <p:spPr>
                <a:xfrm flipV="1">
                  <a:off x="8164115" y="5370639"/>
                  <a:ext cx="0" cy="750273"/>
                </a:xfrm>
                <a:prstGeom prst="line">
                  <a:avLst/>
                </a:prstGeom>
                <a:ln w="34925">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7C03914-6DE5-284E-B030-714A750FB3C8}"/>
                    </a:ext>
                  </a:extLst>
                </p:cNvPr>
                <p:cNvCxnSpPr>
                  <a:cxnSpLocks/>
                </p:cNvCxnSpPr>
                <p:nvPr/>
              </p:nvCxnSpPr>
              <p:spPr>
                <a:xfrm flipV="1">
                  <a:off x="9424773" y="5357512"/>
                  <a:ext cx="0" cy="750272"/>
                </a:xfrm>
                <a:prstGeom prst="line">
                  <a:avLst/>
                </a:prstGeom>
                <a:ln w="34925">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25548A19-587B-A84B-AE2B-C55EE88AE8F4}"/>
                    </a:ext>
                  </a:extLst>
                </p:cNvPr>
                <p:cNvCxnSpPr>
                  <a:cxnSpLocks/>
                </p:cNvCxnSpPr>
                <p:nvPr/>
              </p:nvCxnSpPr>
              <p:spPr>
                <a:xfrm flipV="1">
                  <a:off x="9958747" y="5359280"/>
                  <a:ext cx="0" cy="750272"/>
                </a:xfrm>
                <a:prstGeom prst="line">
                  <a:avLst/>
                </a:prstGeom>
                <a:ln w="34925">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9B0846BE-8D3F-DB4B-A1AD-4522A74FC89D}"/>
                    </a:ext>
                  </a:extLst>
                </p:cNvPr>
                <p:cNvCxnSpPr>
                  <a:cxnSpLocks/>
                </p:cNvCxnSpPr>
                <p:nvPr/>
              </p:nvCxnSpPr>
              <p:spPr>
                <a:xfrm flipV="1">
                  <a:off x="11004189" y="5359286"/>
                  <a:ext cx="0" cy="750274"/>
                </a:xfrm>
                <a:prstGeom prst="line">
                  <a:avLst/>
                </a:prstGeom>
                <a:ln w="34925">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39" name="Group 338">
                <a:extLst>
                  <a:ext uri="{FF2B5EF4-FFF2-40B4-BE49-F238E27FC236}">
                    <a16:creationId xmlns:a16="http://schemas.microsoft.com/office/drawing/2014/main" id="{14381601-3A48-C844-AF0C-8BBFD3809B4A}"/>
                  </a:ext>
                </a:extLst>
              </p:cNvPr>
              <p:cNvGrpSpPr/>
              <p:nvPr/>
            </p:nvGrpSpPr>
            <p:grpSpPr>
              <a:xfrm>
                <a:off x="8556250" y="5779773"/>
                <a:ext cx="2840074" cy="368387"/>
                <a:chOff x="8164115" y="5357512"/>
                <a:chExt cx="2840074" cy="763400"/>
              </a:xfrm>
            </p:grpSpPr>
            <p:cxnSp>
              <p:nvCxnSpPr>
                <p:cNvPr id="340" name="Straight Connector 339">
                  <a:extLst>
                    <a:ext uri="{FF2B5EF4-FFF2-40B4-BE49-F238E27FC236}">
                      <a16:creationId xmlns:a16="http://schemas.microsoft.com/office/drawing/2014/main" id="{62E5671F-B537-0944-A075-1F6D1F5C49ED}"/>
                    </a:ext>
                  </a:extLst>
                </p:cNvPr>
                <p:cNvCxnSpPr>
                  <a:cxnSpLocks/>
                </p:cNvCxnSpPr>
                <p:nvPr/>
              </p:nvCxnSpPr>
              <p:spPr>
                <a:xfrm flipV="1">
                  <a:off x="8164115" y="5370639"/>
                  <a:ext cx="0" cy="750273"/>
                </a:xfrm>
                <a:prstGeom prst="line">
                  <a:avLst/>
                </a:prstGeom>
                <a:ln w="34925">
                  <a:solidFill>
                    <a:srgbClr val="92D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4612599-8D8D-BD45-909B-A1F3C75AF4F6}"/>
                    </a:ext>
                  </a:extLst>
                </p:cNvPr>
                <p:cNvCxnSpPr>
                  <a:cxnSpLocks/>
                </p:cNvCxnSpPr>
                <p:nvPr/>
              </p:nvCxnSpPr>
              <p:spPr>
                <a:xfrm flipV="1">
                  <a:off x="9161426" y="5357512"/>
                  <a:ext cx="0" cy="750272"/>
                </a:xfrm>
                <a:prstGeom prst="line">
                  <a:avLst/>
                </a:prstGeom>
                <a:ln w="34925">
                  <a:solidFill>
                    <a:srgbClr val="92D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F6F53B3A-F51D-8142-B665-EB10B1EBFC93}"/>
                    </a:ext>
                  </a:extLst>
                </p:cNvPr>
                <p:cNvCxnSpPr>
                  <a:cxnSpLocks/>
                </p:cNvCxnSpPr>
                <p:nvPr/>
              </p:nvCxnSpPr>
              <p:spPr>
                <a:xfrm flipV="1">
                  <a:off x="9856336" y="5359280"/>
                  <a:ext cx="0" cy="750272"/>
                </a:xfrm>
                <a:prstGeom prst="line">
                  <a:avLst/>
                </a:prstGeom>
                <a:ln w="34925">
                  <a:solidFill>
                    <a:srgbClr val="92D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F4DD92D-DEB9-A148-A996-50A7406C444A}"/>
                    </a:ext>
                  </a:extLst>
                </p:cNvPr>
                <p:cNvCxnSpPr>
                  <a:cxnSpLocks/>
                </p:cNvCxnSpPr>
                <p:nvPr/>
              </p:nvCxnSpPr>
              <p:spPr>
                <a:xfrm flipV="1">
                  <a:off x="11004189" y="5359286"/>
                  <a:ext cx="0" cy="750274"/>
                </a:xfrm>
                <a:prstGeom prst="line">
                  <a:avLst/>
                </a:prstGeom>
                <a:ln w="34925">
                  <a:solidFill>
                    <a:srgbClr val="92D050"/>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345" name="Straight Connector 344">
                <a:extLst>
                  <a:ext uri="{FF2B5EF4-FFF2-40B4-BE49-F238E27FC236}">
                    <a16:creationId xmlns:a16="http://schemas.microsoft.com/office/drawing/2014/main" id="{73DECB30-05A3-2D45-AEA1-3E0C54EC4764}"/>
                  </a:ext>
                </a:extLst>
              </p:cNvPr>
              <p:cNvCxnSpPr>
                <a:cxnSpLocks/>
              </p:cNvCxnSpPr>
              <p:nvPr/>
            </p:nvCxnSpPr>
            <p:spPr>
              <a:xfrm>
                <a:off x="11472937" y="5364291"/>
                <a:ext cx="0" cy="923722"/>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40BF3A5A-4F97-2346-9B1E-43AA12C31372}"/>
                  </a:ext>
                </a:extLst>
              </p:cNvPr>
              <p:cNvSpPr txBox="1"/>
              <p:nvPr/>
            </p:nvSpPr>
            <p:spPr>
              <a:xfrm>
                <a:off x="11485895" y="5269613"/>
                <a:ext cx="343364" cy="369332"/>
              </a:xfrm>
              <a:prstGeom prst="rect">
                <a:avLst/>
              </a:prstGeom>
              <a:noFill/>
            </p:spPr>
            <p:txBody>
              <a:bodyPr wrap="none" rtlCol="0">
                <a:spAutoFit/>
              </a:bodyPr>
              <a:lstStyle/>
              <a:p>
                <a:r>
                  <a:rPr lang="en-US"/>
                  <a:t>…</a:t>
                </a:r>
              </a:p>
            </p:txBody>
          </p:sp>
        </p:grpSp>
        <p:sp>
          <p:nvSpPr>
            <p:cNvPr id="151" name="文本框 63">
              <a:extLst>
                <a:ext uri="{FF2B5EF4-FFF2-40B4-BE49-F238E27FC236}">
                  <a16:creationId xmlns:a16="http://schemas.microsoft.com/office/drawing/2014/main" id="{3E9EF1BB-6446-C545-8397-B7F53B2B7888}"/>
                </a:ext>
              </a:extLst>
            </p:cNvPr>
            <p:cNvSpPr txBox="1"/>
            <p:nvPr/>
          </p:nvSpPr>
          <p:spPr>
            <a:xfrm>
              <a:off x="6741959" y="3638019"/>
              <a:ext cx="2171096" cy="1200329"/>
            </a:xfrm>
            <a:prstGeom prst="rect">
              <a:avLst/>
            </a:prstGeom>
            <a:noFill/>
          </p:spPr>
          <p:txBody>
            <a:bodyPr wrap="square" rtlCol="0">
              <a:spAutoFit/>
            </a:bodyPr>
            <a:lstStyle/>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Concurrency</a:t>
              </a:r>
            </a:p>
          </p:txBody>
        </p:sp>
      </p:grpSp>
      <p:sp>
        <p:nvSpPr>
          <p:cNvPr id="152" name="文本框 63">
            <a:extLst>
              <a:ext uri="{FF2B5EF4-FFF2-40B4-BE49-F238E27FC236}">
                <a16:creationId xmlns:a16="http://schemas.microsoft.com/office/drawing/2014/main" id="{653F26E7-C495-F240-B83C-A3BABDD91C83}"/>
              </a:ext>
            </a:extLst>
          </p:cNvPr>
          <p:cNvSpPr txBox="1"/>
          <p:nvPr/>
        </p:nvSpPr>
        <p:spPr>
          <a:xfrm>
            <a:off x="5728628" y="4320173"/>
            <a:ext cx="1765190" cy="1815882"/>
          </a:xfrm>
          <a:prstGeom prst="rect">
            <a:avLst/>
          </a:prstGeom>
          <a:noFill/>
        </p:spPr>
        <p:txBody>
          <a:bodyPr wrap="square" rtlCol="0">
            <a:spAutoFit/>
          </a:bodyPr>
          <a:lstStyle/>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SNR</a:t>
            </a:r>
          </a:p>
          <a:p>
            <a:r>
              <a:rPr lang="en-US" altLang="zh-CN" sz="1600" dirty="0">
                <a:latin typeface="Times New Roman" panose="02020603050405020304" pitchFamily="18" charset="0"/>
                <a:cs typeface="Times New Roman" panose="02020603050405020304" pitchFamily="18" charset="0"/>
              </a:rPr>
              <a:t>Signal-Noise Ratio</a:t>
            </a:r>
            <a:endParaRPr lang="en-US" altLang="zh-CN"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5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blinds(horizontal)">
                                      <p:cBhvr>
                                        <p:cTn id="17" dur="500"/>
                                        <p:tgtEl>
                                          <p:spTgt spid="15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0"/>
                                        </p:tgtEl>
                                        <p:attrNameLst>
                                          <p:attrName>style.visibility</p:attrName>
                                        </p:attrNameLst>
                                      </p:cBhvr>
                                      <p:to>
                                        <p:strVal val="visible"/>
                                      </p:to>
                                    </p:set>
                                    <p:animEffect transition="in" filter="blinds(horizontal)">
                                      <p:cBhvr>
                                        <p:cTn id="20"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1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Existing Works</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8B92B62-AF75-1747-9420-E9C0633736C6}"/>
              </a:ext>
            </a:extLst>
          </p:cNvPr>
          <p:cNvSpPr txBox="1"/>
          <p:nvPr/>
        </p:nvSpPr>
        <p:spPr>
          <a:xfrm>
            <a:off x="5755273" y="6373631"/>
            <a:ext cx="184731" cy="646331"/>
          </a:xfrm>
          <a:prstGeom prst="rect">
            <a:avLst/>
          </a:prstGeom>
          <a:noFill/>
        </p:spPr>
        <p:txBody>
          <a:bodyPr wrap="none" rtlCol="0">
            <a:spAutoFit/>
          </a:bodyPr>
          <a:lstStyle/>
          <a:p>
            <a:endParaRPr lang="en-US" sz="3600"/>
          </a:p>
        </p:txBody>
      </p:sp>
      <p:cxnSp>
        <p:nvCxnSpPr>
          <p:cNvPr id="22" name="直接箭头连接符 26">
            <a:extLst>
              <a:ext uri="{FF2B5EF4-FFF2-40B4-BE49-F238E27FC236}">
                <a16:creationId xmlns:a16="http://schemas.microsoft.com/office/drawing/2014/main" id="{3C046643-2DB7-9341-A642-1114D54B3E90}"/>
              </a:ext>
            </a:extLst>
          </p:cNvPr>
          <p:cNvCxnSpPr>
            <a:cxnSpLocks/>
          </p:cNvCxnSpPr>
          <p:nvPr/>
        </p:nvCxnSpPr>
        <p:spPr>
          <a:xfrm flipV="1">
            <a:off x="3834570" y="2176668"/>
            <a:ext cx="0" cy="3283659"/>
          </a:xfrm>
          <a:prstGeom prst="straightConnector1">
            <a:avLst/>
          </a:prstGeom>
          <a:ln w="3175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 name="直接箭头连接符 26">
            <a:extLst>
              <a:ext uri="{FF2B5EF4-FFF2-40B4-BE49-F238E27FC236}">
                <a16:creationId xmlns:a16="http://schemas.microsoft.com/office/drawing/2014/main" id="{E372D239-8ECA-0C49-BCC2-A56C1349309C}"/>
              </a:ext>
            </a:extLst>
          </p:cNvPr>
          <p:cNvCxnSpPr>
            <a:cxnSpLocks/>
          </p:cNvCxnSpPr>
          <p:nvPr/>
        </p:nvCxnSpPr>
        <p:spPr>
          <a:xfrm flipV="1">
            <a:off x="8500448" y="2176668"/>
            <a:ext cx="0" cy="3283659"/>
          </a:xfrm>
          <a:prstGeom prst="straightConnector1">
            <a:avLst/>
          </a:prstGeom>
          <a:ln w="3175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831FD17-34B3-4844-BADF-A41C32CE6E01}"/>
              </a:ext>
            </a:extLst>
          </p:cNvPr>
          <p:cNvSpPr txBox="1"/>
          <p:nvPr/>
        </p:nvSpPr>
        <p:spPr>
          <a:xfrm>
            <a:off x="2000487" y="3072026"/>
            <a:ext cx="1069760" cy="646331"/>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mLoRa</a:t>
            </a:r>
            <a:r>
              <a:rPr lang="en-US" sz="20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ICNP ’19</a:t>
            </a:r>
            <a:endParaRPr lang="en-US" sz="1600" dirty="0"/>
          </a:p>
        </p:txBody>
      </p:sp>
      <p:sp>
        <p:nvSpPr>
          <p:cNvPr id="27" name="TextBox 26">
            <a:extLst>
              <a:ext uri="{FF2B5EF4-FFF2-40B4-BE49-F238E27FC236}">
                <a16:creationId xmlns:a16="http://schemas.microsoft.com/office/drawing/2014/main" id="{051B6F1C-0B16-4D43-BAC6-9454F34FC526}"/>
              </a:ext>
            </a:extLst>
          </p:cNvPr>
          <p:cNvSpPr txBox="1"/>
          <p:nvPr/>
        </p:nvSpPr>
        <p:spPr>
          <a:xfrm>
            <a:off x="4156842" y="3487194"/>
            <a:ext cx="2272675" cy="646331"/>
          </a:xfrm>
          <a:prstGeom prst="rect">
            <a:avLst/>
          </a:prstGeom>
          <a:noFill/>
        </p:spPr>
        <p:txBody>
          <a:bodyPr wrap="square">
            <a:spAutoFit/>
          </a:bodyPr>
          <a:lstStyle/>
          <a:p>
            <a:r>
              <a:rPr lang="en-US" sz="2000" err="1">
                <a:latin typeface="Times New Roman" panose="02020603050405020304" pitchFamily="18" charset="0"/>
                <a:cs typeface="Times New Roman" panose="02020603050405020304" pitchFamily="18" charset="0"/>
              </a:rPr>
              <a:t>CoLoRa</a:t>
            </a:r>
            <a:endParaRPr lang="en-US" sz="20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INFOCOM ’20</a:t>
            </a:r>
            <a:endParaRPr lang="en-US" sz="1600"/>
          </a:p>
        </p:txBody>
      </p:sp>
      <p:sp>
        <p:nvSpPr>
          <p:cNvPr id="28" name="TextBox 27">
            <a:extLst>
              <a:ext uri="{FF2B5EF4-FFF2-40B4-BE49-F238E27FC236}">
                <a16:creationId xmlns:a16="http://schemas.microsoft.com/office/drawing/2014/main" id="{31B9F770-DEE8-2148-9702-C0946E0F2ECC}"/>
              </a:ext>
            </a:extLst>
          </p:cNvPr>
          <p:cNvSpPr txBox="1"/>
          <p:nvPr/>
        </p:nvSpPr>
        <p:spPr>
          <a:xfrm>
            <a:off x="5513196" y="2740465"/>
            <a:ext cx="1730663" cy="646331"/>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Choir </a:t>
            </a:r>
          </a:p>
          <a:p>
            <a:r>
              <a:rPr lang="en-US" sz="1600">
                <a:latin typeface="Times New Roman" panose="02020603050405020304" pitchFamily="18" charset="0"/>
                <a:cs typeface="Times New Roman" panose="02020603050405020304" pitchFamily="18" charset="0"/>
              </a:rPr>
              <a:t>SIGCOMM’17</a:t>
            </a:r>
            <a:endParaRPr lang="en-US" sz="1600"/>
          </a:p>
        </p:txBody>
      </p:sp>
      <p:sp>
        <p:nvSpPr>
          <p:cNvPr id="29" name="TextBox 28">
            <a:extLst>
              <a:ext uri="{FF2B5EF4-FFF2-40B4-BE49-F238E27FC236}">
                <a16:creationId xmlns:a16="http://schemas.microsoft.com/office/drawing/2014/main" id="{21A786AB-1E70-604B-86F0-EDE717E3728B}"/>
              </a:ext>
            </a:extLst>
          </p:cNvPr>
          <p:cNvSpPr txBox="1"/>
          <p:nvPr/>
        </p:nvSpPr>
        <p:spPr>
          <a:xfrm>
            <a:off x="546903" y="3792847"/>
            <a:ext cx="1389790" cy="646331"/>
          </a:xfrm>
          <a:prstGeom prst="rect">
            <a:avLst/>
          </a:prstGeom>
          <a:noFill/>
        </p:spPr>
        <p:txBody>
          <a:bodyPr wrap="square">
            <a:spAutoFit/>
          </a:bodyPr>
          <a:lstStyle/>
          <a:p>
            <a:r>
              <a:rPr lang="en-US" sz="2000" err="1">
                <a:latin typeface="Times New Roman" panose="02020603050405020304" pitchFamily="18" charset="0"/>
                <a:cs typeface="Times New Roman" panose="02020603050405020304" pitchFamily="18" charset="0"/>
              </a:rPr>
              <a:t>FTrack</a:t>
            </a:r>
            <a:r>
              <a:rPr lang="en-US" sz="2000">
                <a:latin typeface="Times New Roman" panose="02020603050405020304" pitchFamily="18" charset="0"/>
                <a:cs typeface="Times New Roman" panose="02020603050405020304" pitchFamily="18" charset="0"/>
              </a:rPr>
              <a:t> </a:t>
            </a:r>
          </a:p>
          <a:p>
            <a:r>
              <a:rPr lang="en-US" sz="1600">
                <a:latin typeface="Times New Roman" panose="02020603050405020304" pitchFamily="18" charset="0"/>
                <a:cs typeface="Times New Roman" panose="02020603050405020304" pitchFamily="18" charset="0"/>
              </a:rPr>
              <a:t>SenSys ’19</a:t>
            </a:r>
            <a:endParaRPr lang="en-US" sz="1600"/>
          </a:p>
        </p:txBody>
      </p:sp>
      <p:sp>
        <p:nvSpPr>
          <p:cNvPr id="30" name="TextBox 29">
            <a:extLst>
              <a:ext uri="{FF2B5EF4-FFF2-40B4-BE49-F238E27FC236}">
                <a16:creationId xmlns:a16="http://schemas.microsoft.com/office/drawing/2014/main" id="{452815A2-2C55-6447-9A7D-C2028E82C5C2}"/>
              </a:ext>
            </a:extLst>
          </p:cNvPr>
          <p:cNvSpPr txBox="1"/>
          <p:nvPr/>
        </p:nvSpPr>
        <p:spPr>
          <a:xfrm>
            <a:off x="4156842" y="2751911"/>
            <a:ext cx="1730662" cy="646331"/>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NScale</a:t>
            </a:r>
            <a:r>
              <a:rPr lang="en-US" sz="20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MobiSys</a:t>
            </a:r>
            <a:r>
              <a:rPr lang="en-US" sz="1600" dirty="0">
                <a:latin typeface="Times New Roman" panose="02020603050405020304" pitchFamily="18" charset="0"/>
                <a:cs typeface="Times New Roman" panose="02020603050405020304" pitchFamily="18" charset="0"/>
              </a:rPr>
              <a:t> ’20</a:t>
            </a:r>
            <a:endParaRPr lang="en-US" sz="1600" dirty="0"/>
          </a:p>
        </p:txBody>
      </p:sp>
      <p:sp>
        <p:nvSpPr>
          <p:cNvPr id="32" name="TextBox 31">
            <a:extLst>
              <a:ext uri="{FF2B5EF4-FFF2-40B4-BE49-F238E27FC236}">
                <a16:creationId xmlns:a16="http://schemas.microsoft.com/office/drawing/2014/main" id="{D5B0A5DB-C6B3-9B45-8F85-34AFC7E2F185}"/>
              </a:ext>
            </a:extLst>
          </p:cNvPr>
          <p:cNvSpPr txBox="1"/>
          <p:nvPr/>
        </p:nvSpPr>
        <p:spPr>
          <a:xfrm>
            <a:off x="552802" y="3080546"/>
            <a:ext cx="1730662" cy="646331"/>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CIC </a:t>
            </a:r>
          </a:p>
          <a:p>
            <a:r>
              <a:rPr lang="en-US" sz="1600">
                <a:latin typeface="Times New Roman" panose="02020603050405020304" pitchFamily="18" charset="0"/>
                <a:cs typeface="Times New Roman" panose="02020603050405020304" pitchFamily="18" charset="0"/>
              </a:rPr>
              <a:t>SIGCOMM ’21</a:t>
            </a:r>
            <a:endParaRPr lang="en-US" sz="1600"/>
          </a:p>
        </p:txBody>
      </p:sp>
      <p:sp>
        <p:nvSpPr>
          <p:cNvPr id="33" name="TextBox 32">
            <a:extLst>
              <a:ext uri="{FF2B5EF4-FFF2-40B4-BE49-F238E27FC236}">
                <a16:creationId xmlns:a16="http://schemas.microsoft.com/office/drawing/2014/main" id="{0355BFE1-0319-344B-940E-51C558BCF594}"/>
              </a:ext>
            </a:extLst>
          </p:cNvPr>
          <p:cNvSpPr txBox="1"/>
          <p:nvPr/>
        </p:nvSpPr>
        <p:spPr>
          <a:xfrm>
            <a:off x="7056560" y="4262469"/>
            <a:ext cx="1730662" cy="646331"/>
          </a:xfrm>
          <a:prstGeom prst="rect">
            <a:avLst/>
          </a:prstGeom>
          <a:noFill/>
        </p:spPr>
        <p:txBody>
          <a:bodyPr wrap="square">
            <a:spAutoFit/>
          </a:bodyPr>
          <a:lstStyle/>
          <a:p>
            <a:r>
              <a:rPr lang="en-US" sz="2000" err="1">
                <a:latin typeface="Times New Roman" panose="02020603050405020304" pitchFamily="18" charset="0"/>
                <a:cs typeface="Times New Roman" panose="02020603050405020304" pitchFamily="18" charset="0"/>
              </a:rPr>
              <a:t>AlignTrack</a:t>
            </a:r>
            <a:r>
              <a:rPr lang="en-US" sz="2000">
                <a:latin typeface="Times New Roman" panose="02020603050405020304" pitchFamily="18" charset="0"/>
                <a:cs typeface="Times New Roman" panose="02020603050405020304" pitchFamily="18" charset="0"/>
              </a:rPr>
              <a:t> </a:t>
            </a:r>
          </a:p>
          <a:p>
            <a:r>
              <a:rPr lang="en-US" sz="1600">
                <a:latin typeface="Times New Roman" panose="02020603050405020304" pitchFamily="18" charset="0"/>
                <a:cs typeface="Times New Roman" panose="02020603050405020304" pitchFamily="18" charset="0"/>
              </a:rPr>
              <a:t>ICNP ’21</a:t>
            </a:r>
            <a:endParaRPr lang="en-US" sz="1600"/>
          </a:p>
        </p:txBody>
      </p:sp>
      <p:sp>
        <p:nvSpPr>
          <p:cNvPr id="34" name="TextBox 33">
            <a:extLst>
              <a:ext uri="{FF2B5EF4-FFF2-40B4-BE49-F238E27FC236}">
                <a16:creationId xmlns:a16="http://schemas.microsoft.com/office/drawing/2014/main" id="{CE356727-C5EB-884A-9F53-8BC7B1C8E651}"/>
              </a:ext>
            </a:extLst>
          </p:cNvPr>
          <p:cNvSpPr txBox="1"/>
          <p:nvPr/>
        </p:nvSpPr>
        <p:spPr>
          <a:xfrm>
            <a:off x="5595439" y="3503673"/>
            <a:ext cx="1730662" cy="646331"/>
          </a:xfrm>
          <a:prstGeom prst="rect">
            <a:avLst/>
          </a:prstGeom>
          <a:noFill/>
        </p:spPr>
        <p:txBody>
          <a:bodyPr wrap="square">
            <a:spAutoFit/>
          </a:bodyPr>
          <a:lstStyle/>
          <a:p>
            <a:r>
              <a:rPr lang="en-US" sz="2000" err="1">
                <a:latin typeface="Times New Roman" panose="02020603050405020304" pitchFamily="18" charset="0"/>
                <a:cs typeface="Times New Roman" panose="02020603050405020304" pitchFamily="18" charset="0"/>
              </a:rPr>
              <a:t>SCLoRa</a:t>
            </a:r>
            <a:r>
              <a:rPr lang="en-US" sz="2000">
                <a:latin typeface="Times New Roman" panose="02020603050405020304" pitchFamily="18" charset="0"/>
                <a:cs typeface="Times New Roman" panose="02020603050405020304" pitchFamily="18" charset="0"/>
              </a:rPr>
              <a:t> </a:t>
            </a:r>
          </a:p>
          <a:p>
            <a:r>
              <a:rPr lang="en-US" sz="1600">
                <a:latin typeface="Times New Roman" panose="02020603050405020304" pitchFamily="18" charset="0"/>
                <a:cs typeface="Times New Roman" panose="02020603050405020304" pitchFamily="18" charset="0"/>
              </a:rPr>
              <a:t>ICNP ’20</a:t>
            </a:r>
            <a:endParaRPr lang="en-US" sz="1600"/>
          </a:p>
        </p:txBody>
      </p:sp>
      <p:sp>
        <p:nvSpPr>
          <p:cNvPr id="35" name="TextBox 34">
            <a:extLst>
              <a:ext uri="{FF2B5EF4-FFF2-40B4-BE49-F238E27FC236}">
                <a16:creationId xmlns:a16="http://schemas.microsoft.com/office/drawing/2014/main" id="{3275C0A1-F4A8-984B-B733-F6E57032852C}"/>
              </a:ext>
            </a:extLst>
          </p:cNvPr>
          <p:cNvSpPr txBox="1"/>
          <p:nvPr/>
        </p:nvSpPr>
        <p:spPr>
          <a:xfrm>
            <a:off x="4168375" y="4239675"/>
            <a:ext cx="1730662" cy="646331"/>
          </a:xfrm>
          <a:prstGeom prst="rect">
            <a:avLst/>
          </a:prstGeom>
          <a:noFill/>
        </p:spPr>
        <p:txBody>
          <a:bodyPr wrap="square">
            <a:spAutoFit/>
          </a:bodyPr>
          <a:lstStyle/>
          <a:p>
            <a:r>
              <a:rPr lang="en-US" sz="2000" err="1">
                <a:latin typeface="Times New Roman" panose="02020603050405020304" pitchFamily="18" charset="0"/>
                <a:cs typeface="Times New Roman" panose="02020603050405020304" pitchFamily="18" charset="0"/>
              </a:rPr>
              <a:t>FlipLoRa</a:t>
            </a:r>
            <a:r>
              <a:rPr lang="en-US" sz="2000">
                <a:latin typeface="Times New Roman" panose="02020603050405020304" pitchFamily="18" charset="0"/>
                <a:cs typeface="Times New Roman" panose="02020603050405020304" pitchFamily="18" charset="0"/>
              </a:rPr>
              <a:t> </a:t>
            </a:r>
          </a:p>
          <a:p>
            <a:r>
              <a:rPr lang="en-US" sz="1600">
                <a:latin typeface="Times New Roman" panose="02020603050405020304" pitchFamily="18" charset="0"/>
                <a:cs typeface="Times New Roman" panose="02020603050405020304" pitchFamily="18" charset="0"/>
              </a:rPr>
              <a:t>SECON ’20</a:t>
            </a:r>
            <a:endParaRPr lang="en-US" sz="1600"/>
          </a:p>
        </p:txBody>
      </p:sp>
      <p:sp>
        <p:nvSpPr>
          <p:cNvPr id="36" name="TextBox 35">
            <a:extLst>
              <a:ext uri="{FF2B5EF4-FFF2-40B4-BE49-F238E27FC236}">
                <a16:creationId xmlns:a16="http://schemas.microsoft.com/office/drawing/2014/main" id="{31789887-279F-AA40-8E12-D2D9468F82A3}"/>
              </a:ext>
            </a:extLst>
          </p:cNvPr>
          <p:cNvSpPr txBox="1"/>
          <p:nvPr/>
        </p:nvSpPr>
        <p:spPr>
          <a:xfrm>
            <a:off x="5624973" y="4253110"/>
            <a:ext cx="1730662" cy="646331"/>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Pyramid </a:t>
            </a:r>
          </a:p>
          <a:p>
            <a:r>
              <a:rPr lang="en-US" sz="1600">
                <a:latin typeface="Times New Roman" panose="02020603050405020304" pitchFamily="18" charset="0"/>
                <a:cs typeface="Times New Roman" panose="02020603050405020304" pitchFamily="18" charset="0"/>
              </a:rPr>
              <a:t>INFOCOM ’21</a:t>
            </a:r>
            <a:endParaRPr lang="en-US" sz="1600"/>
          </a:p>
        </p:txBody>
      </p:sp>
      <p:sp>
        <p:nvSpPr>
          <p:cNvPr id="38" name="TextBox 37">
            <a:extLst>
              <a:ext uri="{FF2B5EF4-FFF2-40B4-BE49-F238E27FC236}">
                <a16:creationId xmlns:a16="http://schemas.microsoft.com/office/drawing/2014/main" id="{3E04A24C-1D1D-0242-B5E1-3C5769D4C170}"/>
              </a:ext>
            </a:extLst>
          </p:cNvPr>
          <p:cNvSpPr txBox="1"/>
          <p:nvPr/>
        </p:nvSpPr>
        <p:spPr>
          <a:xfrm>
            <a:off x="9068591" y="2923544"/>
            <a:ext cx="1730662" cy="646331"/>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LMAC </a:t>
            </a:r>
          </a:p>
          <a:p>
            <a:r>
              <a:rPr lang="en-US" sz="1600">
                <a:latin typeface="Times New Roman" panose="02020603050405020304" pitchFamily="18" charset="0"/>
                <a:cs typeface="Times New Roman" panose="02020603050405020304" pitchFamily="18" charset="0"/>
              </a:rPr>
              <a:t>MobiCom ’20</a:t>
            </a:r>
            <a:endParaRPr lang="en-US" sz="1600"/>
          </a:p>
        </p:txBody>
      </p:sp>
      <p:sp>
        <p:nvSpPr>
          <p:cNvPr id="39" name="TextBox 38">
            <a:extLst>
              <a:ext uri="{FF2B5EF4-FFF2-40B4-BE49-F238E27FC236}">
                <a16:creationId xmlns:a16="http://schemas.microsoft.com/office/drawing/2014/main" id="{1C752DB1-BF22-614F-B89A-33B1ABDBE5AE}"/>
              </a:ext>
            </a:extLst>
          </p:cNvPr>
          <p:cNvSpPr txBox="1"/>
          <p:nvPr/>
        </p:nvSpPr>
        <p:spPr>
          <a:xfrm>
            <a:off x="9131319" y="4358501"/>
            <a:ext cx="1730662" cy="646331"/>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p-CARMA </a:t>
            </a:r>
          </a:p>
          <a:p>
            <a:r>
              <a:rPr lang="en-US" sz="1600">
                <a:latin typeface="Times New Roman" panose="02020603050405020304" pitchFamily="18" charset="0"/>
                <a:cs typeface="Times New Roman" panose="02020603050405020304" pitchFamily="18" charset="0"/>
              </a:rPr>
              <a:t>EWSN ’20</a:t>
            </a:r>
            <a:endParaRPr lang="en-US" sz="1600"/>
          </a:p>
        </p:txBody>
      </p:sp>
      <p:sp>
        <p:nvSpPr>
          <p:cNvPr id="40" name="TextBox 39">
            <a:extLst>
              <a:ext uri="{FF2B5EF4-FFF2-40B4-BE49-F238E27FC236}">
                <a16:creationId xmlns:a16="http://schemas.microsoft.com/office/drawing/2014/main" id="{C05FD745-4542-2449-8D8C-88CB6265AF24}"/>
              </a:ext>
            </a:extLst>
          </p:cNvPr>
          <p:cNvSpPr txBox="1"/>
          <p:nvPr/>
        </p:nvSpPr>
        <p:spPr>
          <a:xfrm>
            <a:off x="9077345" y="3630718"/>
            <a:ext cx="1730663" cy="646331"/>
          </a:xfrm>
          <a:prstGeom prst="rect">
            <a:avLst/>
          </a:prstGeom>
          <a:noFill/>
        </p:spPr>
        <p:txBody>
          <a:bodyPr wrap="square">
            <a:spAutoFit/>
          </a:bodyPr>
          <a:lstStyle/>
          <a:p>
            <a:r>
              <a:rPr lang="en-US" sz="2000" err="1">
                <a:latin typeface="Times New Roman" panose="02020603050405020304" pitchFamily="18" charset="0"/>
                <a:cs typeface="Times New Roman" panose="02020603050405020304" pitchFamily="18" charset="0"/>
              </a:rPr>
              <a:t>DeepSense</a:t>
            </a:r>
            <a:r>
              <a:rPr lang="en-US" sz="2000">
                <a:latin typeface="Times New Roman" panose="02020603050405020304" pitchFamily="18" charset="0"/>
                <a:cs typeface="Times New Roman" panose="02020603050405020304" pitchFamily="18" charset="0"/>
              </a:rPr>
              <a:t> </a:t>
            </a:r>
          </a:p>
          <a:p>
            <a:r>
              <a:rPr lang="en-US" sz="1600">
                <a:latin typeface="Times New Roman" panose="02020603050405020304" pitchFamily="18" charset="0"/>
                <a:cs typeface="Times New Roman" panose="02020603050405020304" pitchFamily="18" charset="0"/>
              </a:rPr>
              <a:t>arXiv’19</a:t>
            </a:r>
            <a:endParaRPr lang="en-US" sz="1600"/>
          </a:p>
        </p:txBody>
      </p:sp>
      <p:sp>
        <p:nvSpPr>
          <p:cNvPr id="41" name="TextBox 40">
            <a:extLst>
              <a:ext uri="{FF2B5EF4-FFF2-40B4-BE49-F238E27FC236}">
                <a16:creationId xmlns:a16="http://schemas.microsoft.com/office/drawing/2014/main" id="{9FAE1782-832D-DD41-AF0F-8B8A0F8EE2DF}"/>
              </a:ext>
            </a:extLst>
          </p:cNvPr>
          <p:cNvSpPr txBox="1"/>
          <p:nvPr/>
        </p:nvSpPr>
        <p:spPr>
          <a:xfrm>
            <a:off x="2000487" y="3777566"/>
            <a:ext cx="2272675" cy="64633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OCT </a:t>
            </a:r>
          </a:p>
          <a:p>
            <a:r>
              <a:rPr lang="en-US" sz="1600" dirty="0">
                <a:latin typeface="Times New Roman" panose="02020603050405020304" pitchFamily="18" charset="0"/>
                <a:cs typeface="Times New Roman" panose="02020603050405020304" pitchFamily="18" charset="0"/>
              </a:rPr>
              <a:t>INFOCOM ’20</a:t>
            </a:r>
            <a:endParaRPr lang="en-US" sz="1600" dirty="0"/>
          </a:p>
        </p:txBody>
      </p:sp>
      <p:sp>
        <p:nvSpPr>
          <p:cNvPr id="42" name="文本框 63">
            <a:extLst>
              <a:ext uri="{FF2B5EF4-FFF2-40B4-BE49-F238E27FC236}">
                <a16:creationId xmlns:a16="http://schemas.microsoft.com/office/drawing/2014/main" id="{B53549F1-BF02-6048-A799-30116D67FF01}"/>
              </a:ext>
            </a:extLst>
          </p:cNvPr>
          <p:cNvSpPr txBox="1"/>
          <p:nvPr/>
        </p:nvSpPr>
        <p:spPr>
          <a:xfrm>
            <a:off x="376096" y="2139786"/>
            <a:ext cx="2721167" cy="707886"/>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Time-domain feature design at PHY Layer</a:t>
            </a:r>
            <a:endParaRPr lang="zh-CN" altLang="en-US" b="1" i="1" dirty="0">
              <a:latin typeface="Times New Roman" panose="02020603050405020304" pitchFamily="18" charset="0"/>
              <a:cs typeface="Times New Roman" panose="02020603050405020304" pitchFamily="18" charset="0"/>
            </a:endParaRPr>
          </a:p>
        </p:txBody>
      </p:sp>
      <p:sp>
        <p:nvSpPr>
          <p:cNvPr id="43" name="文本框 63">
            <a:extLst>
              <a:ext uri="{FF2B5EF4-FFF2-40B4-BE49-F238E27FC236}">
                <a16:creationId xmlns:a16="http://schemas.microsoft.com/office/drawing/2014/main" id="{740849E0-7D10-654A-91C9-ADD3886684CE}"/>
              </a:ext>
            </a:extLst>
          </p:cNvPr>
          <p:cNvSpPr txBox="1"/>
          <p:nvPr/>
        </p:nvSpPr>
        <p:spPr>
          <a:xfrm>
            <a:off x="3932595" y="2065965"/>
            <a:ext cx="3391951" cy="707886"/>
          </a:xfrm>
          <a:prstGeom prst="rect">
            <a:avLst/>
          </a:prstGeom>
          <a:noFill/>
        </p:spPr>
        <p:txBody>
          <a:bodyPr wrap="square" rtlCol="0">
            <a:spAutoFit/>
          </a:bodyPr>
          <a:lstStyle/>
          <a:p>
            <a:pPr algn="ctr"/>
            <a:r>
              <a:rPr lang="en-US" altLang="zh-CN" sz="2000" b="1" i="1" dirty="0">
                <a:latin typeface="Times New Roman" panose="02020603050405020304" pitchFamily="18" charset="0"/>
                <a:cs typeface="Times New Roman" panose="02020603050405020304" pitchFamily="18" charset="0"/>
              </a:rPr>
              <a:t>Frequency-domain feature design</a:t>
            </a:r>
            <a:r>
              <a:rPr lang="en-US" altLang="zh-CN" b="1" i="1" dirty="0">
                <a:latin typeface="Times New Roman" panose="02020603050405020304" pitchFamily="18" charset="0"/>
                <a:cs typeface="Times New Roman" panose="02020603050405020304" pitchFamily="18" charset="0"/>
              </a:rPr>
              <a:t> at PHY Layer</a:t>
            </a:r>
            <a:endParaRPr lang="zh-CN" altLang="en-US" b="1" i="1" dirty="0">
              <a:latin typeface="Times New Roman" panose="02020603050405020304" pitchFamily="18" charset="0"/>
              <a:cs typeface="Times New Roman" panose="02020603050405020304" pitchFamily="18" charset="0"/>
            </a:endParaRPr>
          </a:p>
        </p:txBody>
      </p:sp>
      <p:sp>
        <p:nvSpPr>
          <p:cNvPr id="44" name="文本框 63">
            <a:extLst>
              <a:ext uri="{FF2B5EF4-FFF2-40B4-BE49-F238E27FC236}">
                <a16:creationId xmlns:a16="http://schemas.microsoft.com/office/drawing/2014/main" id="{93B39281-1471-834C-9F95-FA1772C0F324}"/>
              </a:ext>
            </a:extLst>
          </p:cNvPr>
          <p:cNvSpPr txBox="1"/>
          <p:nvPr/>
        </p:nvSpPr>
        <p:spPr>
          <a:xfrm>
            <a:off x="9068591" y="2022361"/>
            <a:ext cx="2634107" cy="707886"/>
          </a:xfrm>
          <a:prstGeom prst="rect">
            <a:avLst/>
          </a:prstGeom>
          <a:noFill/>
        </p:spPr>
        <p:txBody>
          <a:bodyPr wrap="square" rtlCol="0">
            <a:spAutoFit/>
          </a:bodyPr>
          <a:lstStyle/>
          <a:p>
            <a:r>
              <a:rPr lang="en-US" altLang="zh-CN" sz="2000" b="1" i="1" dirty="0">
                <a:latin typeface="Times New Roman" panose="02020603050405020304" pitchFamily="18" charset="0"/>
                <a:cs typeface="Times New Roman" panose="02020603050405020304" pitchFamily="18" charset="0"/>
              </a:rPr>
              <a:t>Multi-channel Access at MAC Layer</a:t>
            </a:r>
            <a:endParaRPr lang="zh-CN" altLang="en-US" b="1" i="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C3EC36B0-7DD2-B644-926E-544D5E1CA6C3}"/>
              </a:ext>
            </a:extLst>
          </p:cNvPr>
          <p:cNvSpPr txBox="1"/>
          <p:nvPr/>
        </p:nvSpPr>
        <p:spPr>
          <a:xfrm>
            <a:off x="527127" y="4979484"/>
            <a:ext cx="2727799" cy="369332"/>
          </a:xfrm>
          <a:prstGeom prst="rect">
            <a:avLst/>
          </a:prstGeom>
          <a:noFill/>
        </p:spPr>
        <p:txBody>
          <a:bodyPr wrap="square">
            <a:spAutoFit/>
          </a:bodyPr>
          <a:lstStyle/>
          <a:p>
            <a:r>
              <a:rPr lang="en-US" altLang="zh-CN" sz="1800" b="1" dirty="0">
                <a:solidFill>
                  <a:srgbClr val="FF0000"/>
                </a:solidFill>
                <a:latin typeface="Times New Roman" panose="02020603050405020304" pitchFamily="18" charset="0"/>
                <a:cs typeface="Times New Roman" panose="02020603050405020304" pitchFamily="18" charset="0"/>
              </a:rPr>
              <a:t>Suffers under Low SNR </a:t>
            </a:r>
          </a:p>
        </p:txBody>
      </p:sp>
      <p:sp>
        <p:nvSpPr>
          <p:cNvPr id="46" name="TextBox 45">
            <a:extLst>
              <a:ext uri="{FF2B5EF4-FFF2-40B4-BE49-F238E27FC236}">
                <a16:creationId xmlns:a16="http://schemas.microsoft.com/office/drawing/2014/main" id="{231A9691-9F8A-A34B-8BEF-03EFDB90BBC9}"/>
              </a:ext>
            </a:extLst>
          </p:cNvPr>
          <p:cNvSpPr txBox="1"/>
          <p:nvPr/>
        </p:nvSpPr>
        <p:spPr>
          <a:xfrm>
            <a:off x="4273162" y="5009980"/>
            <a:ext cx="4012739" cy="369332"/>
          </a:xfrm>
          <a:prstGeom prst="rect">
            <a:avLst/>
          </a:prstGeom>
          <a:noFill/>
        </p:spPr>
        <p:txBody>
          <a:bodyPr wrap="square">
            <a:spAutoFit/>
          </a:bodyPr>
          <a:lstStyle/>
          <a:p>
            <a:r>
              <a:rPr lang="en-US" altLang="zh-CN" sz="1800" b="1">
                <a:solidFill>
                  <a:srgbClr val="FF0000"/>
                </a:solidFill>
                <a:latin typeface="Times New Roman" panose="02020603050405020304" pitchFamily="18" charset="0"/>
                <a:cs typeface="Times New Roman" panose="02020603050405020304" pitchFamily="18" charset="0"/>
              </a:rPr>
              <a:t>Limited by the SIR levels</a:t>
            </a:r>
          </a:p>
        </p:txBody>
      </p:sp>
      <p:sp>
        <p:nvSpPr>
          <p:cNvPr id="47" name="TextBox 46">
            <a:extLst>
              <a:ext uri="{FF2B5EF4-FFF2-40B4-BE49-F238E27FC236}">
                <a16:creationId xmlns:a16="http://schemas.microsoft.com/office/drawing/2014/main" id="{110FC54A-BB0C-0345-9772-6C7861079570}"/>
              </a:ext>
            </a:extLst>
          </p:cNvPr>
          <p:cNvSpPr txBox="1"/>
          <p:nvPr/>
        </p:nvSpPr>
        <p:spPr>
          <a:xfrm>
            <a:off x="9131319" y="5004832"/>
            <a:ext cx="2950206" cy="369332"/>
          </a:xfrm>
          <a:prstGeom prst="rect">
            <a:avLst/>
          </a:prstGeom>
          <a:noFill/>
        </p:spPr>
        <p:txBody>
          <a:bodyPr wrap="square">
            <a:spAutoFit/>
          </a:bodyPr>
          <a:lstStyle/>
          <a:p>
            <a:r>
              <a:rPr lang="en-US" altLang="zh-CN" sz="1800" b="1">
                <a:solidFill>
                  <a:srgbClr val="FF0000"/>
                </a:solidFill>
                <a:latin typeface="Times New Roman" panose="02020603050405020304" pitchFamily="18" charset="0"/>
                <a:cs typeface="Times New Roman" panose="02020603050405020304" pitchFamily="18" charset="0"/>
              </a:rPr>
              <a:t>Extra Complexity and Cost</a:t>
            </a:r>
          </a:p>
        </p:txBody>
      </p:sp>
    </p:spTree>
    <p:extLst>
      <p:ext uri="{BB962C8B-B14F-4D97-AF65-F5344CB8AC3E}">
        <p14:creationId xmlns:p14="http://schemas.microsoft.com/office/powerpoint/2010/main" val="148918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dirty="0">
                <a:solidFill>
                  <a:srgbClr val="1F3A33"/>
                </a:solidFill>
                <a:latin typeface="Century Gothic" panose="020B0502020202020204" pitchFamily="34" charset="0"/>
                <a:cs typeface="Arial" panose="020B0604020202020204" pitchFamily="34" charset="0"/>
              </a:rPr>
              <a:t>CurvingLoRa for Resolving Collisions</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8B92B62-AF75-1747-9420-E9C0633736C6}"/>
              </a:ext>
            </a:extLst>
          </p:cNvPr>
          <p:cNvSpPr txBox="1"/>
          <p:nvPr/>
        </p:nvSpPr>
        <p:spPr>
          <a:xfrm>
            <a:off x="5755273" y="6373631"/>
            <a:ext cx="184731" cy="646331"/>
          </a:xfrm>
          <a:prstGeom prst="rect">
            <a:avLst/>
          </a:prstGeom>
          <a:noFill/>
        </p:spPr>
        <p:txBody>
          <a:bodyPr wrap="none" rtlCol="0">
            <a:spAutoFit/>
          </a:bodyPr>
          <a:lstStyle/>
          <a:p>
            <a:endParaRPr lang="en-US" sz="3600"/>
          </a:p>
        </p:txBody>
      </p:sp>
      <p:sp>
        <p:nvSpPr>
          <p:cNvPr id="177" name="文本框 63">
            <a:extLst>
              <a:ext uri="{FF2B5EF4-FFF2-40B4-BE49-F238E27FC236}">
                <a16:creationId xmlns:a16="http://schemas.microsoft.com/office/drawing/2014/main" id="{0F2427A5-0921-8C4B-B866-542F65068F71}"/>
              </a:ext>
            </a:extLst>
          </p:cNvPr>
          <p:cNvSpPr txBox="1"/>
          <p:nvPr/>
        </p:nvSpPr>
        <p:spPr>
          <a:xfrm>
            <a:off x="1528757" y="1170008"/>
            <a:ext cx="9074292"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Replace the Linear Chirp with Its </a:t>
            </a:r>
            <a:r>
              <a:rPr lang="en-US" altLang="zh-CN" sz="2400" b="1" dirty="0">
                <a:solidFill>
                  <a:srgbClr val="FF0000"/>
                </a:solidFill>
                <a:latin typeface="Times New Roman" panose="02020603050405020304" pitchFamily="18" charset="0"/>
                <a:cs typeface="Times New Roman" panose="02020603050405020304" pitchFamily="18" charset="0"/>
              </a:rPr>
              <a:t>Non-linear Counterparts</a:t>
            </a:r>
          </a:p>
        </p:txBody>
      </p:sp>
      <p:cxnSp>
        <p:nvCxnSpPr>
          <p:cNvPr id="372" name="Straight Arrow Connector 371">
            <a:extLst>
              <a:ext uri="{FF2B5EF4-FFF2-40B4-BE49-F238E27FC236}">
                <a16:creationId xmlns:a16="http://schemas.microsoft.com/office/drawing/2014/main" id="{AAD08190-845D-1046-886A-B4079001A961}"/>
              </a:ext>
            </a:extLst>
          </p:cNvPr>
          <p:cNvCxnSpPr>
            <a:cxnSpLocks/>
          </p:cNvCxnSpPr>
          <p:nvPr/>
        </p:nvCxnSpPr>
        <p:spPr>
          <a:xfrm flipV="1">
            <a:off x="1639723" y="2304408"/>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id="{9CECBCA0-DB2F-8745-BFE1-45EAE48DCA22}"/>
              </a:ext>
            </a:extLst>
          </p:cNvPr>
          <p:cNvCxnSpPr>
            <a:cxnSpLocks/>
          </p:cNvCxnSpPr>
          <p:nvPr/>
        </p:nvCxnSpPr>
        <p:spPr>
          <a:xfrm>
            <a:off x="1653395" y="2989835"/>
            <a:ext cx="13231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6" name="TextBox 375">
                <a:extLst>
                  <a:ext uri="{FF2B5EF4-FFF2-40B4-BE49-F238E27FC236}">
                    <a16:creationId xmlns:a16="http://schemas.microsoft.com/office/drawing/2014/main" id="{A322189E-6D20-F74C-A42E-1418DF241A1F}"/>
                  </a:ext>
                </a:extLst>
              </p:cNvPr>
              <p:cNvSpPr txBox="1"/>
              <p:nvPr/>
            </p:nvSpPr>
            <p:spPr>
              <a:xfrm>
                <a:off x="993823" y="2325531"/>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376" name="TextBox 375">
                <a:extLst>
                  <a:ext uri="{FF2B5EF4-FFF2-40B4-BE49-F238E27FC236}">
                    <a16:creationId xmlns:a16="http://schemas.microsoft.com/office/drawing/2014/main" id="{A322189E-6D20-F74C-A42E-1418DF241A1F}"/>
                  </a:ext>
                </a:extLst>
              </p:cNvPr>
              <p:cNvSpPr txBox="1">
                <a:spLocks noRot="1" noChangeAspect="1" noMove="1" noResize="1" noEditPoints="1" noAdjustHandles="1" noChangeArrowheads="1" noChangeShapeType="1" noTextEdit="1"/>
              </p:cNvSpPr>
              <p:nvPr/>
            </p:nvSpPr>
            <p:spPr>
              <a:xfrm>
                <a:off x="993823" y="2325531"/>
                <a:ext cx="830100" cy="436851"/>
              </a:xfrm>
              <a:prstGeom prst="rect">
                <a:avLst/>
              </a:prstGeom>
              <a:blipFill>
                <a:blip r:embed="rId3"/>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7" name="TextBox 376">
                <a:extLst>
                  <a:ext uri="{FF2B5EF4-FFF2-40B4-BE49-F238E27FC236}">
                    <a16:creationId xmlns:a16="http://schemas.microsoft.com/office/drawing/2014/main" id="{3711F9B5-C2A2-324D-A165-A5473E7EB935}"/>
                  </a:ext>
                </a:extLst>
              </p:cNvPr>
              <p:cNvSpPr txBox="1"/>
              <p:nvPr/>
            </p:nvSpPr>
            <p:spPr>
              <a:xfrm>
                <a:off x="993823" y="3238888"/>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377" name="TextBox 376">
                <a:extLst>
                  <a:ext uri="{FF2B5EF4-FFF2-40B4-BE49-F238E27FC236}">
                    <a16:creationId xmlns:a16="http://schemas.microsoft.com/office/drawing/2014/main" id="{3711F9B5-C2A2-324D-A165-A5473E7EB935}"/>
                  </a:ext>
                </a:extLst>
              </p:cNvPr>
              <p:cNvSpPr txBox="1">
                <a:spLocks noRot="1" noChangeAspect="1" noMove="1" noResize="1" noEditPoints="1" noAdjustHandles="1" noChangeArrowheads="1" noChangeShapeType="1" noTextEdit="1"/>
              </p:cNvSpPr>
              <p:nvPr/>
            </p:nvSpPr>
            <p:spPr>
              <a:xfrm>
                <a:off x="993823" y="3238888"/>
                <a:ext cx="830100" cy="436851"/>
              </a:xfrm>
              <a:prstGeom prst="rect">
                <a:avLst/>
              </a:prstGeom>
              <a:blipFill>
                <a:blip r:embed="rId4"/>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8" name="TextBox 377">
                <a:extLst>
                  <a:ext uri="{FF2B5EF4-FFF2-40B4-BE49-F238E27FC236}">
                    <a16:creationId xmlns:a16="http://schemas.microsoft.com/office/drawing/2014/main" id="{DE26DC36-FB56-7D4D-90E7-9B73B695B013}"/>
                  </a:ext>
                </a:extLst>
              </p:cNvPr>
              <p:cNvSpPr txBox="1"/>
              <p:nvPr/>
            </p:nvSpPr>
            <p:spPr>
              <a:xfrm>
                <a:off x="1232945" y="2112011"/>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378" name="TextBox 377">
                <a:extLst>
                  <a:ext uri="{FF2B5EF4-FFF2-40B4-BE49-F238E27FC236}">
                    <a16:creationId xmlns:a16="http://schemas.microsoft.com/office/drawing/2014/main" id="{DE26DC36-FB56-7D4D-90E7-9B73B695B013}"/>
                  </a:ext>
                </a:extLst>
              </p:cNvPr>
              <p:cNvSpPr txBox="1">
                <a:spLocks noRot="1" noChangeAspect="1" noMove="1" noResize="1" noEditPoints="1" noAdjustHandles="1" noChangeArrowheads="1" noChangeShapeType="1" noTextEdit="1"/>
              </p:cNvSpPr>
              <p:nvPr/>
            </p:nvSpPr>
            <p:spPr>
              <a:xfrm>
                <a:off x="1232945" y="2112011"/>
                <a:ext cx="830100" cy="246221"/>
              </a:xfrm>
              <a:prstGeom prst="rect">
                <a:avLst/>
              </a:prstGeom>
              <a:blipFill>
                <a:blip r:embed="rId5"/>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9" name="TextBox 378">
                <a:extLst>
                  <a:ext uri="{FF2B5EF4-FFF2-40B4-BE49-F238E27FC236}">
                    <a16:creationId xmlns:a16="http://schemas.microsoft.com/office/drawing/2014/main" id="{2B21C2E9-F085-704B-9370-F7E74DFE7252}"/>
                  </a:ext>
                </a:extLst>
              </p:cNvPr>
              <p:cNvSpPr txBox="1"/>
              <p:nvPr/>
            </p:nvSpPr>
            <p:spPr>
              <a:xfrm>
                <a:off x="2546796" y="3007494"/>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379" name="TextBox 378">
                <a:extLst>
                  <a:ext uri="{FF2B5EF4-FFF2-40B4-BE49-F238E27FC236}">
                    <a16:creationId xmlns:a16="http://schemas.microsoft.com/office/drawing/2014/main" id="{2B21C2E9-F085-704B-9370-F7E74DFE7252}"/>
                  </a:ext>
                </a:extLst>
              </p:cNvPr>
              <p:cNvSpPr txBox="1">
                <a:spLocks noRot="1" noChangeAspect="1" noMove="1" noResize="1" noEditPoints="1" noAdjustHandles="1" noChangeArrowheads="1" noChangeShapeType="1" noTextEdit="1"/>
              </p:cNvSpPr>
              <p:nvPr/>
            </p:nvSpPr>
            <p:spPr>
              <a:xfrm>
                <a:off x="2546796" y="3007494"/>
                <a:ext cx="830100" cy="246221"/>
              </a:xfrm>
              <a:prstGeom prst="rect">
                <a:avLst/>
              </a:prstGeom>
              <a:blipFill>
                <a:blip r:embed="rId6"/>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542D19C0-E758-DC4A-AEF5-99EBDF6E84C8}"/>
              </a:ext>
            </a:extLst>
          </p:cNvPr>
          <p:cNvGrpSpPr/>
          <p:nvPr/>
        </p:nvGrpSpPr>
        <p:grpSpPr>
          <a:xfrm>
            <a:off x="3364649" y="2175309"/>
            <a:ext cx="1365259" cy="1555247"/>
            <a:chOff x="3364649" y="2175309"/>
            <a:chExt cx="1365259" cy="1555247"/>
          </a:xfrm>
        </p:grpSpPr>
        <p:cxnSp>
          <p:nvCxnSpPr>
            <p:cNvPr id="385" name="Straight Arrow Connector 47">
              <a:extLst>
                <a:ext uri="{FF2B5EF4-FFF2-40B4-BE49-F238E27FC236}">
                  <a16:creationId xmlns:a16="http://schemas.microsoft.com/office/drawing/2014/main" id="{76E053FD-14A0-B44F-B0F8-D3D33372C5F5}"/>
                </a:ext>
              </a:extLst>
            </p:cNvPr>
            <p:cNvCxnSpPr>
              <a:cxnSpLocks/>
            </p:cNvCxnSpPr>
            <p:nvPr/>
          </p:nvCxnSpPr>
          <p:spPr>
            <a:xfrm flipV="1">
              <a:off x="3438733" y="2240260"/>
              <a:ext cx="0" cy="1105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Straight Arrow Connector 48">
              <a:extLst>
                <a:ext uri="{FF2B5EF4-FFF2-40B4-BE49-F238E27FC236}">
                  <a16:creationId xmlns:a16="http://schemas.microsoft.com/office/drawing/2014/main" id="{13530AD3-16C8-C14E-ACEC-A39AC354BBDF}"/>
                </a:ext>
              </a:extLst>
            </p:cNvPr>
            <p:cNvCxnSpPr>
              <a:cxnSpLocks/>
            </p:cNvCxnSpPr>
            <p:nvPr/>
          </p:nvCxnSpPr>
          <p:spPr>
            <a:xfrm>
              <a:off x="3438727" y="3318426"/>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7" name="TextBox 54">
                  <a:extLst>
                    <a:ext uri="{FF2B5EF4-FFF2-40B4-BE49-F238E27FC236}">
                      <a16:creationId xmlns:a16="http://schemas.microsoft.com/office/drawing/2014/main" id="{D53F03BC-A127-6F45-8E2E-E5DDC4DB0F67}"/>
                    </a:ext>
                  </a:extLst>
                </p:cNvPr>
                <p:cNvSpPr txBox="1"/>
                <p:nvPr/>
              </p:nvSpPr>
              <p:spPr>
                <a:xfrm>
                  <a:off x="3376529" y="2175309"/>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𝐴𝑚𝑝𝑙𝑖𝑡𝑢𝑑𝑒</m:t>
                        </m:r>
                      </m:oMath>
                    </m:oMathPara>
                  </a14:m>
                  <a:endParaRPr lang="en-US" sz="1177"/>
                </a:p>
              </p:txBody>
            </p:sp>
          </mc:Choice>
          <mc:Fallback xmlns="">
            <p:sp>
              <p:nvSpPr>
                <p:cNvPr id="387" name="TextBox 54">
                  <a:extLst>
                    <a:ext uri="{FF2B5EF4-FFF2-40B4-BE49-F238E27FC236}">
                      <a16:creationId xmlns:a16="http://schemas.microsoft.com/office/drawing/2014/main" id="{D53F03BC-A127-6F45-8E2E-E5DDC4DB0F67}"/>
                    </a:ext>
                  </a:extLst>
                </p:cNvPr>
                <p:cNvSpPr txBox="1">
                  <a:spLocks noRot="1" noChangeAspect="1" noMove="1" noResize="1" noEditPoints="1" noAdjustHandles="1" noChangeArrowheads="1" noChangeShapeType="1" noTextEdit="1"/>
                </p:cNvSpPr>
                <p:nvPr/>
              </p:nvSpPr>
              <p:spPr>
                <a:xfrm>
                  <a:off x="3376529" y="2175309"/>
                  <a:ext cx="976789" cy="273474"/>
                </a:xfrm>
                <a:prstGeom prst="rect">
                  <a:avLst/>
                </a:prstGeom>
                <a:blipFill>
                  <a:blip r:embed="rId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8" name="Rectangle 55">
                  <a:extLst>
                    <a:ext uri="{FF2B5EF4-FFF2-40B4-BE49-F238E27FC236}">
                      <a16:creationId xmlns:a16="http://schemas.microsoft.com/office/drawing/2014/main" id="{52F91534-3C0B-D540-A7FD-89A706AEFC04}"/>
                    </a:ext>
                  </a:extLst>
                </p:cNvPr>
                <p:cNvSpPr/>
                <p:nvPr/>
              </p:nvSpPr>
              <p:spPr>
                <a:xfrm>
                  <a:off x="3364649" y="3322338"/>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xmlns="">
            <p:sp>
              <p:nvSpPr>
                <p:cNvPr id="388" name="Rectangle 55">
                  <a:extLst>
                    <a:ext uri="{FF2B5EF4-FFF2-40B4-BE49-F238E27FC236}">
                      <a16:creationId xmlns:a16="http://schemas.microsoft.com/office/drawing/2014/main" id="{52F91534-3C0B-D540-A7FD-89A706AEFC04}"/>
                    </a:ext>
                  </a:extLst>
                </p:cNvPr>
                <p:cNvSpPr>
                  <a:spLocks noRot="1" noChangeAspect="1" noMove="1" noResize="1" noEditPoints="1" noAdjustHandles="1" noChangeArrowheads="1" noChangeShapeType="1" noTextEdit="1"/>
                </p:cNvSpPr>
                <p:nvPr/>
              </p:nvSpPr>
              <p:spPr>
                <a:xfrm>
                  <a:off x="3364649" y="3322338"/>
                  <a:ext cx="301686" cy="2734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 name="Rectangle 57">
                  <a:extLst>
                    <a:ext uri="{FF2B5EF4-FFF2-40B4-BE49-F238E27FC236}">
                      <a16:creationId xmlns:a16="http://schemas.microsoft.com/office/drawing/2014/main" id="{676A9AE8-C14C-4744-8DEF-FCE2B55B0D80}"/>
                    </a:ext>
                  </a:extLst>
                </p:cNvPr>
                <p:cNvSpPr/>
                <p:nvPr/>
              </p:nvSpPr>
              <p:spPr>
                <a:xfrm>
                  <a:off x="3999363" y="3317870"/>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xmlns="">
            <p:sp>
              <p:nvSpPr>
                <p:cNvPr id="389" name="Rectangle 57">
                  <a:extLst>
                    <a:ext uri="{FF2B5EF4-FFF2-40B4-BE49-F238E27FC236}">
                      <a16:creationId xmlns:a16="http://schemas.microsoft.com/office/drawing/2014/main" id="{676A9AE8-C14C-4744-8DEF-FCE2B55B0D80}"/>
                    </a:ext>
                  </a:extLst>
                </p:cNvPr>
                <p:cNvSpPr>
                  <a:spLocks noRot="1" noChangeAspect="1" noMove="1" noResize="1" noEditPoints="1" noAdjustHandles="1" noChangeArrowheads="1" noChangeShapeType="1" noTextEdit="1"/>
                </p:cNvSpPr>
                <p:nvPr/>
              </p:nvSpPr>
              <p:spPr>
                <a:xfrm>
                  <a:off x="3999363" y="3317870"/>
                  <a:ext cx="707501" cy="273858"/>
                </a:xfrm>
                <a:prstGeom prst="rect">
                  <a:avLst/>
                </a:prstGeom>
                <a:blipFill>
                  <a:blip r:embed="rId9"/>
                  <a:stretch>
                    <a:fillRect/>
                  </a:stretch>
                </a:blipFill>
              </p:spPr>
              <p:txBody>
                <a:bodyPr/>
                <a:lstStyle/>
                <a:p>
                  <a:r>
                    <a:rPr lang="en-US">
                      <a:noFill/>
                    </a:rPr>
                    <a:t> </a:t>
                  </a:r>
                </a:p>
              </p:txBody>
            </p:sp>
          </mc:Fallback>
        </mc:AlternateContent>
        <p:cxnSp>
          <p:nvCxnSpPr>
            <p:cNvPr id="390" name="Straight Connector 58">
              <a:extLst>
                <a:ext uri="{FF2B5EF4-FFF2-40B4-BE49-F238E27FC236}">
                  <a16:creationId xmlns:a16="http://schemas.microsoft.com/office/drawing/2014/main" id="{BA83FAB9-9EA1-E94E-B235-8D00E7501ECC}"/>
                </a:ext>
              </a:extLst>
            </p:cNvPr>
            <p:cNvCxnSpPr>
              <a:cxnSpLocks/>
            </p:cNvCxnSpPr>
            <p:nvPr/>
          </p:nvCxnSpPr>
          <p:spPr>
            <a:xfrm flipV="1">
              <a:off x="4392157" y="3295743"/>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1" name="TextBox 59">
                  <a:extLst>
                    <a:ext uri="{FF2B5EF4-FFF2-40B4-BE49-F238E27FC236}">
                      <a16:creationId xmlns:a16="http://schemas.microsoft.com/office/drawing/2014/main" id="{4A419679-A691-CA4B-877A-47CA5403C542}"/>
                    </a:ext>
                  </a:extLst>
                </p:cNvPr>
                <p:cNvSpPr txBox="1"/>
                <p:nvPr/>
              </p:nvSpPr>
              <p:spPr>
                <a:xfrm>
                  <a:off x="3488328" y="3457082"/>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xmlns="">
            <p:sp>
              <p:nvSpPr>
                <p:cNvPr id="391" name="TextBox 59">
                  <a:extLst>
                    <a:ext uri="{FF2B5EF4-FFF2-40B4-BE49-F238E27FC236}">
                      <a16:creationId xmlns:a16="http://schemas.microsoft.com/office/drawing/2014/main" id="{4A419679-A691-CA4B-877A-47CA5403C542}"/>
                    </a:ext>
                  </a:extLst>
                </p:cNvPr>
                <p:cNvSpPr txBox="1">
                  <a:spLocks noRot="1" noChangeAspect="1" noMove="1" noResize="1" noEditPoints="1" noAdjustHandles="1" noChangeArrowheads="1" noChangeShapeType="1" noTextEdit="1"/>
                </p:cNvSpPr>
                <p:nvPr/>
              </p:nvSpPr>
              <p:spPr>
                <a:xfrm>
                  <a:off x="3488328" y="3457082"/>
                  <a:ext cx="976789" cy="273474"/>
                </a:xfrm>
                <a:prstGeom prst="rect">
                  <a:avLst/>
                </a:prstGeom>
                <a:blipFill>
                  <a:blip r:embed="rId10"/>
                  <a:stretch>
                    <a:fillRect/>
                  </a:stretch>
                </a:blipFill>
              </p:spPr>
              <p:txBody>
                <a:bodyPr/>
                <a:lstStyle/>
                <a:p>
                  <a:r>
                    <a:rPr lang="en-US">
                      <a:noFill/>
                    </a:rPr>
                    <a:t> </a:t>
                  </a:r>
                </a:p>
              </p:txBody>
            </p:sp>
          </mc:Fallback>
        </mc:AlternateContent>
        <p:cxnSp>
          <p:nvCxnSpPr>
            <p:cNvPr id="392" name="Straight Connector 27">
              <a:extLst>
                <a:ext uri="{FF2B5EF4-FFF2-40B4-BE49-F238E27FC236}">
                  <a16:creationId xmlns:a16="http://schemas.microsoft.com/office/drawing/2014/main" id="{6A2DDB5A-2574-0947-93D8-31B8A758E5DF}"/>
                </a:ext>
              </a:extLst>
            </p:cNvPr>
            <p:cNvCxnSpPr>
              <a:cxnSpLocks/>
            </p:cNvCxnSpPr>
            <p:nvPr/>
          </p:nvCxnSpPr>
          <p:spPr>
            <a:xfrm flipV="1">
              <a:off x="3962320" y="2770698"/>
              <a:ext cx="1127" cy="547173"/>
            </a:xfrm>
            <a:prstGeom prst="line">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3" name="Straight Connector 28">
              <a:extLst>
                <a:ext uri="{FF2B5EF4-FFF2-40B4-BE49-F238E27FC236}">
                  <a16:creationId xmlns:a16="http://schemas.microsoft.com/office/drawing/2014/main" id="{80B99635-4E3B-DD4B-B273-172BF47FD041}"/>
                </a:ext>
              </a:extLst>
            </p:cNvPr>
            <p:cNvCxnSpPr>
              <a:cxnSpLocks/>
            </p:cNvCxnSpPr>
            <p:nvPr/>
          </p:nvCxnSpPr>
          <p:spPr>
            <a:xfrm flipV="1">
              <a:off x="3964277" y="3300518"/>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4" name="Straight Connector 56">
              <a:extLst>
                <a:ext uri="{FF2B5EF4-FFF2-40B4-BE49-F238E27FC236}">
                  <a16:creationId xmlns:a16="http://schemas.microsoft.com/office/drawing/2014/main" id="{43C43DC0-3152-7742-80C6-945CEEB53A88}"/>
                </a:ext>
              </a:extLst>
            </p:cNvPr>
            <p:cNvCxnSpPr>
              <a:cxnSpLocks/>
            </p:cNvCxnSpPr>
            <p:nvPr/>
          </p:nvCxnSpPr>
          <p:spPr>
            <a:xfrm flipV="1">
              <a:off x="3527980" y="3295743"/>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99" name="Straight Arrow Connector 398">
            <a:extLst>
              <a:ext uri="{FF2B5EF4-FFF2-40B4-BE49-F238E27FC236}">
                <a16:creationId xmlns:a16="http://schemas.microsoft.com/office/drawing/2014/main" id="{300B2534-A834-F246-9E64-92CDA740977C}"/>
              </a:ext>
            </a:extLst>
          </p:cNvPr>
          <p:cNvCxnSpPr>
            <a:cxnSpLocks/>
          </p:cNvCxnSpPr>
          <p:nvPr/>
        </p:nvCxnSpPr>
        <p:spPr>
          <a:xfrm flipV="1">
            <a:off x="1650078" y="4150800"/>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F08F1592-EB92-2145-BB84-7414BA28D279}"/>
              </a:ext>
            </a:extLst>
          </p:cNvPr>
          <p:cNvCxnSpPr>
            <a:cxnSpLocks/>
          </p:cNvCxnSpPr>
          <p:nvPr/>
        </p:nvCxnSpPr>
        <p:spPr>
          <a:xfrm>
            <a:off x="1649122" y="4836227"/>
            <a:ext cx="1657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5" name="TextBox 404">
                <a:extLst>
                  <a:ext uri="{FF2B5EF4-FFF2-40B4-BE49-F238E27FC236}">
                    <a16:creationId xmlns:a16="http://schemas.microsoft.com/office/drawing/2014/main" id="{C0A7CE4B-88A7-9948-9920-F036BE94F512}"/>
                  </a:ext>
                </a:extLst>
              </p:cNvPr>
              <p:cNvSpPr txBox="1"/>
              <p:nvPr/>
            </p:nvSpPr>
            <p:spPr>
              <a:xfrm>
                <a:off x="1004178" y="4171923"/>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405" name="TextBox 404">
                <a:extLst>
                  <a:ext uri="{FF2B5EF4-FFF2-40B4-BE49-F238E27FC236}">
                    <a16:creationId xmlns:a16="http://schemas.microsoft.com/office/drawing/2014/main" id="{C0A7CE4B-88A7-9948-9920-F036BE94F512}"/>
                  </a:ext>
                </a:extLst>
              </p:cNvPr>
              <p:cNvSpPr txBox="1">
                <a:spLocks noRot="1" noChangeAspect="1" noMove="1" noResize="1" noEditPoints="1" noAdjustHandles="1" noChangeArrowheads="1" noChangeShapeType="1" noTextEdit="1"/>
              </p:cNvSpPr>
              <p:nvPr/>
            </p:nvSpPr>
            <p:spPr>
              <a:xfrm>
                <a:off x="1004178" y="4171923"/>
                <a:ext cx="830100" cy="436851"/>
              </a:xfrm>
              <a:prstGeom prst="rect">
                <a:avLst/>
              </a:prstGeom>
              <a:blipFill>
                <a:blip r:embed="rId3"/>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6" name="TextBox 405">
                <a:extLst>
                  <a:ext uri="{FF2B5EF4-FFF2-40B4-BE49-F238E27FC236}">
                    <a16:creationId xmlns:a16="http://schemas.microsoft.com/office/drawing/2014/main" id="{EADF823C-0178-4C4D-8B81-3CF20544903E}"/>
                  </a:ext>
                </a:extLst>
              </p:cNvPr>
              <p:cNvSpPr txBox="1"/>
              <p:nvPr/>
            </p:nvSpPr>
            <p:spPr>
              <a:xfrm>
                <a:off x="1004178" y="5085280"/>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406" name="TextBox 405">
                <a:extLst>
                  <a:ext uri="{FF2B5EF4-FFF2-40B4-BE49-F238E27FC236}">
                    <a16:creationId xmlns:a16="http://schemas.microsoft.com/office/drawing/2014/main" id="{EADF823C-0178-4C4D-8B81-3CF20544903E}"/>
                  </a:ext>
                </a:extLst>
              </p:cNvPr>
              <p:cNvSpPr txBox="1">
                <a:spLocks noRot="1" noChangeAspect="1" noMove="1" noResize="1" noEditPoints="1" noAdjustHandles="1" noChangeArrowheads="1" noChangeShapeType="1" noTextEdit="1"/>
              </p:cNvSpPr>
              <p:nvPr/>
            </p:nvSpPr>
            <p:spPr>
              <a:xfrm>
                <a:off x="1004178" y="5085280"/>
                <a:ext cx="830100" cy="436851"/>
              </a:xfrm>
              <a:prstGeom prst="rect">
                <a:avLst/>
              </a:prstGeom>
              <a:blipFill>
                <a:blip r:embed="rId4"/>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7" name="TextBox 406">
                <a:extLst>
                  <a:ext uri="{FF2B5EF4-FFF2-40B4-BE49-F238E27FC236}">
                    <a16:creationId xmlns:a16="http://schemas.microsoft.com/office/drawing/2014/main" id="{BA9858FA-9270-3344-8580-EF058F995609}"/>
                  </a:ext>
                </a:extLst>
              </p:cNvPr>
              <p:cNvSpPr txBox="1"/>
              <p:nvPr/>
            </p:nvSpPr>
            <p:spPr>
              <a:xfrm>
                <a:off x="1243300" y="3958403"/>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407" name="TextBox 406">
                <a:extLst>
                  <a:ext uri="{FF2B5EF4-FFF2-40B4-BE49-F238E27FC236}">
                    <a16:creationId xmlns:a16="http://schemas.microsoft.com/office/drawing/2014/main" id="{BA9858FA-9270-3344-8580-EF058F995609}"/>
                  </a:ext>
                </a:extLst>
              </p:cNvPr>
              <p:cNvSpPr txBox="1">
                <a:spLocks noRot="1" noChangeAspect="1" noMove="1" noResize="1" noEditPoints="1" noAdjustHandles="1" noChangeArrowheads="1" noChangeShapeType="1" noTextEdit="1"/>
              </p:cNvSpPr>
              <p:nvPr/>
            </p:nvSpPr>
            <p:spPr>
              <a:xfrm>
                <a:off x="1243300" y="3958403"/>
                <a:ext cx="830100" cy="246221"/>
              </a:xfrm>
              <a:prstGeom prst="rect">
                <a:avLst/>
              </a:prstGeom>
              <a:blipFill>
                <a:blip r:embed="rId5"/>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8" name="TextBox 407">
                <a:extLst>
                  <a:ext uri="{FF2B5EF4-FFF2-40B4-BE49-F238E27FC236}">
                    <a16:creationId xmlns:a16="http://schemas.microsoft.com/office/drawing/2014/main" id="{62121984-1667-F24C-B030-6E92843F623A}"/>
                  </a:ext>
                </a:extLst>
              </p:cNvPr>
              <p:cNvSpPr txBox="1"/>
              <p:nvPr/>
            </p:nvSpPr>
            <p:spPr>
              <a:xfrm>
                <a:off x="2836235" y="4847341"/>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408" name="TextBox 407">
                <a:extLst>
                  <a:ext uri="{FF2B5EF4-FFF2-40B4-BE49-F238E27FC236}">
                    <a16:creationId xmlns:a16="http://schemas.microsoft.com/office/drawing/2014/main" id="{62121984-1667-F24C-B030-6E92843F623A}"/>
                  </a:ext>
                </a:extLst>
              </p:cNvPr>
              <p:cNvSpPr txBox="1">
                <a:spLocks noRot="1" noChangeAspect="1" noMove="1" noResize="1" noEditPoints="1" noAdjustHandles="1" noChangeArrowheads="1" noChangeShapeType="1" noTextEdit="1"/>
              </p:cNvSpPr>
              <p:nvPr/>
            </p:nvSpPr>
            <p:spPr>
              <a:xfrm>
                <a:off x="2836235" y="4847341"/>
                <a:ext cx="830100" cy="246221"/>
              </a:xfrm>
              <a:prstGeom prst="rect">
                <a:avLst/>
              </a:prstGeom>
              <a:blipFill>
                <a:blip r:embed="rId6"/>
                <a:stretch>
                  <a:fillRect/>
                </a:stretch>
              </a:blipFill>
            </p:spPr>
            <p:txBody>
              <a:bodyPr/>
              <a:lstStyle/>
              <a:p>
                <a:r>
                  <a:rPr lang="en-US">
                    <a:noFill/>
                  </a:rPr>
                  <a:t> </a:t>
                </a:r>
              </a:p>
            </p:txBody>
          </p:sp>
        </mc:Fallback>
      </mc:AlternateContent>
      <p:cxnSp>
        <p:nvCxnSpPr>
          <p:cNvPr id="431" name="Straight Connector 430">
            <a:extLst>
              <a:ext uri="{FF2B5EF4-FFF2-40B4-BE49-F238E27FC236}">
                <a16:creationId xmlns:a16="http://schemas.microsoft.com/office/drawing/2014/main" id="{34A611CD-BCD0-6041-8195-4B4FDE7C4913}"/>
              </a:ext>
            </a:extLst>
          </p:cNvPr>
          <p:cNvCxnSpPr>
            <a:cxnSpLocks/>
          </p:cNvCxnSpPr>
          <p:nvPr/>
        </p:nvCxnSpPr>
        <p:spPr>
          <a:xfrm flipV="1">
            <a:off x="1866094" y="2546092"/>
            <a:ext cx="465118" cy="4433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9321C309-4D45-B743-BEE8-FA8026A65C9E}"/>
              </a:ext>
            </a:extLst>
          </p:cNvPr>
          <p:cNvCxnSpPr>
            <a:cxnSpLocks/>
          </p:cNvCxnSpPr>
          <p:nvPr/>
        </p:nvCxnSpPr>
        <p:spPr>
          <a:xfrm flipV="1">
            <a:off x="2298153" y="3003008"/>
            <a:ext cx="439156" cy="43110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FA2AED92-BFE3-AB40-B70D-888808BC4C63}"/>
              </a:ext>
            </a:extLst>
          </p:cNvPr>
          <p:cNvCxnSpPr>
            <a:cxnSpLocks/>
          </p:cNvCxnSpPr>
          <p:nvPr/>
        </p:nvCxnSpPr>
        <p:spPr>
          <a:xfrm flipV="1">
            <a:off x="1788149" y="4389255"/>
            <a:ext cx="507094" cy="444222"/>
          </a:xfrm>
          <a:prstGeom prst="line">
            <a:avLst/>
          </a:prstGeom>
          <a:ln w="25400">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72546C80-274C-2440-BC42-CC19AD72A923}"/>
              </a:ext>
            </a:extLst>
          </p:cNvPr>
          <p:cNvCxnSpPr>
            <a:cxnSpLocks/>
          </p:cNvCxnSpPr>
          <p:nvPr/>
        </p:nvCxnSpPr>
        <p:spPr>
          <a:xfrm flipV="1">
            <a:off x="2242153" y="4847058"/>
            <a:ext cx="439156" cy="431103"/>
          </a:xfrm>
          <a:prstGeom prst="line">
            <a:avLst/>
          </a:prstGeom>
          <a:ln w="25400">
            <a:solidFill>
              <a:srgbClr val="4F81B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CC396CB-EEB9-E64D-86EE-B551AD6DF066}"/>
              </a:ext>
            </a:extLst>
          </p:cNvPr>
          <p:cNvGrpSpPr/>
          <p:nvPr/>
        </p:nvGrpSpPr>
        <p:grpSpPr>
          <a:xfrm>
            <a:off x="3375003" y="4021701"/>
            <a:ext cx="1365259" cy="1583822"/>
            <a:chOff x="3375003" y="4021701"/>
            <a:chExt cx="1365259" cy="1583822"/>
          </a:xfrm>
        </p:grpSpPr>
        <p:cxnSp>
          <p:nvCxnSpPr>
            <p:cNvPr id="414" name="Straight Arrow Connector 47">
              <a:extLst>
                <a:ext uri="{FF2B5EF4-FFF2-40B4-BE49-F238E27FC236}">
                  <a16:creationId xmlns:a16="http://schemas.microsoft.com/office/drawing/2014/main" id="{1330144F-853A-594E-97A1-457AB3FBB775}"/>
                </a:ext>
              </a:extLst>
            </p:cNvPr>
            <p:cNvCxnSpPr>
              <a:cxnSpLocks/>
            </p:cNvCxnSpPr>
            <p:nvPr/>
          </p:nvCxnSpPr>
          <p:spPr>
            <a:xfrm flipV="1">
              <a:off x="3449087" y="4086652"/>
              <a:ext cx="0" cy="1130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8">
              <a:extLst>
                <a:ext uri="{FF2B5EF4-FFF2-40B4-BE49-F238E27FC236}">
                  <a16:creationId xmlns:a16="http://schemas.microsoft.com/office/drawing/2014/main" id="{3044E192-A282-BB46-BC01-72141F41F8C3}"/>
                </a:ext>
              </a:extLst>
            </p:cNvPr>
            <p:cNvCxnSpPr>
              <a:cxnSpLocks/>
            </p:cNvCxnSpPr>
            <p:nvPr/>
          </p:nvCxnSpPr>
          <p:spPr>
            <a:xfrm>
              <a:off x="3449081" y="5193393"/>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6" name="TextBox 54">
                  <a:extLst>
                    <a:ext uri="{FF2B5EF4-FFF2-40B4-BE49-F238E27FC236}">
                      <a16:creationId xmlns:a16="http://schemas.microsoft.com/office/drawing/2014/main" id="{EF71A1ED-3F38-DC4B-95D0-E7B94FF1EC76}"/>
                    </a:ext>
                  </a:extLst>
                </p:cNvPr>
                <p:cNvSpPr txBox="1"/>
                <p:nvPr/>
              </p:nvSpPr>
              <p:spPr>
                <a:xfrm>
                  <a:off x="3386883" y="4021701"/>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𝐴𝑚𝑝𝑙𝑖𝑡𝑢𝑑𝑒</m:t>
                        </m:r>
                      </m:oMath>
                    </m:oMathPara>
                  </a14:m>
                  <a:endParaRPr lang="en-US" sz="1177"/>
                </a:p>
              </p:txBody>
            </p:sp>
          </mc:Choice>
          <mc:Fallback xmlns="">
            <p:sp>
              <p:nvSpPr>
                <p:cNvPr id="416" name="TextBox 54">
                  <a:extLst>
                    <a:ext uri="{FF2B5EF4-FFF2-40B4-BE49-F238E27FC236}">
                      <a16:creationId xmlns:a16="http://schemas.microsoft.com/office/drawing/2014/main" id="{EF71A1ED-3F38-DC4B-95D0-E7B94FF1EC76}"/>
                    </a:ext>
                  </a:extLst>
                </p:cNvPr>
                <p:cNvSpPr txBox="1">
                  <a:spLocks noRot="1" noChangeAspect="1" noMove="1" noResize="1" noEditPoints="1" noAdjustHandles="1" noChangeArrowheads="1" noChangeShapeType="1" noTextEdit="1"/>
                </p:cNvSpPr>
                <p:nvPr/>
              </p:nvSpPr>
              <p:spPr>
                <a:xfrm>
                  <a:off x="3386883" y="4021701"/>
                  <a:ext cx="976789" cy="273474"/>
                </a:xfrm>
                <a:prstGeom prst="rect">
                  <a:avLst/>
                </a:prstGeom>
                <a:blipFill>
                  <a:blip r:embed="rId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7" name="Rectangle 55">
                  <a:extLst>
                    <a:ext uri="{FF2B5EF4-FFF2-40B4-BE49-F238E27FC236}">
                      <a16:creationId xmlns:a16="http://schemas.microsoft.com/office/drawing/2014/main" id="{3A45C097-EC03-4E41-9C77-97F56DDED893}"/>
                    </a:ext>
                  </a:extLst>
                </p:cNvPr>
                <p:cNvSpPr/>
                <p:nvPr/>
              </p:nvSpPr>
              <p:spPr>
                <a:xfrm>
                  <a:off x="3375003" y="5197305"/>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xmlns="">
            <p:sp>
              <p:nvSpPr>
                <p:cNvPr id="417" name="Rectangle 55">
                  <a:extLst>
                    <a:ext uri="{FF2B5EF4-FFF2-40B4-BE49-F238E27FC236}">
                      <a16:creationId xmlns:a16="http://schemas.microsoft.com/office/drawing/2014/main" id="{3A45C097-EC03-4E41-9C77-97F56DDED893}"/>
                    </a:ext>
                  </a:extLst>
                </p:cNvPr>
                <p:cNvSpPr>
                  <a:spLocks noRot="1" noChangeAspect="1" noMove="1" noResize="1" noEditPoints="1" noAdjustHandles="1" noChangeArrowheads="1" noChangeShapeType="1" noTextEdit="1"/>
                </p:cNvSpPr>
                <p:nvPr/>
              </p:nvSpPr>
              <p:spPr>
                <a:xfrm>
                  <a:off x="3375003" y="5197305"/>
                  <a:ext cx="301686" cy="27347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8" name="Rectangle 57">
                  <a:extLst>
                    <a:ext uri="{FF2B5EF4-FFF2-40B4-BE49-F238E27FC236}">
                      <a16:creationId xmlns:a16="http://schemas.microsoft.com/office/drawing/2014/main" id="{ED6CB6F3-4793-0141-9219-13680DFB6302}"/>
                    </a:ext>
                  </a:extLst>
                </p:cNvPr>
                <p:cNvSpPr/>
                <p:nvPr/>
              </p:nvSpPr>
              <p:spPr>
                <a:xfrm>
                  <a:off x="4009717" y="5192837"/>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xmlns="">
            <p:sp>
              <p:nvSpPr>
                <p:cNvPr id="418" name="Rectangle 57">
                  <a:extLst>
                    <a:ext uri="{FF2B5EF4-FFF2-40B4-BE49-F238E27FC236}">
                      <a16:creationId xmlns:a16="http://schemas.microsoft.com/office/drawing/2014/main" id="{ED6CB6F3-4793-0141-9219-13680DFB6302}"/>
                    </a:ext>
                  </a:extLst>
                </p:cNvPr>
                <p:cNvSpPr>
                  <a:spLocks noRot="1" noChangeAspect="1" noMove="1" noResize="1" noEditPoints="1" noAdjustHandles="1" noChangeArrowheads="1" noChangeShapeType="1" noTextEdit="1"/>
                </p:cNvSpPr>
                <p:nvPr/>
              </p:nvSpPr>
              <p:spPr>
                <a:xfrm>
                  <a:off x="4009717" y="5192837"/>
                  <a:ext cx="707501" cy="273858"/>
                </a:xfrm>
                <a:prstGeom prst="rect">
                  <a:avLst/>
                </a:prstGeom>
                <a:blipFill>
                  <a:blip r:embed="rId12"/>
                  <a:stretch>
                    <a:fillRect/>
                  </a:stretch>
                </a:blipFill>
              </p:spPr>
              <p:txBody>
                <a:bodyPr/>
                <a:lstStyle/>
                <a:p>
                  <a:r>
                    <a:rPr lang="en-US">
                      <a:noFill/>
                    </a:rPr>
                    <a:t> </a:t>
                  </a:r>
                </a:p>
              </p:txBody>
            </p:sp>
          </mc:Fallback>
        </mc:AlternateContent>
        <p:cxnSp>
          <p:nvCxnSpPr>
            <p:cNvPr id="419" name="Straight Connector 58">
              <a:extLst>
                <a:ext uri="{FF2B5EF4-FFF2-40B4-BE49-F238E27FC236}">
                  <a16:creationId xmlns:a16="http://schemas.microsoft.com/office/drawing/2014/main" id="{2B254C81-372F-BB41-B4F5-CDC7957FCDF3}"/>
                </a:ext>
              </a:extLst>
            </p:cNvPr>
            <p:cNvCxnSpPr>
              <a:cxnSpLocks/>
            </p:cNvCxnSpPr>
            <p:nvPr/>
          </p:nvCxnSpPr>
          <p:spPr>
            <a:xfrm flipV="1">
              <a:off x="4402511" y="5170710"/>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0" name="TextBox 59">
                  <a:extLst>
                    <a:ext uri="{FF2B5EF4-FFF2-40B4-BE49-F238E27FC236}">
                      <a16:creationId xmlns:a16="http://schemas.microsoft.com/office/drawing/2014/main" id="{33CE9A0D-38EF-4D4E-9473-E0C6533E2CAD}"/>
                    </a:ext>
                  </a:extLst>
                </p:cNvPr>
                <p:cNvSpPr txBox="1"/>
                <p:nvPr/>
              </p:nvSpPr>
              <p:spPr>
                <a:xfrm>
                  <a:off x="3498682" y="5332049"/>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xmlns="">
            <p:sp>
              <p:nvSpPr>
                <p:cNvPr id="420" name="TextBox 59">
                  <a:extLst>
                    <a:ext uri="{FF2B5EF4-FFF2-40B4-BE49-F238E27FC236}">
                      <a16:creationId xmlns:a16="http://schemas.microsoft.com/office/drawing/2014/main" id="{33CE9A0D-38EF-4D4E-9473-E0C6533E2CAD}"/>
                    </a:ext>
                  </a:extLst>
                </p:cNvPr>
                <p:cNvSpPr txBox="1">
                  <a:spLocks noRot="1" noChangeAspect="1" noMove="1" noResize="1" noEditPoints="1" noAdjustHandles="1" noChangeArrowheads="1" noChangeShapeType="1" noTextEdit="1"/>
                </p:cNvSpPr>
                <p:nvPr/>
              </p:nvSpPr>
              <p:spPr>
                <a:xfrm>
                  <a:off x="3498682" y="5332049"/>
                  <a:ext cx="976789" cy="273474"/>
                </a:xfrm>
                <a:prstGeom prst="rect">
                  <a:avLst/>
                </a:prstGeom>
                <a:blipFill>
                  <a:blip r:embed="rId13"/>
                  <a:stretch>
                    <a:fillRect/>
                  </a:stretch>
                </a:blipFill>
              </p:spPr>
              <p:txBody>
                <a:bodyPr/>
                <a:lstStyle/>
                <a:p>
                  <a:r>
                    <a:rPr lang="en-US">
                      <a:noFill/>
                    </a:rPr>
                    <a:t> </a:t>
                  </a:r>
                </a:p>
              </p:txBody>
            </p:sp>
          </mc:Fallback>
        </mc:AlternateContent>
        <p:cxnSp>
          <p:nvCxnSpPr>
            <p:cNvPr id="421" name="Straight Connector 420">
              <a:extLst>
                <a:ext uri="{FF2B5EF4-FFF2-40B4-BE49-F238E27FC236}">
                  <a16:creationId xmlns:a16="http://schemas.microsoft.com/office/drawing/2014/main" id="{487AD803-BFC7-E842-9156-635C2D6D3E7C}"/>
                </a:ext>
              </a:extLst>
            </p:cNvPr>
            <p:cNvCxnSpPr>
              <a:cxnSpLocks/>
            </p:cNvCxnSpPr>
            <p:nvPr/>
          </p:nvCxnSpPr>
          <p:spPr>
            <a:xfrm flipV="1">
              <a:off x="3974631" y="5175485"/>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2" name="Straight Connector 56">
              <a:extLst>
                <a:ext uri="{FF2B5EF4-FFF2-40B4-BE49-F238E27FC236}">
                  <a16:creationId xmlns:a16="http://schemas.microsoft.com/office/drawing/2014/main" id="{DE253C85-9655-C04C-8003-1427154A44A0}"/>
                </a:ext>
              </a:extLst>
            </p:cNvPr>
            <p:cNvCxnSpPr>
              <a:cxnSpLocks/>
            </p:cNvCxnSpPr>
            <p:nvPr/>
          </p:nvCxnSpPr>
          <p:spPr>
            <a:xfrm flipV="1">
              <a:off x="3538334" y="5170710"/>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5" name="Straight Connector 27">
              <a:extLst>
                <a:ext uri="{FF2B5EF4-FFF2-40B4-BE49-F238E27FC236}">
                  <a16:creationId xmlns:a16="http://schemas.microsoft.com/office/drawing/2014/main" id="{1B96B11D-C014-DC4C-B82C-E16A3077AFBE}"/>
                </a:ext>
              </a:extLst>
            </p:cNvPr>
            <p:cNvCxnSpPr>
              <a:cxnSpLocks/>
            </p:cNvCxnSpPr>
            <p:nvPr/>
          </p:nvCxnSpPr>
          <p:spPr>
            <a:xfrm flipV="1">
              <a:off x="3536729" y="4721064"/>
              <a:ext cx="0" cy="468390"/>
            </a:xfrm>
            <a:prstGeom prst="line">
              <a:avLst/>
            </a:prstGeom>
            <a:ln w="25400">
              <a:solidFill>
                <a:srgbClr val="4F81BD"/>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48AA435A-3B75-004E-943C-6F4380EAF27D}"/>
              </a:ext>
            </a:extLst>
          </p:cNvPr>
          <p:cNvGrpSpPr/>
          <p:nvPr/>
        </p:nvGrpSpPr>
        <p:grpSpPr>
          <a:xfrm>
            <a:off x="1865488" y="2244066"/>
            <a:ext cx="926321" cy="1219083"/>
            <a:chOff x="1850339" y="2245196"/>
            <a:chExt cx="926321" cy="1219083"/>
          </a:xfrm>
        </p:grpSpPr>
        <p:cxnSp>
          <p:nvCxnSpPr>
            <p:cNvPr id="374" name="Straight Connector 373">
              <a:extLst>
                <a:ext uri="{FF2B5EF4-FFF2-40B4-BE49-F238E27FC236}">
                  <a16:creationId xmlns:a16="http://schemas.microsoft.com/office/drawing/2014/main" id="{D045EDDF-88B7-1D49-B228-52308C324725}"/>
                </a:ext>
              </a:extLst>
            </p:cNvPr>
            <p:cNvCxnSpPr>
              <a:cxnSpLocks/>
            </p:cNvCxnSpPr>
            <p:nvPr/>
          </p:nvCxnSpPr>
          <p:spPr>
            <a:xfrm>
              <a:off x="1850339" y="2499671"/>
              <a:ext cx="0" cy="938999"/>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540571E6-56DF-1443-AF29-E1EDBBF9C5ED}"/>
                </a:ext>
              </a:extLst>
            </p:cNvPr>
            <p:cNvCxnSpPr>
              <a:cxnSpLocks/>
            </p:cNvCxnSpPr>
            <p:nvPr/>
          </p:nvCxnSpPr>
          <p:spPr>
            <a:xfrm>
              <a:off x="2762504" y="2533209"/>
              <a:ext cx="0" cy="88495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82" name="Straight Connector 7">
              <a:extLst>
                <a:ext uri="{FF2B5EF4-FFF2-40B4-BE49-F238E27FC236}">
                  <a16:creationId xmlns:a16="http://schemas.microsoft.com/office/drawing/2014/main" id="{529E559A-CA43-2A4F-A937-C149C349C249}"/>
                </a:ext>
              </a:extLst>
            </p:cNvPr>
            <p:cNvCxnSpPr/>
            <p:nvPr/>
          </p:nvCxnSpPr>
          <p:spPr>
            <a:xfrm>
              <a:off x="1862674" y="2539650"/>
              <a:ext cx="913986"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83" name="Straight Connector 8">
              <a:extLst>
                <a:ext uri="{FF2B5EF4-FFF2-40B4-BE49-F238E27FC236}">
                  <a16:creationId xmlns:a16="http://schemas.microsoft.com/office/drawing/2014/main" id="{15D6F34B-0D6E-F041-AFB4-35C4DA696983}"/>
                </a:ext>
              </a:extLst>
            </p:cNvPr>
            <p:cNvCxnSpPr>
              <a:cxnSpLocks/>
            </p:cNvCxnSpPr>
            <p:nvPr/>
          </p:nvCxnSpPr>
          <p:spPr>
            <a:xfrm>
              <a:off x="1862674" y="3444919"/>
              <a:ext cx="913986"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5" name="TextBox 47">
                  <a:extLst>
                    <a:ext uri="{FF2B5EF4-FFF2-40B4-BE49-F238E27FC236}">
                      <a16:creationId xmlns:a16="http://schemas.microsoft.com/office/drawing/2014/main" id="{8FA48122-257E-DA42-B2C8-F5E138C466C1}"/>
                    </a:ext>
                  </a:extLst>
                </p:cNvPr>
                <p:cNvSpPr txBox="1"/>
                <p:nvPr/>
              </p:nvSpPr>
              <p:spPr>
                <a:xfrm>
                  <a:off x="1853313" y="2245196"/>
                  <a:ext cx="910803" cy="25391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050" b="0" i="1" smtClean="0">
                            <a:latin typeface="Cambria Math" panose="02040503050406030204" pitchFamily="18" charset="0"/>
                          </a:rPr>
                          <m:t>𝐴𝑙𝑖𝑔𝑛𝑒𝑑</m:t>
                        </m:r>
                        <m:r>
                          <a:rPr lang="en-US" sz="1050" b="0" i="1" smtClean="0">
                            <a:latin typeface="Cambria Math" panose="02040503050406030204" pitchFamily="18" charset="0"/>
                          </a:rPr>
                          <m:t> </m:t>
                        </m:r>
                        <m:r>
                          <a:rPr lang="en-US" sz="1050" b="0" i="1">
                            <a:latin typeface="Cambria Math" panose="02040503050406030204" pitchFamily="18" charset="0"/>
                          </a:rPr>
                          <m:t>𝑆𝑦𝑚𝑏𝑜𝑙</m:t>
                        </m:r>
                      </m:oMath>
                    </m:oMathPara>
                  </a14:m>
                  <a:endParaRPr lang="en-US" sz="1050" dirty="0"/>
                </a:p>
              </p:txBody>
            </p:sp>
          </mc:Choice>
          <mc:Fallback xmlns="">
            <p:sp>
              <p:nvSpPr>
                <p:cNvPr id="395" name="TextBox 47">
                  <a:extLst>
                    <a:ext uri="{FF2B5EF4-FFF2-40B4-BE49-F238E27FC236}">
                      <a16:creationId xmlns:a16="http://schemas.microsoft.com/office/drawing/2014/main" id="{8FA48122-257E-DA42-B2C8-F5E138C466C1}"/>
                    </a:ext>
                  </a:extLst>
                </p:cNvPr>
                <p:cNvSpPr txBox="1">
                  <a:spLocks noRot="1" noChangeAspect="1" noMove="1" noResize="1" noEditPoints="1" noAdjustHandles="1" noChangeArrowheads="1" noChangeShapeType="1" noTextEdit="1"/>
                </p:cNvSpPr>
                <p:nvPr/>
              </p:nvSpPr>
              <p:spPr>
                <a:xfrm>
                  <a:off x="1853313" y="2245196"/>
                  <a:ext cx="910803" cy="253916"/>
                </a:xfrm>
                <a:prstGeom prst="rect">
                  <a:avLst/>
                </a:prstGeom>
                <a:blipFill>
                  <a:blip r:embed="rId14"/>
                  <a:stretch>
                    <a:fillRect r="-22148" b="-7143"/>
                  </a:stretch>
                </a:blipFill>
              </p:spPr>
              <p:txBody>
                <a:bodyPr/>
                <a:lstStyle/>
                <a:p>
                  <a:r>
                    <a:rPr lang="en-US">
                      <a:noFill/>
                    </a:rPr>
                    <a:t> </a:t>
                  </a:r>
                </a:p>
              </p:txBody>
            </p:sp>
          </mc:Fallback>
        </mc:AlternateContent>
        <p:cxnSp>
          <p:nvCxnSpPr>
            <p:cNvPr id="440" name="Straight Connector 439">
              <a:extLst>
                <a:ext uri="{FF2B5EF4-FFF2-40B4-BE49-F238E27FC236}">
                  <a16:creationId xmlns:a16="http://schemas.microsoft.com/office/drawing/2014/main" id="{D6720E44-1FE2-9B46-9CD4-60D669D02F79}"/>
                </a:ext>
              </a:extLst>
            </p:cNvPr>
            <p:cNvCxnSpPr/>
            <p:nvPr/>
          </p:nvCxnSpPr>
          <p:spPr>
            <a:xfrm>
              <a:off x="1851515" y="2552385"/>
              <a:ext cx="914400" cy="911894"/>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94BB385-236F-C147-8AF9-2293362CAD62}"/>
              </a:ext>
            </a:extLst>
          </p:cNvPr>
          <p:cNvGrpSpPr/>
          <p:nvPr/>
        </p:nvGrpSpPr>
        <p:grpSpPr>
          <a:xfrm>
            <a:off x="9604026" y="2147227"/>
            <a:ext cx="1365259" cy="1555247"/>
            <a:chOff x="9604026" y="2147227"/>
            <a:chExt cx="1365259" cy="1555247"/>
          </a:xfrm>
        </p:grpSpPr>
        <p:cxnSp>
          <p:nvCxnSpPr>
            <p:cNvPr id="260" name="Straight Arrow Connector 47">
              <a:extLst>
                <a:ext uri="{FF2B5EF4-FFF2-40B4-BE49-F238E27FC236}">
                  <a16:creationId xmlns:a16="http://schemas.microsoft.com/office/drawing/2014/main" id="{B03F9A3F-09B1-B244-A713-01C5D0AB1D11}"/>
                </a:ext>
              </a:extLst>
            </p:cNvPr>
            <p:cNvCxnSpPr>
              <a:cxnSpLocks/>
            </p:cNvCxnSpPr>
            <p:nvPr/>
          </p:nvCxnSpPr>
          <p:spPr>
            <a:xfrm flipV="1">
              <a:off x="9678110" y="2212178"/>
              <a:ext cx="0" cy="1105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48">
              <a:extLst>
                <a:ext uri="{FF2B5EF4-FFF2-40B4-BE49-F238E27FC236}">
                  <a16:creationId xmlns:a16="http://schemas.microsoft.com/office/drawing/2014/main" id="{906DBDA0-8CA7-994E-8ABF-076733E1EFA2}"/>
                </a:ext>
              </a:extLst>
            </p:cNvPr>
            <p:cNvCxnSpPr>
              <a:cxnSpLocks/>
            </p:cNvCxnSpPr>
            <p:nvPr/>
          </p:nvCxnSpPr>
          <p:spPr>
            <a:xfrm>
              <a:off x="9678104" y="3290344"/>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2" name="TextBox 54">
                  <a:extLst>
                    <a:ext uri="{FF2B5EF4-FFF2-40B4-BE49-F238E27FC236}">
                      <a16:creationId xmlns:a16="http://schemas.microsoft.com/office/drawing/2014/main" id="{1687E0CE-609B-D54C-A22A-8AF2DCB3CF6E}"/>
                    </a:ext>
                  </a:extLst>
                </p:cNvPr>
                <p:cNvSpPr txBox="1"/>
                <p:nvPr/>
              </p:nvSpPr>
              <p:spPr>
                <a:xfrm>
                  <a:off x="9615906" y="2147227"/>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𝐴𝑚𝑝𝑙𝑖𝑡𝑢𝑑𝑒</m:t>
                        </m:r>
                      </m:oMath>
                    </m:oMathPara>
                  </a14:m>
                  <a:endParaRPr lang="en-US" sz="1177"/>
                </a:p>
              </p:txBody>
            </p:sp>
          </mc:Choice>
          <mc:Fallback xmlns="">
            <p:sp>
              <p:nvSpPr>
                <p:cNvPr id="262" name="TextBox 54">
                  <a:extLst>
                    <a:ext uri="{FF2B5EF4-FFF2-40B4-BE49-F238E27FC236}">
                      <a16:creationId xmlns:a16="http://schemas.microsoft.com/office/drawing/2014/main" id="{1687E0CE-609B-D54C-A22A-8AF2DCB3CF6E}"/>
                    </a:ext>
                  </a:extLst>
                </p:cNvPr>
                <p:cNvSpPr txBox="1">
                  <a:spLocks noRot="1" noChangeAspect="1" noMove="1" noResize="1" noEditPoints="1" noAdjustHandles="1" noChangeArrowheads="1" noChangeShapeType="1" noTextEdit="1"/>
                </p:cNvSpPr>
                <p:nvPr/>
              </p:nvSpPr>
              <p:spPr>
                <a:xfrm>
                  <a:off x="9615906" y="2147227"/>
                  <a:ext cx="976789" cy="273474"/>
                </a:xfrm>
                <a:prstGeom prst="rect">
                  <a:avLst/>
                </a:prstGeom>
                <a:blipFill>
                  <a:blip r:embed="rId1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Rectangle 55">
                  <a:extLst>
                    <a:ext uri="{FF2B5EF4-FFF2-40B4-BE49-F238E27FC236}">
                      <a16:creationId xmlns:a16="http://schemas.microsoft.com/office/drawing/2014/main" id="{CC4BBB0C-6773-C441-8998-66CA57B68BC5}"/>
                    </a:ext>
                  </a:extLst>
                </p:cNvPr>
                <p:cNvSpPr/>
                <p:nvPr/>
              </p:nvSpPr>
              <p:spPr>
                <a:xfrm>
                  <a:off x="9604026" y="3294256"/>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xmlns="">
            <p:sp>
              <p:nvSpPr>
                <p:cNvPr id="263" name="Rectangle 55">
                  <a:extLst>
                    <a:ext uri="{FF2B5EF4-FFF2-40B4-BE49-F238E27FC236}">
                      <a16:creationId xmlns:a16="http://schemas.microsoft.com/office/drawing/2014/main" id="{CC4BBB0C-6773-C441-8998-66CA57B68BC5}"/>
                    </a:ext>
                  </a:extLst>
                </p:cNvPr>
                <p:cNvSpPr>
                  <a:spLocks noRot="1" noChangeAspect="1" noMove="1" noResize="1" noEditPoints="1" noAdjustHandles="1" noChangeArrowheads="1" noChangeShapeType="1" noTextEdit="1"/>
                </p:cNvSpPr>
                <p:nvPr/>
              </p:nvSpPr>
              <p:spPr>
                <a:xfrm>
                  <a:off x="9604026" y="3294256"/>
                  <a:ext cx="301686" cy="27347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Rectangle 57">
                  <a:extLst>
                    <a:ext uri="{FF2B5EF4-FFF2-40B4-BE49-F238E27FC236}">
                      <a16:creationId xmlns:a16="http://schemas.microsoft.com/office/drawing/2014/main" id="{E21D2DB8-0864-F747-A14C-5C34E5A30A20}"/>
                    </a:ext>
                  </a:extLst>
                </p:cNvPr>
                <p:cNvSpPr/>
                <p:nvPr/>
              </p:nvSpPr>
              <p:spPr>
                <a:xfrm>
                  <a:off x="10238740" y="3289788"/>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xmlns="">
            <p:sp>
              <p:nvSpPr>
                <p:cNvPr id="264" name="Rectangle 57">
                  <a:extLst>
                    <a:ext uri="{FF2B5EF4-FFF2-40B4-BE49-F238E27FC236}">
                      <a16:creationId xmlns:a16="http://schemas.microsoft.com/office/drawing/2014/main" id="{E21D2DB8-0864-F747-A14C-5C34E5A30A20}"/>
                    </a:ext>
                  </a:extLst>
                </p:cNvPr>
                <p:cNvSpPr>
                  <a:spLocks noRot="1" noChangeAspect="1" noMove="1" noResize="1" noEditPoints="1" noAdjustHandles="1" noChangeArrowheads="1" noChangeShapeType="1" noTextEdit="1"/>
                </p:cNvSpPr>
                <p:nvPr/>
              </p:nvSpPr>
              <p:spPr>
                <a:xfrm>
                  <a:off x="10238740" y="3289788"/>
                  <a:ext cx="707501" cy="273858"/>
                </a:xfrm>
                <a:prstGeom prst="rect">
                  <a:avLst/>
                </a:prstGeom>
                <a:blipFill>
                  <a:blip r:embed="rId12"/>
                  <a:stretch>
                    <a:fillRect/>
                  </a:stretch>
                </a:blipFill>
              </p:spPr>
              <p:txBody>
                <a:bodyPr/>
                <a:lstStyle/>
                <a:p>
                  <a:r>
                    <a:rPr lang="en-US">
                      <a:noFill/>
                    </a:rPr>
                    <a:t> </a:t>
                  </a:r>
                </a:p>
              </p:txBody>
            </p:sp>
          </mc:Fallback>
        </mc:AlternateContent>
        <p:cxnSp>
          <p:nvCxnSpPr>
            <p:cNvPr id="301" name="Straight Connector 58">
              <a:extLst>
                <a:ext uri="{FF2B5EF4-FFF2-40B4-BE49-F238E27FC236}">
                  <a16:creationId xmlns:a16="http://schemas.microsoft.com/office/drawing/2014/main" id="{2CEFC546-FC39-4043-BF35-BE7A21DFCBC4}"/>
                </a:ext>
              </a:extLst>
            </p:cNvPr>
            <p:cNvCxnSpPr>
              <a:cxnSpLocks/>
            </p:cNvCxnSpPr>
            <p:nvPr/>
          </p:nvCxnSpPr>
          <p:spPr>
            <a:xfrm flipV="1">
              <a:off x="10631534" y="3267661"/>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2" name="TextBox 59">
                  <a:extLst>
                    <a:ext uri="{FF2B5EF4-FFF2-40B4-BE49-F238E27FC236}">
                      <a16:creationId xmlns:a16="http://schemas.microsoft.com/office/drawing/2014/main" id="{D5EDA2B6-4D57-764A-B03B-8744B31D0DD2}"/>
                    </a:ext>
                  </a:extLst>
                </p:cNvPr>
                <p:cNvSpPr txBox="1"/>
                <p:nvPr/>
              </p:nvSpPr>
              <p:spPr>
                <a:xfrm>
                  <a:off x="9727705" y="3429000"/>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xmlns="">
            <p:sp>
              <p:nvSpPr>
                <p:cNvPr id="302" name="TextBox 59">
                  <a:extLst>
                    <a:ext uri="{FF2B5EF4-FFF2-40B4-BE49-F238E27FC236}">
                      <a16:creationId xmlns:a16="http://schemas.microsoft.com/office/drawing/2014/main" id="{D5EDA2B6-4D57-764A-B03B-8744B31D0DD2}"/>
                    </a:ext>
                  </a:extLst>
                </p:cNvPr>
                <p:cNvSpPr txBox="1">
                  <a:spLocks noRot="1" noChangeAspect="1" noMove="1" noResize="1" noEditPoints="1" noAdjustHandles="1" noChangeArrowheads="1" noChangeShapeType="1" noTextEdit="1"/>
                </p:cNvSpPr>
                <p:nvPr/>
              </p:nvSpPr>
              <p:spPr>
                <a:xfrm>
                  <a:off x="9727705" y="3429000"/>
                  <a:ext cx="976789" cy="273474"/>
                </a:xfrm>
                <a:prstGeom prst="rect">
                  <a:avLst/>
                </a:prstGeom>
                <a:blipFill>
                  <a:blip r:embed="rId17"/>
                  <a:stretch>
                    <a:fillRect/>
                  </a:stretch>
                </a:blipFill>
              </p:spPr>
              <p:txBody>
                <a:bodyPr/>
                <a:lstStyle/>
                <a:p>
                  <a:r>
                    <a:rPr lang="en-US">
                      <a:noFill/>
                    </a:rPr>
                    <a:t> </a:t>
                  </a:r>
                </a:p>
              </p:txBody>
            </p:sp>
          </mc:Fallback>
        </mc:AlternateContent>
        <p:cxnSp>
          <p:nvCxnSpPr>
            <p:cNvPr id="303" name="Straight Connector 27">
              <a:extLst>
                <a:ext uri="{FF2B5EF4-FFF2-40B4-BE49-F238E27FC236}">
                  <a16:creationId xmlns:a16="http://schemas.microsoft.com/office/drawing/2014/main" id="{ADAB8C5A-B656-0D4D-A52E-2DE76A5E0C64}"/>
                </a:ext>
              </a:extLst>
            </p:cNvPr>
            <p:cNvCxnSpPr>
              <a:cxnSpLocks/>
            </p:cNvCxnSpPr>
            <p:nvPr/>
          </p:nvCxnSpPr>
          <p:spPr>
            <a:xfrm flipV="1">
              <a:off x="10201697" y="2742616"/>
              <a:ext cx="1127" cy="547173"/>
            </a:xfrm>
            <a:prstGeom prst="line">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4" name="Straight Connector 28">
              <a:extLst>
                <a:ext uri="{FF2B5EF4-FFF2-40B4-BE49-F238E27FC236}">
                  <a16:creationId xmlns:a16="http://schemas.microsoft.com/office/drawing/2014/main" id="{E75081C3-9FBE-054E-8C96-4D2368EECA36}"/>
                </a:ext>
              </a:extLst>
            </p:cNvPr>
            <p:cNvCxnSpPr>
              <a:cxnSpLocks/>
            </p:cNvCxnSpPr>
            <p:nvPr/>
          </p:nvCxnSpPr>
          <p:spPr>
            <a:xfrm flipV="1">
              <a:off x="10203654" y="3272436"/>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5" name="Straight Connector 56">
              <a:extLst>
                <a:ext uri="{FF2B5EF4-FFF2-40B4-BE49-F238E27FC236}">
                  <a16:creationId xmlns:a16="http://schemas.microsoft.com/office/drawing/2014/main" id="{8A39447E-F6AA-2F4C-9D95-FA103D0819C5}"/>
                </a:ext>
              </a:extLst>
            </p:cNvPr>
            <p:cNvCxnSpPr>
              <a:cxnSpLocks/>
            </p:cNvCxnSpPr>
            <p:nvPr/>
          </p:nvCxnSpPr>
          <p:spPr>
            <a:xfrm flipV="1">
              <a:off x="9767357" y="3267661"/>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33C6C37-8265-9A4D-BAFF-49DB5A2B090D}"/>
              </a:ext>
            </a:extLst>
          </p:cNvPr>
          <p:cNvGrpSpPr/>
          <p:nvPr/>
        </p:nvGrpSpPr>
        <p:grpSpPr>
          <a:xfrm>
            <a:off x="7026065" y="2276326"/>
            <a:ext cx="1989972" cy="1979224"/>
            <a:chOff x="7026065" y="2276326"/>
            <a:chExt cx="1989972" cy="1979224"/>
          </a:xfrm>
        </p:grpSpPr>
        <p:cxnSp>
          <p:nvCxnSpPr>
            <p:cNvPr id="249" name="Straight Connector 248">
              <a:extLst>
                <a:ext uri="{FF2B5EF4-FFF2-40B4-BE49-F238E27FC236}">
                  <a16:creationId xmlns:a16="http://schemas.microsoft.com/office/drawing/2014/main" id="{97A3ACF3-1084-8943-BA88-17B353852E6E}"/>
                </a:ext>
              </a:extLst>
            </p:cNvPr>
            <p:cNvCxnSpPr>
              <a:cxnSpLocks/>
            </p:cNvCxnSpPr>
            <p:nvPr/>
          </p:nvCxnSpPr>
          <p:spPr>
            <a:xfrm>
              <a:off x="8089716" y="2483463"/>
              <a:ext cx="0" cy="938999"/>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F2E22FC-C04E-5041-9A5A-72D8687DEAAE}"/>
                </a:ext>
              </a:extLst>
            </p:cNvPr>
            <p:cNvCxnSpPr>
              <a:cxnSpLocks/>
            </p:cNvCxnSpPr>
            <p:nvPr/>
          </p:nvCxnSpPr>
          <p:spPr>
            <a:xfrm>
              <a:off x="9001881" y="2505127"/>
              <a:ext cx="0" cy="88495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grpSp>
          <p:nvGrpSpPr>
            <p:cNvPr id="255" name="组合 16">
              <a:extLst>
                <a:ext uri="{FF2B5EF4-FFF2-40B4-BE49-F238E27FC236}">
                  <a16:creationId xmlns:a16="http://schemas.microsoft.com/office/drawing/2014/main" id="{128D3A44-9C36-8849-B138-F40B6880890C}"/>
                </a:ext>
              </a:extLst>
            </p:cNvPr>
            <p:cNvGrpSpPr/>
            <p:nvPr/>
          </p:nvGrpSpPr>
          <p:grpSpPr>
            <a:xfrm>
              <a:off x="8102051" y="2511568"/>
              <a:ext cx="913986" cy="905269"/>
              <a:chOff x="1788005" y="458522"/>
              <a:chExt cx="1075984" cy="1065728"/>
            </a:xfrm>
          </p:grpSpPr>
          <p:cxnSp>
            <p:nvCxnSpPr>
              <p:cNvPr id="257" name="Straight Connector 7">
                <a:extLst>
                  <a:ext uri="{FF2B5EF4-FFF2-40B4-BE49-F238E27FC236}">
                    <a16:creationId xmlns:a16="http://schemas.microsoft.com/office/drawing/2014/main" id="{4D70C692-6F4A-5D42-832C-C4E5355CE386}"/>
                  </a:ext>
                </a:extLst>
              </p:cNvPr>
              <p:cNvCxnSpPr/>
              <p:nvPr/>
            </p:nvCxnSpPr>
            <p:spPr>
              <a:xfrm>
                <a:off x="1788005" y="458522"/>
                <a:ext cx="1075984"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8">
                <a:extLst>
                  <a:ext uri="{FF2B5EF4-FFF2-40B4-BE49-F238E27FC236}">
                    <a16:creationId xmlns:a16="http://schemas.microsoft.com/office/drawing/2014/main" id="{01F6752E-6ADA-7743-A18A-868D8E6C6153}"/>
                  </a:ext>
                </a:extLst>
              </p:cNvPr>
              <p:cNvCxnSpPr>
                <a:cxnSpLocks/>
              </p:cNvCxnSpPr>
              <p:nvPr/>
            </p:nvCxnSpPr>
            <p:spPr>
              <a:xfrm>
                <a:off x="1788005" y="1524250"/>
                <a:ext cx="1075984"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6" name="TextBox 47">
                  <a:extLst>
                    <a:ext uri="{FF2B5EF4-FFF2-40B4-BE49-F238E27FC236}">
                      <a16:creationId xmlns:a16="http://schemas.microsoft.com/office/drawing/2014/main" id="{BEB888CE-10F1-9A4E-8F5B-458DD9BDB403}"/>
                    </a:ext>
                  </a:extLst>
                </p:cNvPr>
                <p:cNvSpPr txBox="1"/>
                <p:nvPr/>
              </p:nvSpPr>
              <p:spPr>
                <a:xfrm>
                  <a:off x="8089225" y="2276326"/>
                  <a:ext cx="910803" cy="25391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050" b="0" i="1" smtClean="0">
                            <a:latin typeface="Cambria Math" panose="02040503050406030204" pitchFamily="18" charset="0"/>
                          </a:rPr>
                          <m:t>𝐴𝑙𝑖𝑔𝑛𝑒𝑑</m:t>
                        </m:r>
                        <m:r>
                          <a:rPr lang="en-US" sz="1050" b="0" i="1" smtClean="0">
                            <a:latin typeface="Cambria Math" panose="02040503050406030204" pitchFamily="18" charset="0"/>
                          </a:rPr>
                          <m:t> </m:t>
                        </m:r>
                        <m:r>
                          <a:rPr lang="en-US" sz="1050" b="0" i="1">
                            <a:latin typeface="Cambria Math" panose="02040503050406030204" pitchFamily="18" charset="0"/>
                          </a:rPr>
                          <m:t>𝑆𝑦𝑚𝑏𝑜𝑙</m:t>
                        </m:r>
                      </m:oMath>
                    </m:oMathPara>
                  </a14:m>
                  <a:endParaRPr lang="en-US" sz="1050" dirty="0"/>
                </a:p>
              </p:txBody>
            </p:sp>
          </mc:Choice>
          <mc:Fallback xmlns="">
            <p:sp>
              <p:nvSpPr>
                <p:cNvPr id="306" name="TextBox 47">
                  <a:extLst>
                    <a:ext uri="{FF2B5EF4-FFF2-40B4-BE49-F238E27FC236}">
                      <a16:creationId xmlns:a16="http://schemas.microsoft.com/office/drawing/2014/main" id="{BEB888CE-10F1-9A4E-8F5B-458DD9BDB403}"/>
                    </a:ext>
                  </a:extLst>
                </p:cNvPr>
                <p:cNvSpPr txBox="1">
                  <a:spLocks noRot="1" noChangeAspect="1" noMove="1" noResize="1" noEditPoints="1" noAdjustHandles="1" noChangeArrowheads="1" noChangeShapeType="1" noTextEdit="1"/>
                </p:cNvSpPr>
                <p:nvPr/>
              </p:nvSpPr>
              <p:spPr>
                <a:xfrm>
                  <a:off x="8089225" y="2276326"/>
                  <a:ext cx="910803" cy="253916"/>
                </a:xfrm>
                <a:prstGeom prst="rect">
                  <a:avLst/>
                </a:prstGeom>
                <a:blipFill>
                  <a:blip r:embed="rId14"/>
                  <a:stretch>
                    <a:fillRect r="-22148" b="-7143"/>
                  </a:stretch>
                </a:blipFill>
              </p:spPr>
              <p:txBody>
                <a:bodyPr/>
                <a:lstStyle/>
                <a:p>
                  <a:r>
                    <a:rPr lang="en-US">
                      <a:noFill/>
                    </a:rPr>
                    <a:t> </a:t>
                  </a:r>
                </a:p>
              </p:txBody>
            </p:sp>
          </mc:Fallback>
        </mc:AlternateContent>
        <p:sp>
          <p:nvSpPr>
            <p:cNvPr id="309" name="Arc 29">
              <a:extLst>
                <a:ext uri="{FF2B5EF4-FFF2-40B4-BE49-F238E27FC236}">
                  <a16:creationId xmlns:a16="http://schemas.microsoft.com/office/drawing/2014/main" id="{880AF518-2825-0C42-AFEC-16AF09509113}"/>
                </a:ext>
              </a:extLst>
            </p:cNvPr>
            <p:cNvSpPr/>
            <p:nvPr/>
          </p:nvSpPr>
          <p:spPr>
            <a:xfrm rot="5400000" flipH="1">
              <a:off x="7144748" y="2398317"/>
              <a:ext cx="1738550" cy="1975915"/>
            </a:xfrm>
            <a:prstGeom prst="arc">
              <a:avLst>
                <a:gd name="adj1" fmla="val 16107570"/>
                <a:gd name="adj2" fmla="val 21348708"/>
              </a:avLst>
            </a:prstGeom>
            <a:ln w="25400">
              <a:solidFill>
                <a:srgbClr val="92D050"/>
              </a:solidFill>
              <a:prstDash val="lg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7598" tIns="53799" rIns="107598" bIns="53799" numCol="1" spcCol="0" rtlCol="0" fromWordArt="0" anchor="ctr" anchorCtr="0" forceAA="0" compatLnSpc="1">
              <a:prstTxWarp prst="textNoShape">
                <a:avLst/>
              </a:prstTxWarp>
              <a:noAutofit/>
            </a:bodyPr>
            <a:lstStyle/>
            <a:p>
              <a:pPr algn="ctr"/>
              <a:endParaRPr lang="en-US" sz="2118"/>
            </a:p>
          </p:txBody>
        </p:sp>
      </p:grpSp>
      <p:grpSp>
        <p:nvGrpSpPr>
          <p:cNvPr id="14" name="Group 13">
            <a:extLst>
              <a:ext uri="{FF2B5EF4-FFF2-40B4-BE49-F238E27FC236}">
                <a16:creationId xmlns:a16="http://schemas.microsoft.com/office/drawing/2014/main" id="{0826F2EC-F0DD-B044-85C1-7812CB1ED6DF}"/>
              </a:ext>
            </a:extLst>
          </p:cNvPr>
          <p:cNvGrpSpPr/>
          <p:nvPr/>
        </p:nvGrpSpPr>
        <p:grpSpPr>
          <a:xfrm>
            <a:off x="7391542" y="4126072"/>
            <a:ext cx="1983497" cy="1981531"/>
            <a:chOff x="7036419" y="4120411"/>
            <a:chExt cx="1983497" cy="1981531"/>
          </a:xfrm>
        </p:grpSpPr>
        <mc:AlternateContent xmlns:mc="http://schemas.openxmlformats.org/markup-compatibility/2006" xmlns:a14="http://schemas.microsoft.com/office/drawing/2010/main">
          <mc:Choice Requires="a14">
            <p:sp>
              <p:nvSpPr>
                <p:cNvPr id="335" name="TextBox 110">
                  <a:extLst>
                    <a:ext uri="{FF2B5EF4-FFF2-40B4-BE49-F238E27FC236}">
                      <a16:creationId xmlns:a16="http://schemas.microsoft.com/office/drawing/2014/main" id="{4CF348D0-91AE-9744-B580-641DEE4FF457}"/>
                    </a:ext>
                  </a:extLst>
                </p:cNvPr>
                <p:cNvSpPr txBox="1"/>
                <p:nvPr/>
              </p:nvSpPr>
              <p:spPr>
                <a:xfrm>
                  <a:off x="7945890" y="4120411"/>
                  <a:ext cx="917973" cy="246221"/>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panose="02040503050406030204" pitchFamily="18" charset="0"/>
                          </a:rPr>
                          <m:t>𝑀𝑖𝑠𝑎𝑙𝑖𝑔𝑛𝑒𝑑</m:t>
                        </m:r>
                        <m:r>
                          <a:rPr lang="en-US" sz="1000" b="0" i="1" smtClean="0">
                            <a:latin typeface="Cambria Math" panose="02040503050406030204" pitchFamily="18" charset="0"/>
                          </a:rPr>
                          <m:t> </m:t>
                        </m:r>
                        <m:r>
                          <a:rPr lang="en-US" sz="1000" b="0" i="1">
                            <a:latin typeface="Cambria Math" panose="02040503050406030204" pitchFamily="18" charset="0"/>
                          </a:rPr>
                          <m:t>𝑆𝑦𝑚𝑏𝑜𝑙</m:t>
                        </m:r>
                      </m:oMath>
                    </m:oMathPara>
                  </a14:m>
                  <a:endParaRPr lang="en-US" sz="1100" dirty="0"/>
                </a:p>
              </p:txBody>
            </p:sp>
          </mc:Choice>
          <mc:Fallback xmlns="">
            <p:sp>
              <p:nvSpPr>
                <p:cNvPr id="335" name="TextBox 110">
                  <a:extLst>
                    <a:ext uri="{FF2B5EF4-FFF2-40B4-BE49-F238E27FC236}">
                      <a16:creationId xmlns:a16="http://schemas.microsoft.com/office/drawing/2014/main" id="{4CF348D0-91AE-9744-B580-641DEE4FF457}"/>
                    </a:ext>
                  </a:extLst>
                </p:cNvPr>
                <p:cNvSpPr txBox="1">
                  <a:spLocks noRot="1" noChangeAspect="1" noMove="1" noResize="1" noEditPoints="1" noAdjustHandles="1" noChangeArrowheads="1" noChangeShapeType="1" noTextEdit="1"/>
                </p:cNvSpPr>
                <p:nvPr/>
              </p:nvSpPr>
              <p:spPr>
                <a:xfrm>
                  <a:off x="7945890" y="4120411"/>
                  <a:ext cx="917973" cy="246221"/>
                </a:xfrm>
                <a:prstGeom prst="rect">
                  <a:avLst/>
                </a:prstGeom>
                <a:blipFill>
                  <a:blip r:embed="rId18"/>
                  <a:stretch>
                    <a:fillRect r="-37333" b="-2500"/>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C0A5F04E-E819-2C47-910D-4CB65FBACC69}"/>
                </a:ext>
              </a:extLst>
            </p:cNvPr>
            <p:cNvGrpSpPr/>
            <p:nvPr/>
          </p:nvGrpSpPr>
          <p:grpSpPr>
            <a:xfrm>
              <a:off x="7036419" y="4329855"/>
              <a:ext cx="1983497" cy="1772087"/>
              <a:chOff x="7036419" y="4329855"/>
              <a:chExt cx="1983497" cy="1772087"/>
            </a:xfrm>
          </p:grpSpPr>
          <p:cxnSp>
            <p:nvCxnSpPr>
              <p:cNvPr id="315" name="Straight Connector 314">
                <a:extLst>
                  <a:ext uri="{FF2B5EF4-FFF2-40B4-BE49-F238E27FC236}">
                    <a16:creationId xmlns:a16="http://schemas.microsoft.com/office/drawing/2014/main" id="{06ADD98F-9016-DB49-A630-7D45A6C04A47}"/>
                  </a:ext>
                </a:extLst>
              </p:cNvPr>
              <p:cNvCxnSpPr>
                <a:cxnSpLocks/>
              </p:cNvCxnSpPr>
              <p:nvPr/>
            </p:nvCxnSpPr>
            <p:spPr>
              <a:xfrm>
                <a:off x="8100070" y="4329855"/>
                <a:ext cx="0" cy="938999"/>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CD16926B-15EF-AA45-BC7E-F981BBEC8651}"/>
                  </a:ext>
                </a:extLst>
              </p:cNvPr>
              <p:cNvCxnSpPr>
                <a:cxnSpLocks/>
              </p:cNvCxnSpPr>
              <p:nvPr/>
            </p:nvCxnSpPr>
            <p:spPr>
              <a:xfrm>
                <a:off x="9012235" y="4351519"/>
                <a:ext cx="0" cy="88495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7">
                <a:extLst>
                  <a:ext uri="{FF2B5EF4-FFF2-40B4-BE49-F238E27FC236}">
                    <a16:creationId xmlns:a16="http://schemas.microsoft.com/office/drawing/2014/main" id="{52909689-8CEA-134A-8CCF-38F35765B81B}"/>
                  </a:ext>
                </a:extLst>
              </p:cNvPr>
              <p:cNvCxnSpPr/>
              <p:nvPr/>
            </p:nvCxnSpPr>
            <p:spPr>
              <a:xfrm>
                <a:off x="8105930" y="4357960"/>
                <a:ext cx="913986"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8">
                <a:extLst>
                  <a:ext uri="{FF2B5EF4-FFF2-40B4-BE49-F238E27FC236}">
                    <a16:creationId xmlns:a16="http://schemas.microsoft.com/office/drawing/2014/main" id="{C6FBBE5B-869E-2F4E-BB7A-2B63A7C76E82}"/>
                  </a:ext>
                </a:extLst>
              </p:cNvPr>
              <p:cNvCxnSpPr>
                <a:cxnSpLocks/>
              </p:cNvCxnSpPr>
              <p:nvPr/>
            </p:nvCxnSpPr>
            <p:spPr>
              <a:xfrm>
                <a:off x="8105930" y="5263229"/>
                <a:ext cx="913986"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337" name="Arc 29">
                <a:extLst>
                  <a:ext uri="{FF2B5EF4-FFF2-40B4-BE49-F238E27FC236}">
                    <a16:creationId xmlns:a16="http://schemas.microsoft.com/office/drawing/2014/main" id="{F81CB9D9-D85D-844B-ADB4-33661C83FB88}"/>
                  </a:ext>
                </a:extLst>
              </p:cNvPr>
              <p:cNvSpPr/>
              <p:nvPr/>
            </p:nvSpPr>
            <p:spPr>
              <a:xfrm rot="5400000" flipH="1">
                <a:off x="7155102" y="4244709"/>
                <a:ext cx="1738550" cy="1975915"/>
              </a:xfrm>
              <a:prstGeom prst="arc">
                <a:avLst>
                  <a:gd name="adj1" fmla="val 16107570"/>
                  <a:gd name="adj2" fmla="val 21348708"/>
                </a:avLst>
              </a:prstGeom>
              <a:ln w="25400">
                <a:solidFill>
                  <a:srgbClr val="92D050"/>
                </a:solidFill>
                <a:prstDash val="lg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7598" tIns="53799" rIns="107598" bIns="53799" numCol="1" spcCol="0" rtlCol="0" fromWordArt="0" anchor="ctr" anchorCtr="0" forceAA="0" compatLnSpc="1">
                <a:prstTxWarp prst="textNoShape">
                  <a:avLst/>
                </a:prstTxWarp>
                <a:noAutofit/>
              </a:bodyPr>
              <a:lstStyle/>
              <a:p>
                <a:pPr algn="ctr"/>
                <a:endParaRPr lang="en-US" sz="2118"/>
              </a:p>
            </p:txBody>
          </p:sp>
        </p:grpSp>
      </p:grpSp>
      <p:grpSp>
        <p:nvGrpSpPr>
          <p:cNvPr id="21" name="Group 20">
            <a:extLst>
              <a:ext uri="{FF2B5EF4-FFF2-40B4-BE49-F238E27FC236}">
                <a16:creationId xmlns:a16="http://schemas.microsoft.com/office/drawing/2014/main" id="{1B7DB4C2-982A-BE44-9124-4D23F0B4C976}"/>
              </a:ext>
            </a:extLst>
          </p:cNvPr>
          <p:cNvGrpSpPr/>
          <p:nvPr/>
        </p:nvGrpSpPr>
        <p:grpSpPr>
          <a:xfrm>
            <a:off x="9614380" y="3993619"/>
            <a:ext cx="1365259" cy="1583822"/>
            <a:chOff x="9614380" y="3993619"/>
            <a:chExt cx="1365259" cy="1583822"/>
          </a:xfrm>
        </p:grpSpPr>
        <p:cxnSp>
          <p:nvCxnSpPr>
            <p:cNvPr id="326" name="Straight Arrow Connector 47">
              <a:extLst>
                <a:ext uri="{FF2B5EF4-FFF2-40B4-BE49-F238E27FC236}">
                  <a16:creationId xmlns:a16="http://schemas.microsoft.com/office/drawing/2014/main" id="{DCD3AD0C-CDF4-DB4B-A6A7-6198D11AE385}"/>
                </a:ext>
              </a:extLst>
            </p:cNvPr>
            <p:cNvCxnSpPr>
              <a:cxnSpLocks/>
            </p:cNvCxnSpPr>
            <p:nvPr/>
          </p:nvCxnSpPr>
          <p:spPr>
            <a:xfrm flipV="1">
              <a:off x="9688464" y="4058570"/>
              <a:ext cx="0" cy="1130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48">
              <a:extLst>
                <a:ext uri="{FF2B5EF4-FFF2-40B4-BE49-F238E27FC236}">
                  <a16:creationId xmlns:a16="http://schemas.microsoft.com/office/drawing/2014/main" id="{AF1A9C79-7FF5-574E-92B3-84DFA7BF84B4}"/>
                </a:ext>
              </a:extLst>
            </p:cNvPr>
            <p:cNvCxnSpPr>
              <a:cxnSpLocks/>
            </p:cNvCxnSpPr>
            <p:nvPr/>
          </p:nvCxnSpPr>
          <p:spPr>
            <a:xfrm>
              <a:off x="9688458" y="5165311"/>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8" name="TextBox 54">
                  <a:extLst>
                    <a:ext uri="{FF2B5EF4-FFF2-40B4-BE49-F238E27FC236}">
                      <a16:creationId xmlns:a16="http://schemas.microsoft.com/office/drawing/2014/main" id="{45BC38B6-44A0-514D-AD14-C06E23A429D6}"/>
                    </a:ext>
                  </a:extLst>
                </p:cNvPr>
                <p:cNvSpPr txBox="1"/>
                <p:nvPr/>
              </p:nvSpPr>
              <p:spPr>
                <a:xfrm>
                  <a:off x="9626260" y="3993619"/>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𝐴𝑚𝑝𝑙𝑖𝑡𝑢𝑑𝑒</m:t>
                        </m:r>
                      </m:oMath>
                    </m:oMathPara>
                  </a14:m>
                  <a:endParaRPr lang="en-US" sz="1177"/>
                </a:p>
              </p:txBody>
            </p:sp>
          </mc:Choice>
          <mc:Fallback xmlns="">
            <p:sp>
              <p:nvSpPr>
                <p:cNvPr id="328" name="TextBox 54">
                  <a:extLst>
                    <a:ext uri="{FF2B5EF4-FFF2-40B4-BE49-F238E27FC236}">
                      <a16:creationId xmlns:a16="http://schemas.microsoft.com/office/drawing/2014/main" id="{45BC38B6-44A0-514D-AD14-C06E23A429D6}"/>
                    </a:ext>
                  </a:extLst>
                </p:cNvPr>
                <p:cNvSpPr txBox="1">
                  <a:spLocks noRot="1" noChangeAspect="1" noMove="1" noResize="1" noEditPoints="1" noAdjustHandles="1" noChangeArrowheads="1" noChangeShapeType="1" noTextEdit="1"/>
                </p:cNvSpPr>
                <p:nvPr/>
              </p:nvSpPr>
              <p:spPr>
                <a:xfrm>
                  <a:off x="9626260" y="3993619"/>
                  <a:ext cx="976789" cy="273474"/>
                </a:xfrm>
                <a:prstGeom prst="rect">
                  <a:avLst/>
                </a:prstGeom>
                <a:blipFill>
                  <a:blip r:embed="rId19"/>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 name="Rectangle 55">
                  <a:extLst>
                    <a:ext uri="{FF2B5EF4-FFF2-40B4-BE49-F238E27FC236}">
                      <a16:creationId xmlns:a16="http://schemas.microsoft.com/office/drawing/2014/main" id="{DCE5810F-6B60-0441-8939-68E69AE433A6}"/>
                    </a:ext>
                  </a:extLst>
                </p:cNvPr>
                <p:cNvSpPr/>
                <p:nvPr/>
              </p:nvSpPr>
              <p:spPr>
                <a:xfrm>
                  <a:off x="9614380" y="5169223"/>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xmlns="">
            <p:sp>
              <p:nvSpPr>
                <p:cNvPr id="329" name="Rectangle 55">
                  <a:extLst>
                    <a:ext uri="{FF2B5EF4-FFF2-40B4-BE49-F238E27FC236}">
                      <a16:creationId xmlns:a16="http://schemas.microsoft.com/office/drawing/2014/main" id="{DCE5810F-6B60-0441-8939-68E69AE433A6}"/>
                    </a:ext>
                  </a:extLst>
                </p:cNvPr>
                <p:cNvSpPr>
                  <a:spLocks noRot="1" noChangeAspect="1" noMove="1" noResize="1" noEditPoints="1" noAdjustHandles="1" noChangeArrowheads="1" noChangeShapeType="1" noTextEdit="1"/>
                </p:cNvSpPr>
                <p:nvPr/>
              </p:nvSpPr>
              <p:spPr>
                <a:xfrm>
                  <a:off x="9614380" y="5169223"/>
                  <a:ext cx="301686" cy="27347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0" name="Rectangle 57">
                  <a:extLst>
                    <a:ext uri="{FF2B5EF4-FFF2-40B4-BE49-F238E27FC236}">
                      <a16:creationId xmlns:a16="http://schemas.microsoft.com/office/drawing/2014/main" id="{3630B11B-D26E-794D-A401-2CF5D2FA17C8}"/>
                    </a:ext>
                  </a:extLst>
                </p:cNvPr>
                <p:cNvSpPr/>
                <p:nvPr/>
              </p:nvSpPr>
              <p:spPr>
                <a:xfrm>
                  <a:off x="10249094" y="5164755"/>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xmlns="">
            <p:sp>
              <p:nvSpPr>
                <p:cNvPr id="330" name="Rectangle 57">
                  <a:extLst>
                    <a:ext uri="{FF2B5EF4-FFF2-40B4-BE49-F238E27FC236}">
                      <a16:creationId xmlns:a16="http://schemas.microsoft.com/office/drawing/2014/main" id="{3630B11B-D26E-794D-A401-2CF5D2FA17C8}"/>
                    </a:ext>
                  </a:extLst>
                </p:cNvPr>
                <p:cNvSpPr>
                  <a:spLocks noRot="1" noChangeAspect="1" noMove="1" noResize="1" noEditPoints="1" noAdjustHandles="1" noChangeArrowheads="1" noChangeShapeType="1" noTextEdit="1"/>
                </p:cNvSpPr>
                <p:nvPr/>
              </p:nvSpPr>
              <p:spPr>
                <a:xfrm>
                  <a:off x="10249094" y="5164755"/>
                  <a:ext cx="707501" cy="273858"/>
                </a:xfrm>
                <a:prstGeom prst="rect">
                  <a:avLst/>
                </a:prstGeom>
                <a:blipFill>
                  <a:blip r:embed="rId9"/>
                  <a:stretch>
                    <a:fillRect/>
                  </a:stretch>
                </a:blipFill>
              </p:spPr>
              <p:txBody>
                <a:bodyPr/>
                <a:lstStyle/>
                <a:p>
                  <a:r>
                    <a:rPr lang="en-US">
                      <a:noFill/>
                    </a:rPr>
                    <a:t> </a:t>
                  </a:r>
                </a:p>
              </p:txBody>
            </p:sp>
          </mc:Fallback>
        </mc:AlternateContent>
        <p:cxnSp>
          <p:nvCxnSpPr>
            <p:cNvPr id="331" name="Straight Connector 58">
              <a:extLst>
                <a:ext uri="{FF2B5EF4-FFF2-40B4-BE49-F238E27FC236}">
                  <a16:creationId xmlns:a16="http://schemas.microsoft.com/office/drawing/2014/main" id="{BADA7E40-62EE-0849-8F1B-B2B023F67FAE}"/>
                </a:ext>
              </a:extLst>
            </p:cNvPr>
            <p:cNvCxnSpPr>
              <a:cxnSpLocks/>
            </p:cNvCxnSpPr>
            <p:nvPr/>
          </p:nvCxnSpPr>
          <p:spPr>
            <a:xfrm flipV="1">
              <a:off x="10641888" y="5142628"/>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2" name="TextBox 59">
                  <a:extLst>
                    <a:ext uri="{FF2B5EF4-FFF2-40B4-BE49-F238E27FC236}">
                      <a16:creationId xmlns:a16="http://schemas.microsoft.com/office/drawing/2014/main" id="{25848F08-6EE7-504C-923F-F1936DF00B6C}"/>
                    </a:ext>
                  </a:extLst>
                </p:cNvPr>
                <p:cNvSpPr txBox="1"/>
                <p:nvPr/>
              </p:nvSpPr>
              <p:spPr>
                <a:xfrm>
                  <a:off x="9738059" y="5303967"/>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xmlns="">
            <p:sp>
              <p:nvSpPr>
                <p:cNvPr id="332" name="TextBox 59">
                  <a:extLst>
                    <a:ext uri="{FF2B5EF4-FFF2-40B4-BE49-F238E27FC236}">
                      <a16:creationId xmlns:a16="http://schemas.microsoft.com/office/drawing/2014/main" id="{25848F08-6EE7-504C-923F-F1936DF00B6C}"/>
                    </a:ext>
                  </a:extLst>
                </p:cNvPr>
                <p:cNvSpPr txBox="1">
                  <a:spLocks noRot="1" noChangeAspect="1" noMove="1" noResize="1" noEditPoints="1" noAdjustHandles="1" noChangeArrowheads="1" noChangeShapeType="1" noTextEdit="1"/>
                </p:cNvSpPr>
                <p:nvPr/>
              </p:nvSpPr>
              <p:spPr>
                <a:xfrm>
                  <a:off x="9738059" y="5303967"/>
                  <a:ext cx="976789" cy="273474"/>
                </a:xfrm>
                <a:prstGeom prst="rect">
                  <a:avLst/>
                </a:prstGeom>
                <a:blipFill>
                  <a:blip r:embed="rId20"/>
                  <a:stretch>
                    <a:fillRect/>
                  </a:stretch>
                </a:blipFill>
              </p:spPr>
              <p:txBody>
                <a:bodyPr/>
                <a:lstStyle/>
                <a:p>
                  <a:r>
                    <a:rPr lang="en-US">
                      <a:noFill/>
                    </a:rPr>
                    <a:t> </a:t>
                  </a:r>
                </a:p>
              </p:txBody>
            </p:sp>
          </mc:Fallback>
        </mc:AlternateContent>
        <p:cxnSp>
          <p:nvCxnSpPr>
            <p:cNvPr id="333" name="Straight Connector 332">
              <a:extLst>
                <a:ext uri="{FF2B5EF4-FFF2-40B4-BE49-F238E27FC236}">
                  <a16:creationId xmlns:a16="http://schemas.microsoft.com/office/drawing/2014/main" id="{FCC8789D-E732-2048-AD43-E780BCDC3784}"/>
                </a:ext>
              </a:extLst>
            </p:cNvPr>
            <p:cNvCxnSpPr>
              <a:cxnSpLocks/>
            </p:cNvCxnSpPr>
            <p:nvPr/>
          </p:nvCxnSpPr>
          <p:spPr>
            <a:xfrm flipV="1">
              <a:off x="10214008" y="5147403"/>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56">
              <a:extLst>
                <a:ext uri="{FF2B5EF4-FFF2-40B4-BE49-F238E27FC236}">
                  <a16:creationId xmlns:a16="http://schemas.microsoft.com/office/drawing/2014/main" id="{DABA05DC-6C92-894B-B6AC-2C75D361C510}"/>
                </a:ext>
              </a:extLst>
            </p:cNvPr>
            <p:cNvCxnSpPr>
              <a:cxnSpLocks/>
            </p:cNvCxnSpPr>
            <p:nvPr/>
          </p:nvCxnSpPr>
          <p:spPr>
            <a:xfrm flipV="1">
              <a:off x="9777711" y="5142628"/>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371AFA-EAF7-7D4E-855F-9AE8F67F8B1F}"/>
                </a:ext>
              </a:extLst>
            </p:cNvPr>
            <p:cNvGrpSpPr/>
            <p:nvPr/>
          </p:nvGrpSpPr>
          <p:grpSpPr>
            <a:xfrm>
              <a:off x="9989103" y="4993344"/>
              <a:ext cx="406018" cy="162404"/>
              <a:chOff x="9602596" y="4993344"/>
              <a:chExt cx="406018" cy="162404"/>
            </a:xfrm>
          </p:grpSpPr>
          <p:grpSp>
            <p:nvGrpSpPr>
              <p:cNvPr id="338" name="组合 68">
                <a:extLst>
                  <a:ext uri="{FF2B5EF4-FFF2-40B4-BE49-F238E27FC236}">
                    <a16:creationId xmlns:a16="http://schemas.microsoft.com/office/drawing/2014/main" id="{999A0B73-CE5D-D240-9BDE-F28D4965E54B}"/>
                  </a:ext>
                </a:extLst>
              </p:cNvPr>
              <p:cNvGrpSpPr/>
              <p:nvPr/>
            </p:nvGrpSpPr>
            <p:grpSpPr>
              <a:xfrm>
                <a:off x="9602596" y="4993344"/>
                <a:ext cx="159457" cy="157784"/>
                <a:chOff x="3443170" y="843927"/>
                <a:chExt cx="159457" cy="130572"/>
              </a:xfrm>
            </p:grpSpPr>
            <p:cxnSp>
              <p:nvCxnSpPr>
                <p:cNvPr id="339" name="Straight Connector 52">
                  <a:extLst>
                    <a:ext uri="{FF2B5EF4-FFF2-40B4-BE49-F238E27FC236}">
                      <a16:creationId xmlns:a16="http://schemas.microsoft.com/office/drawing/2014/main" id="{C4383E1C-1053-E144-8B29-69E9D5A9D79D}"/>
                    </a:ext>
                  </a:extLst>
                </p:cNvPr>
                <p:cNvCxnSpPr>
                  <a:cxnSpLocks/>
                </p:cNvCxnSpPr>
                <p:nvPr/>
              </p:nvCxnSpPr>
              <p:spPr>
                <a:xfrm flipV="1">
                  <a:off x="3443170" y="843927"/>
                  <a:ext cx="0" cy="128966"/>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0" name="Straight Connector 30">
                  <a:extLst>
                    <a:ext uri="{FF2B5EF4-FFF2-40B4-BE49-F238E27FC236}">
                      <a16:creationId xmlns:a16="http://schemas.microsoft.com/office/drawing/2014/main" id="{966444BD-3BA9-744C-B3DC-EF4C3D327E35}"/>
                    </a:ext>
                  </a:extLst>
                </p:cNvPr>
                <p:cNvCxnSpPr>
                  <a:cxnSpLocks/>
                </p:cNvCxnSpPr>
                <p:nvPr/>
              </p:nvCxnSpPr>
              <p:spPr>
                <a:xfrm flipV="1">
                  <a:off x="3522795" y="843927"/>
                  <a:ext cx="0" cy="128967"/>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1" name="Straight Connector 31">
                  <a:extLst>
                    <a:ext uri="{FF2B5EF4-FFF2-40B4-BE49-F238E27FC236}">
                      <a16:creationId xmlns:a16="http://schemas.microsoft.com/office/drawing/2014/main" id="{C4D2A525-1755-954B-90D9-34A2A079E9E5}"/>
                    </a:ext>
                  </a:extLst>
                </p:cNvPr>
                <p:cNvCxnSpPr>
                  <a:cxnSpLocks/>
                </p:cNvCxnSpPr>
                <p:nvPr/>
              </p:nvCxnSpPr>
              <p:spPr>
                <a:xfrm flipV="1">
                  <a:off x="3602627" y="843927"/>
                  <a:ext cx="0" cy="130572"/>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6" name="组合 68">
                <a:extLst>
                  <a:ext uri="{FF2B5EF4-FFF2-40B4-BE49-F238E27FC236}">
                    <a16:creationId xmlns:a16="http://schemas.microsoft.com/office/drawing/2014/main" id="{CBE91C1E-B73A-AD49-A427-AB4FEC937D33}"/>
                  </a:ext>
                </a:extLst>
              </p:cNvPr>
              <p:cNvGrpSpPr/>
              <p:nvPr/>
            </p:nvGrpSpPr>
            <p:grpSpPr>
              <a:xfrm>
                <a:off x="9849157" y="4997964"/>
                <a:ext cx="159457" cy="157784"/>
                <a:chOff x="3443170" y="843927"/>
                <a:chExt cx="159457" cy="130572"/>
              </a:xfrm>
            </p:grpSpPr>
            <p:cxnSp>
              <p:nvCxnSpPr>
                <p:cNvPr id="437" name="Straight Connector 52">
                  <a:extLst>
                    <a:ext uri="{FF2B5EF4-FFF2-40B4-BE49-F238E27FC236}">
                      <a16:creationId xmlns:a16="http://schemas.microsoft.com/office/drawing/2014/main" id="{DB78E603-A4CF-B347-BF5A-34F0CD1A8DF6}"/>
                    </a:ext>
                  </a:extLst>
                </p:cNvPr>
                <p:cNvCxnSpPr>
                  <a:cxnSpLocks/>
                </p:cNvCxnSpPr>
                <p:nvPr/>
              </p:nvCxnSpPr>
              <p:spPr>
                <a:xfrm flipV="1">
                  <a:off x="3443170" y="843927"/>
                  <a:ext cx="0" cy="128966"/>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8" name="Straight Connector 30">
                  <a:extLst>
                    <a:ext uri="{FF2B5EF4-FFF2-40B4-BE49-F238E27FC236}">
                      <a16:creationId xmlns:a16="http://schemas.microsoft.com/office/drawing/2014/main" id="{B8713AC2-5702-294D-9782-632A0491F53E}"/>
                    </a:ext>
                  </a:extLst>
                </p:cNvPr>
                <p:cNvCxnSpPr>
                  <a:cxnSpLocks/>
                </p:cNvCxnSpPr>
                <p:nvPr/>
              </p:nvCxnSpPr>
              <p:spPr>
                <a:xfrm flipV="1">
                  <a:off x="3522795" y="843927"/>
                  <a:ext cx="0" cy="128967"/>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9" name="Straight Connector 31">
                  <a:extLst>
                    <a:ext uri="{FF2B5EF4-FFF2-40B4-BE49-F238E27FC236}">
                      <a16:creationId xmlns:a16="http://schemas.microsoft.com/office/drawing/2014/main" id="{4A33D462-3456-F64C-843C-78D39D2F19D2}"/>
                    </a:ext>
                  </a:extLst>
                </p:cNvPr>
                <p:cNvCxnSpPr>
                  <a:cxnSpLocks/>
                </p:cNvCxnSpPr>
                <p:nvPr/>
              </p:nvCxnSpPr>
              <p:spPr>
                <a:xfrm flipV="1">
                  <a:off x="3602627" y="843927"/>
                  <a:ext cx="0" cy="130572"/>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11" name="Group 10">
            <a:extLst>
              <a:ext uri="{FF2B5EF4-FFF2-40B4-BE49-F238E27FC236}">
                <a16:creationId xmlns:a16="http://schemas.microsoft.com/office/drawing/2014/main" id="{45736B09-AF00-5341-A1DE-12E2268365A8}"/>
              </a:ext>
            </a:extLst>
          </p:cNvPr>
          <p:cNvGrpSpPr/>
          <p:nvPr/>
        </p:nvGrpSpPr>
        <p:grpSpPr>
          <a:xfrm>
            <a:off x="2127487" y="4122718"/>
            <a:ext cx="1061428" cy="1161322"/>
            <a:chOff x="1719111" y="4137131"/>
            <a:chExt cx="1061428" cy="1161322"/>
          </a:xfrm>
        </p:grpSpPr>
        <p:cxnSp>
          <p:nvCxnSpPr>
            <p:cNvPr id="403" name="Straight Connector 402">
              <a:extLst>
                <a:ext uri="{FF2B5EF4-FFF2-40B4-BE49-F238E27FC236}">
                  <a16:creationId xmlns:a16="http://schemas.microsoft.com/office/drawing/2014/main" id="{8B733B13-510A-A645-9209-6C0BD973AB7E}"/>
                </a:ext>
              </a:extLst>
            </p:cNvPr>
            <p:cNvCxnSpPr>
              <a:cxnSpLocks/>
            </p:cNvCxnSpPr>
            <p:nvPr/>
          </p:nvCxnSpPr>
          <p:spPr>
            <a:xfrm>
              <a:off x="1860693" y="4357937"/>
              <a:ext cx="0" cy="938999"/>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95031DB9-9882-1E43-AEBC-4C59F5C3E4EF}"/>
                </a:ext>
              </a:extLst>
            </p:cNvPr>
            <p:cNvCxnSpPr>
              <a:cxnSpLocks/>
            </p:cNvCxnSpPr>
            <p:nvPr/>
          </p:nvCxnSpPr>
          <p:spPr>
            <a:xfrm>
              <a:off x="2736283" y="4379601"/>
              <a:ext cx="0" cy="88495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411" name="Straight Connector 7">
              <a:extLst>
                <a:ext uri="{FF2B5EF4-FFF2-40B4-BE49-F238E27FC236}">
                  <a16:creationId xmlns:a16="http://schemas.microsoft.com/office/drawing/2014/main" id="{355987BB-78E4-FB4B-B45B-D2AABF2065B7}"/>
                </a:ext>
              </a:extLst>
            </p:cNvPr>
            <p:cNvCxnSpPr/>
            <p:nvPr/>
          </p:nvCxnSpPr>
          <p:spPr>
            <a:xfrm>
              <a:off x="1866553" y="4386042"/>
              <a:ext cx="913986"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8">
              <a:extLst>
                <a:ext uri="{FF2B5EF4-FFF2-40B4-BE49-F238E27FC236}">
                  <a16:creationId xmlns:a16="http://schemas.microsoft.com/office/drawing/2014/main" id="{5CC74A92-272C-7D45-BF86-119C8E1303A1}"/>
                </a:ext>
              </a:extLst>
            </p:cNvPr>
            <p:cNvCxnSpPr>
              <a:cxnSpLocks/>
            </p:cNvCxnSpPr>
            <p:nvPr/>
          </p:nvCxnSpPr>
          <p:spPr>
            <a:xfrm>
              <a:off x="1866553" y="5291311"/>
              <a:ext cx="913986" cy="0"/>
            </a:xfrm>
            <a:prstGeom prst="line">
              <a:avLst/>
            </a:prstGeom>
            <a:ln w="25400">
              <a:solidFill>
                <a:srgbClr val="92D05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3" name="TextBox 110">
                  <a:extLst>
                    <a:ext uri="{FF2B5EF4-FFF2-40B4-BE49-F238E27FC236}">
                      <a16:creationId xmlns:a16="http://schemas.microsoft.com/office/drawing/2014/main" id="{237DEF5E-EA46-5444-A474-1F76F695B508}"/>
                    </a:ext>
                  </a:extLst>
                </p:cNvPr>
                <p:cNvSpPr txBox="1"/>
                <p:nvPr/>
              </p:nvSpPr>
              <p:spPr>
                <a:xfrm>
                  <a:off x="1719111" y="4137131"/>
                  <a:ext cx="917973" cy="246221"/>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panose="02040503050406030204" pitchFamily="18" charset="0"/>
                          </a:rPr>
                          <m:t>𝑀𝑖𝑠𝑎𝑙𝑖𝑔𝑛𝑒𝑑</m:t>
                        </m:r>
                        <m:r>
                          <a:rPr lang="en-US" sz="1000" b="0" i="1" smtClean="0">
                            <a:latin typeface="Cambria Math" panose="02040503050406030204" pitchFamily="18" charset="0"/>
                          </a:rPr>
                          <m:t> </m:t>
                        </m:r>
                        <m:r>
                          <a:rPr lang="en-US" sz="1000" b="0" i="1">
                            <a:latin typeface="Cambria Math" panose="02040503050406030204" pitchFamily="18" charset="0"/>
                          </a:rPr>
                          <m:t>𝑆𝑦𝑚𝑏𝑜𝑙</m:t>
                        </m:r>
                      </m:oMath>
                    </m:oMathPara>
                  </a14:m>
                  <a:endParaRPr lang="en-US" sz="1100" dirty="0"/>
                </a:p>
              </p:txBody>
            </p:sp>
          </mc:Choice>
          <mc:Fallback xmlns="">
            <p:sp>
              <p:nvSpPr>
                <p:cNvPr id="423" name="TextBox 110">
                  <a:extLst>
                    <a:ext uri="{FF2B5EF4-FFF2-40B4-BE49-F238E27FC236}">
                      <a16:creationId xmlns:a16="http://schemas.microsoft.com/office/drawing/2014/main" id="{237DEF5E-EA46-5444-A474-1F76F695B508}"/>
                    </a:ext>
                  </a:extLst>
                </p:cNvPr>
                <p:cNvSpPr txBox="1">
                  <a:spLocks noRot="1" noChangeAspect="1" noMove="1" noResize="1" noEditPoints="1" noAdjustHandles="1" noChangeArrowheads="1" noChangeShapeType="1" noTextEdit="1"/>
                </p:cNvSpPr>
                <p:nvPr/>
              </p:nvSpPr>
              <p:spPr>
                <a:xfrm>
                  <a:off x="1719111" y="4137131"/>
                  <a:ext cx="917973" cy="246221"/>
                </a:xfrm>
                <a:prstGeom prst="rect">
                  <a:avLst/>
                </a:prstGeom>
                <a:blipFill>
                  <a:blip r:embed="rId21"/>
                  <a:stretch>
                    <a:fillRect r="-36424" b="-2439"/>
                  </a:stretch>
                </a:blipFill>
              </p:spPr>
              <p:txBody>
                <a:bodyPr/>
                <a:lstStyle/>
                <a:p>
                  <a:r>
                    <a:rPr lang="en-US">
                      <a:noFill/>
                    </a:rPr>
                    <a:t> </a:t>
                  </a:r>
                </a:p>
              </p:txBody>
            </p:sp>
          </mc:Fallback>
        </mc:AlternateContent>
        <p:cxnSp>
          <p:nvCxnSpPr>
            <p:cNvPr id="136" name="Straight Connector 135">
              <a:extLst>
                <a:ext uri="{FF2B5EF4-FFF2-40B4-BE49-F238E27FC236}">
                  <a16:creationId xmlns:a16="http://schemas.microsoft.com/office/drawing/2014/main" id="{1A8C2A07-DE1E-9C46-977F-64DD6C7BB463}"/>
                </a:ext>
              </a:extLst>
            </p:cNvPr>
            <p:cNvCxnSpPr/>
            <p:nvPr/>
          </p:nvCxnSpPr>
          <p:spPr>
            <a:xfrm>
              <a:off x="1848833" y="4386559"/>
              <a:ext cx="914400" cy="911894"/>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B71EC66-41FA-1948-9679-817EDB217904}"/>
              </a:ext>
            </a:extLst>
          </p:cNvPr>
          <p:cNvGrpSpPr/>
          <p:nvPr/>
        </p:nvGrpSpPr>
        <p:grpSpPr>
          <a:xfrm>
            <a:off x="7109552" y="1123852"/>
            <a:ext cx="2796160" cy="4560415"/>
            <a:chOff x="7109552" y="1123852"/>
            <a:chExt cx="2796160" cy="4560415"/>
          </a:xfrm>
        </p:grpSpPr>
        <p:cxnSp>
          <p:nvCxnSpPr>
            <p:cNvPr id="247" name="Straight Arrow Connector 246">
              <a:extLst>
                <a:ext uri="{FF2B5EF4-FFF2-40B4-BE49-F238E27FC236}">
                  <a16:creationId xmlns:a16="http://schemas.microsoft.com/office/drawing/2014/main" id="{5A94A766-076C-BE4B-BFA2-AD424913EC9D}"/>
                </a:ext>
              </a:extLst>
            </p:cNvPr>
            <p:cNvCxnSpPr>
              <a:cxnSpLocks/>
            </p:cNvCxnSpPr>
            <p:nvPr/>
          </p:nvCxnSpPr>
          <p:spPr>
            <a:xfrm flipV="1">
              <a:off x="7879100" y="2276326"/>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D73EA141-E011-D141-B344-DF893AB857E1}"/>
                </a:ext>
              </a:extLst>
            </p:cNvPr>
            <p:cNvCxnSpPr>
              <a:cxnSpLocks/>
            </p:cNvCxnSpPr>
            <p:nvPr/>
          </p:nvCxnSpPr>
          <p:spPr>
            <a:xfrm>
              <a:off x="7892772" y="2961753"/>
              <a:ext cx="13231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1" name="TextBox 250">
                  <a:extLst>
                    <a:ext uri="{FF2B5EF4-FFF2-40B4-BE49-F238E27FC236}">
                      <a16:creationId xmlns:a16="http://schemas.microsoft.com/office/drawing/2014/main" id="{11A4E19E-763C-AB43-B7C4-1C438049641C}"/>
                    </a:ext>
                  </a:extLst>
                </p:cNvPr>
                <p:cNvSpPr txBox="1"/>
                <p:nvPr/>
              </p:nvSpPr>
              <p:spPr>
                <a:xfrm>
                  <a:off x="7233200" y="2297449"/>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dirty="0"/>
                </a:p>
              </p:txBody>
            </p:sp>
          </mc:Choice>
          <mc:Fallback xmlns="">
            <p:sp>
              <p:nvSpPr>
                <p:cNvPr id="251" name="TextBox 250">
                  <a:extLst>
                    <a:ext uri="{FF2B5EF4-FFF2-40B4-BE49-F238E27FC236}">
                      <a16:creationId xmlns:a16="http://schemas.microsoft.com/office/drawing/2014/main" id="{11A4E19E-763C-AB43-B7C4-1C438049641C}"/>
                    </a:ext>
                  </a:extLst>
                </p:cNvPr>
                <p:cNvSpPr txBox="1">
                  <a:spLocks noRot="1" noChangeAspect="1" noMove="1" noResize="1" noEditPoints="1" noAdjustHandles="1" noChangeArrowheads="1" noChangeShapeType="1" noTextEdit="1"/>
                </p:cNvSpPr>
                <p:nvPr/>
              </p:nvSpPr>
              <p:spPr>
                <a:xfrm>
                  <a:off x="7233200" y="2297449"/>
                  <a:ext cx="830100" cy="436851"/>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EE27FA0A-2669-3941-B1F6-6337DD78EDDC}"/>
                    </a:ext>
                  </a:extLst>
                </p:cNvPr>
                <p:cNvSpPr txBox="1"/>
                <p:nvPr/>
              </p:nvSpPr>
              <p:spPr>
                <a:xfrm>
                  <a:off x="7233200" y="3210806"/>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252" name="TextBox 251">
                  <a:extLst>
                    <a:ext uri="{FF2B5EF4-FFF2-40B4-BE49-F238E27FC236}">
                      <a16:creationId xmlns:a16="http://schemas.microsoft.com/office/drawing/2014/main" id="{EE27FA0A-2669-3941-B1F6-6337DD78EDDC}"/>
                    </a:ext>
                  </a:extLst>
                </p:cNvPr>
                <p:cNvSpPr txBox="1">
                  <a:spLocks noRot="1" noChangeAspect="1" noMove="1" noResize="1" noEditPoints="1" noAdjustHandles="1" noChangeArrowheads="1" noChangeShapeType="1" noTextEdit="1"/>
                </p:cNvSpPr>
                <p:nvPr/>
              </p:nvSpPr>
              <p:spPr>
                <a:xfrm>
                  <a:off x="7233200" y="3210806"/>
                  <a:ext cx="830100" cy="436851"/>
                </a:xfrm>
                <a:prstGeom prst="rect">
                  <a:avLst/>
                </a:prstGeom>
                <a:blipFill>
                  <a:blip r:embed="rId23"/>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D2E81B12-344C-B341-97B1-72CE400D3F68}"/>
                    </a:ext>
                  </a:extLst>
                </p:cNvPr>
                <p:cNvSpPr txBox="1"/>
                <p:nvPr/>
              </p:nvSpPr>
              <p:spPr>
                <a:xfrm>
                  <a:off x="7472322" y="2083929"/>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253" name="TextBox 252">
                  <a:extLst>
                    <a:ext uri="{FF2B5EF4-FFF2-40B4-BE49-F238E27FC236}">
                      <a16:creationId xmlns:a16="http://schemas.microsoft.com/office/drawing/2014/main" id="{D2E81B12-344C-B341-97B1-72CE400D3F68}"/>
                    </a:ext>
                  </a:extLst>
                </p:cNvPr>
                <p:cNvSpPr txBox="1">
                  <a:spLocks noRot="1" noChangeAspect="1" noMove="1" noResize="1" noEditPoints="1" noAdjustHandles="1" noChangeArrowheads="1" noChangeShapeType="1" noTextEdit="1"/>
                </p:cNvSpPr>
                <p:nvPr/>
              </p:nvSpPr>
              <p:spPr>
                <a:xfrm>
                  <a:off x="7472322" y="2083929"/>
                  <a:ext cx="830100" cy="246221"/>
                </a:xfrm>
                <a:prstGeom prst="rect">
                  <a:avLst/>
                </a:prstGeom>
                <a:blipFill>
                  <a:blip r:embed="rId24"/>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1985E383-AEB8-1441-9989-B9B61598FA56}"/>
                    </a:ext>
                  </a:extLst>
                </p:cNvPr>
                <p:cNvSpPr txBox="1"/>
                <p:nvPr/>
              </p:nvSpPr>
              <p:spPr>
                <a:xfrm>
                  <a:off x="8786173" y="2979412"/>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254" name="TextBox 253">
                  <a:extLst>
                    <a:ext uri="{FF2B5EF4-FFF2-40B4-BE49-F238E27FC236}">
                      <a16:creationId xmlns:a16="http://schemas.microsoft.com/office/drawing/2014/main" id="{1985E383-AEB8-1441-9989-B9B61598FA56}"/>
                    </a:ext>
                  </a:extLst>
                </p:cNvPr>
                <p:cNvSpPr txBox="1">
                  <a:spLocks noRot="1" noChangeAspect="1" noMove="1" noResize="1" noEditPoints="1" noAdjustHandles="1" noChangeArrowheads="1" noChangeShapeType="1" noTextEdit="1"/>
                </p:cNvSpPr>
                <p:nvPr/>
              </p:nvSpPr>
              <p:spPr>
                <a:xfrm>
                  <a:off x="8786173" y="2979412"/>
                  <a:ext cx="830100" cy="246221"/>
                </a:xfrm>
                <a:prstGeom prst="rect">
                  <a:avLst/>
                </a:prstGeom>
                <a:blipFill>
                  <a:blip r:embed="rId25"/>
                  <a:stretch>
                    <a:fillRect/>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760063A1-8F4A-7246-9B27-64974E594358}"/>
                </a:ext>
              </a:extLst>
            </p:cNvPr>
            <p:cNvGrpSpPr/>
            <p:nvPr/>
          </p:nvGrpSpPr>
          <p:grpSpPr>
            <a:xfrm>
              <a:off x="7147986" y="1123852"/>
              <a:ext cx="1852049" cy="2708325"/>
              <a:chOff x="7147986" y="1123852"/>
              <a:chExt cx="1852049" cy="2708325"/>
            </a:xfrm>
          </p:grpSpPr>
          <p:sp>
            <p:nvSpPr>
              <p:cNvPr id="307" name="Arc 71">
                <a:extLst>
                  <a:ext uri="{FF2B5EF4-FFF2-40B4-BE49-F238E27FC236}">
                    <a16:creationId xmlns:a16="http://schemas.microsoft.com/office/drawing/2014/main" id="{CAA9C78D-5058-3C43-8A13-2774244909B1}"/>
                  </a:ext>
                </a:extLst>
              </p:cNvPr>
              <p:cNvSpPr/>
              <p:nvPr/>
            </p:nvSpPr>
            <p:spPr>
              <a:xfrm flipV="1">
                <a:off x="7171235" y="1123852"/>
                <a:ext cx="1828800" cy="1828800"/>
              </a:xfrm>
              <a:prstGeom prst="arc">
                <a:avLst>
                  <a:gd name="adj1" fmla="val 16200000"/>
                  <a:gd name="adj2" fmla="val 1978024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 name="Arc 72">
                <a:extLst>
                  <a:ext uri="{FF2B5EF4-FFF2-40B4-BE49-F238E27FC236}">
                    <a16:creationId xmlns:a16="http://schemas.microsoft.com/office/drawing/2014/main" id="{93B28F77-C7C5-0B41-B701-48A067F8B4F5}"/>
                  </a:ext>
                </a:extLst>
              </p:cNvPr>
              <p:cNvSpPr/>
              <p:nvPr/>
            </p:nvSpPr>
            <p:spPr>
              <a:xfrm flipV="1">
                <a:off x="7147986" y="2003377"/>
                <a:ext cx="1828800" cy="1828800"/>
              </a:xfrm>
              <a:prstGeom prst="arc">
                <a:avLst>
                  <a:gd name="adj1" fmla="val 19583453"/>
                  <a:gd name="adj2" fmla="val 2145552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311" name="Straight Arrow Connector 310">
              <a:extLst>
                <a:ext uri="{FF2B5EF4-FFF2-40B4-BE49-F238E27FC236}">
                  <a16:creationId xmlns:a16="http://schemas.microsoft.com/office/drawing/2014/main" id="{E12BC42A-012C-454B-B6F4-1248D8499D45}"/>
                </a:ext>
              </a:extLst>
            </p:cNvPr>
            <p:cNvCxnSpPr>
              <a:cxnSpLocks/>
            </p:cNvCxnSpPr>
            <p:nvPr/>
          </p:nvCxnSpPr>
          <p:spPr>
            <a:xfrm flipV="1">
              <a:off x="7889455" y="4122718"/>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8481C3B0-D838-284E-9C14-BEF5E079DD3F}"/>
                </a:ext>
              </a:extLst>
            </p:cNvPr>
            <p:cNvCxnSpPr>
              <a:cxnSpLocks/>
            </p:cNvCxnSpPr>
            <p:nvPr/>
          </p:nvCxnSpPr>
          <p:spPr>
            <a:xfrm>
              <a:off x="7888499" y="4808145"/>
              <a:ext cx="1657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7" name="TextBox 316">
                  <a:extLst>
                    <a:ext uri="{FF2B5EF4-FFF2-40B4-BE49-F238E27FC236}">
                      <a16:creationId xmlns:a16="http://schemas.microsoft.com/office/drawing/2014/main" id="{23B855E8-7C1B-E640-83DC-E3FBDC6FED80}"/>
                    </a:ext>
                  </a:extLst>
                </p:cNvPr>
                <p:cNvSpPr txBox="1"/>
                <p:nvPr/>
              </p:nvSpPr>
              <p:spPr>
                <a:xfrm>
                  <a:off x="7243555" y="4143841"/>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317" name="TextBox 316">
                  <a:extLst>
                    <a:ext uri="{FF2B5EF4-FFF2-40B4-BE49-F238E27FC236}">
                      <a16:creationId xmlns:a16="http://schemas.microsoft.com/office/drawing/2014/main" id="{23B855E8-7C1B-E640-83DC-E3FBDC6FED80}"/>
                    </a:ext>
                  </a:extLst>
                </p:cNvPr>
                <p:cNvSpPr txBox="1">
                  <a:spLocks noRot="1" noChangeAspect="1" noMove="1" noResize="1" noEditPoints="1" noAdjustHandles="1" noChangeArrowheads="1" noChangeShapeType="1" noTextEdit="1"/>
                </p:cNvSpPr>
                <p:nvPr/>
              </p:nvSpPr>
              <p:spPr>
                <a:xfrm>
                  <a:off x="7243555" y="4143841"/>
                  <a:ext cx="830100" cy="436851"/>
                </a:xfrm>
                <a:prstGeom prst="rect">
                  <a:avLst/>
                </a:prstGeom>
                <a:blipFill>
                  <a:blip r:embed="rId22"/>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E85A13EE-D6CC-5A4F-B489-985C7A8050C4}"/>
                    </a:ext>
                  </a:extLst>
                </p:cNvPr>
                <p:cNvSpPr txBox="1"/>
                <p:nvPr/>
              </p:nvSpPr>
              <p:spPr>
                <a:xfrm>
                  <a:off x="7243555" y="5057198"/>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318" name="TextBox 317">
                  <a:extLst>
                    <a:ext uri="{FF2B5EF4-FFF2-40B4-BE49-F238E27FC236}">
                      <a16:creationId xmlns:a16="http://schemas.microsoft.com/office/drawing/2014/main" id="{E85A13EE-D6CC-5A4F-B489-985C7A8050C4}"/>
                    </a:ext>
                  </a:extLst>
                </p:cNvPr>
                <p:cNvSpPr txBox="1">
                  <a:spLocks noRot="1" noChangeAspect="1" noMove="1" noResize="1" noEditPoints="1" noAdjustHandles="1" noChangeArrowheads="1" noChangeShapeType="1" noTextEdit="1"/>
                </p:cNvSpPr>
                <p:nvPr/>
              </p:nvSpPr>
              <p:spPr>
                <a:xfrm>
                  <a:off x="7243555" y="5057198"/>
                  <a:ext cx="830100" cy="436851"/>
                </a:xfrm>
                <a:prstGeom prst="rect">
                  <a:avLst/>
                </a:prstGeom>
                <a:blipFill>
                  <a:blip r:embed="rId23"/>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9" name="TextBox 318">
                  <a:extLst>
                    <a:ext uri="{FF2B5EF4-FFF2-40B4-BE49-F238E27FC236}">
                      <a16:creationId xmlns:a16="http://schemas.microsoft.com/office/drawing/2014/main" id="{F8A0AF2B-C594-2F4D-BBF3-A703605C71BE}"/>
                    </a:ext>
                  </a:extLst>
                </p:cNvPr>
                <p:cNvSpPr txBox="1"/>
                <p:nvPr/>
              </p:nvSpPr>
              <p:spPr>
                <a:xfrm>
                  <a:off x="7482677" y="3930321"/>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319" name="TextBox 318">
                  <a:extLst>
                    <a:ext uri="{FF2B5EF4-FFF2-40B4-BE49-F238E27FC236}">
                      <a16:creationId xmlns:a16="http://schemas.microsoft.com/office/drawing/2014/main" id="{F8A0AF2B-C594-2F4D-BBF3-A703605C71BE}"/>
                    </a:ext>
                  </a:extLst>
                </p:cNvPr>
                <p:cNvSpPr txBox="1">
                  <a:spLocks noRot="1" noChangeAspect="1" noMove="1" noResize="1" noEditPoints="1" noAdjustHandles="1" noChangeArrowheads="1" noChangeShapeType="1" noTextEdit="1"/>
                </p:cNvSpPr>
                <p:nvPr/>
              </p:nvSpPr>
              <p:spPr>
                <a:xfrm>
                  <a:off x="7482677" y="3930321"/>
                  <a:ext cx="830100" cy="246221"/>
                </a:xfrm>
                <a:prstGeom prst="rect">
                  <a:avLst/>
                </a:prstGeom>
                <a:blipFill>
                  <a:blip r:embed="rId26"/>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458BFC0F-FC0A-0C40-A36A-5E417858CF01}"/>
                    </a:ext>
                  </a:extLst>
                </p:cNvPr>
                <p:cNvSpPr txBox="1"/>
                <p:nvPr/>
              </p:nvSpPr>
              <p:spPr>
                <a:xfrm>
                  <a:off x="9075612" y="4819259"/>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320" name="TextBox 319">
                  <a:extLst>
                    <a:ext uri="{FF2B5EF4-FFF2-40B4-BE49-F238E27FC236}">
                      <a16:creationId xmlns:a16="http://schemas.microsoft.com/office/drawing/2014/main" id="{458BFC0F-FC0A-0C40-A36A-5E417858CF01}"/>
                    </a:ext>
                  </a:extLst>
                </p:cNvPr>
                <p:cNvSpPr txBox="1">
                  <a:spLocks noRot="1" noChangeAspect="1" noMove="1" noResize="1" noEditPoints="1" noAdjustHandles="1" noChangeArrowheads="1" noChangeShapeType="1" noTextEdit="1"/>
                </p:cNvSpPr>
                <p:nvPr/>
              </p:nvSpPr>
              <p:spPr>
                <a:xfrm>
                  <a:off x="9075612" y="4819259"/>
                  <a:ext cx="830100" cy="246221"/>
                </a:xfrm>
                <a:prstGeom prst="rect">
                  <a:avLst/>
                </a:prstGeom>
                <a:blipFill>
                  <a:blip r:embed="rId25"/>
                  <a:stretch>
                    <a:fillRect/>
                  </a:stretch>
                </a:blipFill>
              </p:spPr>
              <p:txBody>
                <a:bodyPr/>
                <a:lstStyle/>
                <a:p>
                  <a:r>
                    <a:rPr lang="en-US">
                      <a:noFill/>
                    </a:rPr>
                    <a:t> </a:t>
                  </a:r>
                </a:p>
              </p:txBody>
            </p:sp>
          </mc:Fallback>
        </mc:AlternateContent>
        <p:grpSp>
          <p:nvGrpSpPr>
            <p:cNvPr id="145" name="Group 144">
              <a:extLst>
                <a:ext uri="{FF2B5EF4-FFF2-40B4-BE49-F238E27FC236}">
                  <a16:creationId xmlns:a16="http://schemas.microsoft.com/office/drawing/2014/main" id="{8FD95237-E9C9-B24B-8195-036146D7DCFC}"/>
                </a:ext>
              </a:extLst>
            </p:cNvPr>
            <p:cNvGrpSpPr/>
            <p:nvPr/>
          </p:nvGrpSpPr>
          <p:grpSpPr>
            <a:xfrm>
              <a:off x="7109552" y="2975942"/>
              <a:ext cx="1852049" cy="2708325"/>
              <a:chOff x="7147986" y="1123852"/>
              <a:chExt cx="1852049" cy="2708325"/>
            </a:xfrm>
          </p:grpSpPr>
          <p:sp>
            <p:nvSpPr>
              <p:cNvPr id="146" name="Arc 71">
                <a:extLst>
                  <a:ext uri="{FF2B5EF4-FFF2-40B4-BE49-F238E27FC236}">
                    <a16:creationId xmlns:a16="http://schemas.microsoft.com/office/drawing/2014/main" id="{F9F39386-5AE1-FB49-B9FC-AB8D3B6115FD}"/>
                  </a:ext>
                </a:extLst>
              </p:cNvPr>
              <p:cNvSpPr/>
              <p:nvPr/>
            </p:nvSpPr>
            <p:spPr>
              <a:xfrm flipV="1">
                <a:off x="7171235" y="1123852"/>
                <a:ext cx="1828800" cy="1828800"/>
              </a:xfrm>
              <a:prstGeom prst="arc">
                <a:avLst>
                  <a:gd name="adj1" fmla="val 16200000"/>
                  <a:gd name="adj2" fmla="val 19780242"/>
                </a:avLst>
              </a:prstGeom>
              <a:ln w="2540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Arc 72">
                <a:extLst>
                  <a:ext uri="{FF2B5EF4-FFF2-40B4-BE49-F238E27FC236}">
                    <a16:creationId xmlns:a16="http://schemas.microsoft.com/office/drawing/2014/main" id="{EDE9F572-1344-5E43-BAE0-A5F31F487096}"/>
                  </a:ext>
                </a:extLst>
              </p:cNvPr>
              <p:cNvSpPr/>
              <p:nvPr/>
            </p:nvSpPr>
            <p:spPr>
              <a:xfrm flipV="1">
                <a:off x="7147986" y="2003377"/>
                <a:ext cx="1828800" cy="1828800"/>
              </a:xfrm>
              <a:prstGeom prst="arc">
                <a:avLst>
                  <a:gd name="adj1" fmla="val 19583453"/>
                  <a:gd name="adj2" fmla="val 21455524"/>
                </a:avLst>
              </a:prstGeom>
              <a:ln w="25400">
                <a:solidFill>
                  <a:srgbClr val="4472C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25" name="TextBox 124">
            <a:extLst>
              <a:ext uri="{FF2B5EF4-FFF2-40B4-BE49-F238E27FC236}">
                <a16:creationId xmlns:a16="http://schemas.microsoft.com/office/drawing/2014/main" id="{6F311DC8-94B5-0840-89C5-0612CC87ADD4}"/>
              </a:ext>
            </a:extLst>
          </p:cNvPr>
          <p:cNvSpPr txBox="1"/>
          <p:nvPr/>
        </p:nvSpPr>
        <p:spPr>
          <a:xfrm>
            <a:off x="4936247" y="4573909"/>
            <a:ext cx="2734882" cy="461665"/>
          </a:xfrm>
          <a:prstGeom prst="rect">
            <a:avLst/>
          </a:prstGeom>
          <a:noFill/>
        </p:spPr>
        <p:txBody>
          <a:bodyPr wrap="square">
            <a:spAutoFit/>
          </a:bodyPr>
          <a:lstStyle/>
          <a:p>
            <a:pPr marL="0" lvl="1"/>
            <a:r>
              <a:rPr lang="en-US" altLang="zh-CN" sz="2400" b="1" dirty="0">
                <a:latin typeface="Times New Roman" panose="02020603050405020304" pitchFamily="18" charset="0"/>
                <a:cs typeface="Times New Roman" panose="02020603050405020304" pitchFamily="18" charset="0"/>
              </a:rPr>
              <a:t>Scattering Effect</a:t>
            </a:r>
          </a:p>
        </p:txBody>
      </p:sp>
    </p:spTree>
    <p:extLst>
      <p:ext uri="{BB962C8B-B14F-4D97-AF65-F5344CB8AC3E}">
        <p14:creationId xmlns:p14="http://schemas.microsoft.com/office/powerpoint/2010/main" val="155231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1" nodeType="click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blinds(horizontal)">
                                      <p:cBhvr>
                                        <p:cTn id="4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2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1531665-A4D9-49AE-97F2-D00C2BF48E8E}"/>
              </a:ext>
            </a:extLst>
          </p:cNvPr>
          <p:cNvSpPr>
            <a:spLocks noGrp="1"/>
          </p:cNvSpPr>
          <p:nvPr>
            <p:ph type="ctrTitle"/>
          </p:nvPr>
        </p:nvSpPr>
        <p:spPr>
          <a:xfrm>
            <a:off x="208902" y="169107"/>
            <a:ext cx="11774196" cy="796965"/>
          </a:xfrm>
        </p:spPr>
        <p:txBody>
          <a:bodyPr>
            <a:noAutofit/>
          </a:bodyPr>
          <a:lstStyle/>
          <a:p>
            <a:pPr algn="ctr"/>
            <a:r>
              <a:rPr lang="en-US" sz="4400">
                <a:solidFill>
                  <a:srgbClr val="1F3A33"/>
                </a:solidFill>
                <a:latin typeface="Century Gothic" panose="020B0502020202020204" pitchFamily="34" charset="0"/>
                <a:cs typeface="Arial" panose="020B0604020202020204" pitchFamily="34" charset="0"/>
              </a:rPr>
              <a:t>CurvingLoRa for Resolving Collisions</a:t>
            </a:r>
          </a:p>
        </p:txBody>
      </p:sp>
      <p:sp>
        <p:nvSpPr>
          <p:cNvPr id="17" name="灯片编号占位符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54A891-34DD-4E6A-BCFA-39DEC2CB2D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8B92B62-AF75-1747-9420-E9C0633736C6}"/>
              </a:ext>
            </a:extLst>
          </p:cNvPr>
          <p:cNvSpPr txBox="1"/>
          <p:nvPr/>
        </p:nvSpPr>
        <p:spPr>
          <a:xfrm>
            <a:off x="5755273" y="6373631"/>
            <a:ext cx="184731" cy="646331"/>
          </a:xfrm>
          <a:prstGeom prst="rect">
            <a:avLst/>
          </a:prstGeom>
          <a:noFill/>
        </p:spPr>
        <p:txBody>
          <a:bodyPr wrap="none" rtlCol="0">
            <a:spAutoFit/>
          </a:bodyPr>
          <a:lstStyle/>
          <a:p>
            <a:endParaRPr lang="en-US" sz="3600"/>
          </a:p>
        </p:txBody>
      </p:sp>
      <p:sp>
        <p:nvSpPr>
          <p:cNvPr id="177" name="文本框 63">
            <a:extLst>
              <a:ext uri="{FF2B5EF4-FFF2-40B4-BE49-F238E27FC236}">
                <a16:creationId xmlns:a16="http://schemas.microsoft.com/office/drawing/2014/main" id="{0F2427A5-0921-8C4B-B866-542F65068F71}"/>
              </a:ext>
            </a:extLst>
          </p:cNvPr>
          <p:cNvSpPr txBox="1"/>
          <p:nvPr/>
        </p:nvSpPr>
        <p:spPr>
          <a:xfrm>
            <a:off x="1389589" y="1239489"/>
            <a:ext cx="8539971" cy="461665"/>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Scattering Effect of Non-linear chirps</a:t>
            </a:r>
          </a:p>
        </p:txBody>
      </p:sp>
      <p:grpSp>
        <p:nvGrpSpPr>
          <p:cNvPr id="130" name="Group 129">
            <a:extLst>
              <a:ext uri="{FF2B5EF4-FFF2-40B4-BE49-F238E27FC236}">
                <a16:creationId xmlns:a16="http://schemas.microsoft.com/office/drawing/2014/main" id="{1B860ABF-D312-9243-AA51-AEDCB43CBBB6}"/>
              </a:ext>
            </a:extLst>
          </p:cNvPr>
          <p:cNvGrpSpPr/>
          <p:nvPr/>
        </p:nvGrpSpPr>
        <p:grpSpPr>
          <a:xfrm>
            <a:off x="1412700" y="2970440"/>
            <a:ext cx="2685001" cy="1572350"/>
            <a:chOff x="1645908" y="3429000"/>
            <a:chExt cx="2685000" cy="1572350"/>
          </a:xfrm>
        </p:grpSpPr>
        <p:cxnSp>
          <p:nvCxnSpPr>
            <p:cNvPr id="131" name="Straight Arrow Connector 130">
              <a:extLst>
                <a:ext uri="{FF2B5EF4-FFF2-40B4-BE49-F238E27FC236}">
                  <a16:creationId xmlns:a16="http://schemas.microsoft.com/office/drawing/2014/main" id="{CE590FDC-3E2D-1C4F-AC45-008C864B49D3}"/>
                </a:ext>
              </a:extLst>
            </p:cNvPr>
            <p:cNvCxnSpPr>
              <a:cxnSpLocks/>
            </p:cNvCxnSpPr>
            <p:nvPr/>
          </p:nvCxnSpPr>
          <p:spPr>
            <a:xfrm flipV="1">
              <a:off x="2338634"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272E976E-D5E8-B349-A496-70A88A09A06E}"/>
                </a:ext>
              </a:extLst>
            </p:cNvPr>
            <p:cNvCxnSpPr>
              <a:cxnSpLocks/>
            </p:cNvCxnSpPr>
            <p:nvPr/>
          </p:nvCxnSpPr>
          <p:spPr>
            <a:xfrm>
              <a:off x="2328323" y="4306824"/>
              <a:ext cx="165765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B6EA5EE0-B965-B148-8E53-ADC5E302E8FE}"/>
                    </a:ext>
                  </a:extLst>
                </p:cNvPr>
                <p:cNvSpPr txBox="1"/>
                <p:nvPr/>
              </p:nvSpPr>
              <p:spPr>
                <a:xfrm>
                  <a:off x="1663346" y="3604711"/>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133" name="TextBox 132">
                  <a:extLst>
                    <a:ext uri="{FF2B5EF4-FFF2-40B4-BE49-F238E27FC236}">
                      <a16:creationId xmlns:a16="http://schemas.microsoft.com/office/drawing/2014/main" id="{B6EA5EE0-B965-B148-8E53-ADC5E302E8FE}"/>
                    </a:ext>
                  </a:extLst>
                </p:cNvPr>
                <p:cNvSpPr txBox="1">
                  <a:spLocks noRot="1" noChangeAspect="1" noMove="1" noResize="1" noEditPoints="1" noAdjustHandles="1" noChangeArrowheads="1" noChangeShapeType="1" noTextEdit="1"/>
                </p:cNvSpPr>
                <p:nvPr/>
              </p:nvSpPr>
              <p:spPr>
                <a:xfrm>
                  <a:off x="1663346" y="3604711"/>
                  <a:ext cx="830100" cy="436851"/>
                </a:xfrm>
                <a:prstGeom prst="rect">
                  <a:avLst/>
                </a:prstGeom>
                <a:blipFill>
                  <a:blip r:embed="rId3"/>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5109EB44-96B3-DC4D-A813-FE804DA4F77B}"/>
                    </a:ext>
                  </a:extLst>
                </p:cNvPr>
                <p:cNvSpPr txBox="1"/>
                <p:nvPr/>
              </p:nvSpPr>
              <p:spPr>
                <a:xfrm>
                  <a:off x="1645908" y="4564499"/>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134" name="TextBox 133">
                  <a:extLst>
                    <a:ext uri="{FF2B5EF4-FFF2-40B4-BE49-F238E27FC236}">
                      <a16:creationId xmlns:a16="http://schemas.microsoft.com/office/drawing/2014/main" id="{5109EB44-96B3-DC4D-A813-FE804DA4F77B}"/>
                    </a:ext>
                  </a:extLst>
                </p:cNvPr>
                <p:cNvSpPr txBox="1">
                  <a:spLocks noRot="1" noChangeAspect="1" noMove="1" noResize="1" noEditPoints="1" noAdjustHandles="1" noChangeArrowheads="1" noChangeShapeType="1" noTextEdit="1"/>
                </p:cNvSpPr>
                <p:nvPr/>
              </p:nvSpPr>
              <p:spPr>
                <a:xfrm>
                  <a:off x="1645908" y="4564499"/>
                  <a:ext cx="830100" cy="436851"/>
                </a:xfrm>
                <a:prstGeom prst="rect">
                  <a:avLst/>
                </a:prstGeom>
                <a:blipFill>
                  <a:blip r:embed="rId4"/>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F603FC70-B8F8-9745-8FB1-FF34E204F907}"/>
                    </a:ext>
                  </a:extLst>
                </p:cNvPr>
                <p:cNvSpPr txBox="1"/>
                <p:nvPr/>
              </p:nvSpPr>
              <p:spPr>
                <a:xfrm>
                  <a:off x="1931856" y="342900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135" name="TextBox 134">
                  <a:extLst>
                    <a:ext uri="{FF2B5EF4-FFF2-40B4-BE49-F238E27FC236}">
                      <a16:creationId xmlns:a16="http://schemas.microsoft.com/office/drawing/2014/main" id="{F603FC70-B8F8-9745-8FB1-FF34E204F907}"/>
                    </a:ext>
                  </a:extLst>
                </p:cNvPr>
                <p:cNvSpPr txBox="1">
                  <a:spLocks noRot="1" noChangeAspect="1" noMove="1" noResize="1" noEditPoints="1" noAdjustHandles="1" noChangeArrowheads="1" noChangeShapeType="1" noTextEdit="1"/>
                </p:cNvSpPr>
                <p:nvPr/>
              </p:nvSpPr>
              <p:spPr>
                <a:xfrm>
                  <a:off x="1931856" y="3429000"/>
                  <a:ext cx="830100" cy="246221"/>
                </a:xfrm>
                <a:prstGeom prst="rect">
                  <a:avLst/>
                </a:prstGeom>
                <a:blipFill>
                  <a:blip r:embed="rId5"/>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8A9FA370-912A-EC44-A051-D9E3AC29E4C4}"/>
                    </a:ext>
                  </a:extLst>
                </p:cNvPr>
                <p:cNvSpPr txBox="1"/>
                <p:nvPr/>
              </p:nvSpPr>
              <p:spPr>
                <a:xfrm>
                  <a:off x="3500808" y="4317938"/>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136" name="TextBox 135">
                  <a:extLst>
                    <a:ext uri="{FF2B5EF4-FFF2-40B4-BE49-F238E27FC236}">
                      <a16:creationId xmlns:a16="http://schemas.microsoft.com/office/drawing/2014/main" id="{8A9FA370-912A-EC44-A051-D9E3AC29E4C4}"/>
                    </a:ext>
                  </a:extLst>
                </p:cNvPr>
                <p:cNvSpPr txBox="1">
                  <a:spLocks noRot="1" noChangeAspect="1" noMove="1" noResize="1" noEditPoints="1" noAdjustHandles="1" noChangeArrowheads="1" noChangeShapeType="1" noTextEdit="1"/>
                </p:cNvSpPr>
                <p:nvPr/>
              </p:nvSpPr>
              <p:spPr>
                <a:xfrm>
                  <a:off x="3500808" y="4317938"/>
                  <a:ext cx="830100" cy="246221"/>
                </a:xfrm>
                <a:prstGeom prst="rect">
                  <a:avLst/>
                </a:prstGeom>
                <a:blipFill>
                  <a:blip r:embed="rId6"/>
                  <a:stretch>
                    <a:fillRect/>
                  </a:stretch>
                </a:blipFill>
              </p:spPr>
              <p:txBody>
                <a:bodyPr/>
                <a:lstStyle/>
                <a:p>
                  <a:r>
                    <a:rPr lang="en-US">
                      <a:noFill/>
                    </a:rPr>
                    <a:t> </a:t>
                  </a:r>
                </a:p>
              </p:txBody>
            </p:sp>
          </mc:Fallback>
        </mc:AlternateContent>
      </p:grpSp>
      <p:grpSp>
        <p:nvGrpSpPr>
          <p:cNvPr id="137" name="组合 16">
            <a:extLst>
              <a:ext uri="{FF2B5EF4-FFF2-40B4-BE49-F238E27FC236}">
                <a16:creationId xmlns:a16="http://schemas.microsoft.com/office/drawing/2014/main" id="{0AE28440-9B85-4A42-9D11-2F32D0E7EAC5}"/>
              </a:ext>
            </a:extLst>
          </p:cNvPr>
          <p:cNvGrpSpPr/>
          <p:nvPr/>
        </p:nvGrpSpPr>
        <p:grpSpPr>
          <a:xfrm>
            <a:off x="2286467" y="3382538"/>
            <a:ext cx="912655" cy="930479"/>
            <a:chOff x="1772907" y="428681"/>
            <a:chExt cx="1074417" cy="1095406"/>
          </a:xfrm>
        </p:grpSpPr>
        <p:cxnSp>
          <p:nvCxnSpPr>
            <p:cNvPr id="138" name="Straight Connector 9">
              <a:extLst>
                <a:ext uri="{FF2B5EF4-FFF2-40B4-BE49-F238E27FC236}">
                  <a16:creationId xmlns:a16="http://schemas.microsoft.com/office/drawing/2014/main" id="{E0000CE9-1451-E246-B42C-D70B7E323AB9}"/>
                </a:ext>
              </a:extLst>
            </p:cNvPr>
            <p:cNvCxnSpPr>
              <a:cxnSpLocks/>
            </p:cNvCxnSpPr>
            <p:nvPr/>
          </p:nvCxnSpPr>
          <p:spPr>
            <a:xfrm>
              <a:off x="2847324" y="42868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39">
              <a:extLst>
                <a:ext uri="{FF2B5EF4-FFF2-40B4-BE49-F238E27FC236}">
                  <a16:creationId xmlns:a16="http://schemas.microsoft.com/office/drawing/2014/main" id="{41F8D630-48F8-0A4B-AFEF-91F286006AFB}"/>
                </a:ext>
              </a:extLst>
            </p:cNvPr>
            <p:cNvCxnSpPr>
              <a:cxnSpLocks/>
            </p:cNvCxnSpPr>
            <p:nvPr/>
          </p:nvCxnSpPr>
          <p:spPr>
            <a:xfrm>
              <a:off x="1772907" y="45105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140" name="Straight Arrow Connector 47">
            <a:extLst>
              <a:ext uri="{FF2B5EF4-FFF2-40B4-BE49-F238E27FC236}">
                <a16:creationId xmlns:a16="http://schemas.microsoft.com/office/drawing/2014/main" id="{6344B425-D826-904B-8F12-118A35409CEA}"/>
              </a:ext>
            </a:extLst>
          </p:cNvPr>
          <p:cNvCxnSpPr>
            <a:cxnSpLocks/>
          </p:cNvCxnSpPr>
          <p:nvPr/>
        </p:nvCxnSpPr>
        <p:spPr>
          <a:xfrm flipV="1">
            <a:off x="4116124" y="3098689"/>
            <a:ext cx="0" cy="1105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48">
            <a:extLst>
              <a:ext uri="{FF2B5EF4-FFF2-40B4-BE49-F238E27FC236}">
                <a16:creationId xmlns:a16="http://schemas.microsoft.com/office/drawing/2014/main" id="{58EB0E7B-7FE1-664C-B502-B783F0D54CEC}"/>
              </a:ext>
            </a:extLst>
          </p:cNvPr>
          <p:cNvCxnSpPr>
            <a:cxnSpLocks/>
          </p:cNvCxnSpPr>
          <p:nvPr/>
        </p:nvCxnSpPr>
        <p:spPr>
          <a:xfrm>
            <a:off x="4116118" y="4176855"/>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2" name="TextBox 54">
                <a:extLst>
                  <a:ext uri="{FF2B5EF4-FFF2-40B4-BE49-F238E27FC236}">
                    <a16:creationId xmlns:a16="http://schemas.microsoft.com/office/drawing/2014/main" id="{CAE5AB57-F138-0A47-B81F-5A8156C1ADF2}"/>
                  </a:ext>
                </a:extLst>
              </p:cNvPr>
              <p:cNvSpPr txBox="1"/>
              <p:nvPr/>
            </p:nvSpPr>
            <p:spPr>
              <a:xfrm>
                <a:off x="4053920" y="3033738"/>
                <a:ext cx="97678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𝐴𝑚𝑝𝑙𝑖𝑡𝑢𝑑𝑒</m:t>
                      </m:r>
                    </m:oMath>
                  </m:oMathPara>
                </a14:m>
                <a:endParaRPr lang="en-US" sz="1200"/>
              </a:p>
            </p:txBody>
          </p:sp>
        </mc:Choice>
        <mc:Fallback xmlns="">
          <p:sp>
            <p:nvSpPr>
              <p:cNvPr id="142" name="TextBox 54">
                <a:extLst>
                  <a:ext uri="{FF2B5EF4-FFF2-40B4-BE49-F238E27FC236}">
                    <a16:creationId xmlns:a16="http://schemas.microsoft.com/office/drawing/2014/main" id="{CAE5AB57-F138-0A47-B81F-5A8156C1ADF2}"/>
                  </a:ext>
                </a:extLst>
              </p:cNvPr>
              <p:cNvSpPr txBox="1">
                <a:spLocks noRot="1" noChangeAspect="1" noMove="1" noResize="1" noEditPoints="1" noAdjustHandles="1" noChangeArrowheads="1" noChangeShapeType="1" noTextEdit="1"/>
              </p:cNvSpPr>
              <p:nvPr/>
            </p:nvSpPr>
            <p:spPr>
              <a:xfrm>
                <a:off x="4053920" y="3033738"/>
                <a:ext cx="976789" cy="276999"/>
              </a:xfrm>
              <a:prstGeom prst="rect">
                <a:avLst/>
              </a:prstGeom>
              <a:blipFill>
                <a:blip r:embed="rId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Rectangle 55">
                <a:extLst>
                  <a:ext uri="{FF2B5EF4-FFF2-40B4-BE49-F238E27FC236}">
                    <a16:creationId xmlns:a16="http://schemas.microsoft.com/office/drawing/2014/main" id="{B17230BE-B1C0-9E41-80E8-158C3D839213}"/>
                  </a:ext>
                </a:extLst>
              </p:cNvPr>
              <p:cNvSpPr/>
              <p:nvPr/>
            </p:nvSpPr>
            <p:spPr>
              <a:xfrm>
                <a:off x="4042040" y="4180767"/>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xmlns="">
          <p:sp>
            <p:nvSpPr>
              <p:cNvPr id="143" name="Rectangle 55">
                <a:extLst>
                  <a:ext uri="{FF2B5EF4-FFF2-40B4-BE49-F238E27FC236}">
                    <a16:creationId xmlns:a16="http://schemas.microsoft.com/office/drawing/2014/main" id="{B17230BE-B1C0-9E41-80E8-158C3D839213}"/>
                  </a:ext>
                </a:extLst>
              </p:cNvPr>
              <p:cNvSpPr>
                <a:spLocks noRot="1" noChangeAspect="1" noMove="1" noResize="1" noEditPoints="1" noAdjustHandles="1" noChangeArrowheads="1" noChangeShapeType="1" noTextEdit="1"/>
              </p:cNvSpPr>
              <p:nvPr/>
            </p:nvSpPr>
            <p:spPr>
              <a:xfrm>
                <a:off x="4042040" y="4180767"/>
                <a:ext cx="301686" cy="2734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57">
                <a:extLst>
                  <a:ext uri="{FF2B5EF4-FFF2-40B4-BE49-F238E27FC236}">
                    <a16:creationId xmlns:a16="http://schemas.microsoft.com/office/drawing/2014/main" id="{362018B3-E3C7-1A4A-A0AD-249DF23850FF}"/>
                  </a:ext>
                </a:extLst>
              </p:cNvPr>
              <p:cNvSpPr/>
              <p:nvPr/>
            </p:nvSpPr>
            <p:spPr>
              <a:xfrm>
                <a:off x="4676754" y="4176299"/>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xmlns="">
          <p:sp>
            <p:nvSpPr>
              <p:cNvPr id="144" name="Rectangle 57">
                <a:extLst>
                  <a:ext uri="{FF2B5EF4-FFF2-40B4-BE49-F238E27FC236}">
                    <a16:creationId xmlns:a16="http://schemas.microsoft.com/office/drawing/2014/main" id="{362018B3-E3C7-1A4A-A0AD-249DF23850FF}"/>
                  </a:ext>
                </a:extLst>
              </p:cNvPr>
              <p:cNvSpPr>
                <a:spLocks noRot="1" noChangeAspect="1" noMove="1" noResize="1" noEditPoints="1" noAdjustHandles="1" noChangeArrowheads="1" noChangeShapeType="1" noTextEdit="1"/>
              </p:cNvSpPr>
              <p:nvPr/>
            </p:nvSpPr>
            <p:spPr>
              <a:xfrm>
                <a:off x="4676754" y="4176299"/>
                <a:ext cx="707501" cy="273858"/>
              </a:xfrm>
              <a:prstGeom prst="rect">
                <a:avLst/>
              </a:prstGeom>
              <a:blipFill>
                <a:blip r:embed="rId9"/>
                <a:stretch>
                  <a:fillRect/>
                </a:stretch>
              </a:blipFill>
            </p:spPr>
            <p:txBody>
              <a:bodyPr/>
              <a:lstStyle/>
              <a:p>
                <a:r>
                  <a:rPr lang="en-US">
                    <a:noFill/>
                  </a:rPr>
                  <a:t> </a:t>
                </a:r>
              </a:p>
            </p:txBody>
          </p:sp>
        </mc:Fallback>
      </mc:AlternateContent>
      <p:cxnSp>
        <p:nvCxnSpPr>
          <p:cNvPr id="145" name="Straight Connector 58">
            <a:extLst>
              <a:ext uri="{FF2B5EF4-FFF2-40B4-BE49-F238E27FC236}">
                <a16:creationId xmlns:a16="http://schemas.microsoft.com/office/drawing/2014/main" id="{BB38A579-AE3B-3244-9981-B949831CD99D}"/>
              </a:ext>
            </a:extLst>
          </p:cNvPr>
          <p:cNvCxnSpPr>
            <a:cxnSpLocks/>
          </p:cNvCxnSpPr>
          <p:nvPr/>
        </p:nvCxnSpPr>
        <p:spPr>
          <a:xfrm flipV="1">
            <a:off x="5069548" y="4154172"/>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59">
                <a:extLst>
                  <a:ext uri="{FF2B5EF4-FFF2-40B4-BE49-F238E27FC236}">
                    <a16:creationId xmlns:a16="http://schemas.microsoft.com/office/drawing/2014/main" id="{E351C475-D610-8841-A501-414DB8D3589D}"/>
                  </a:ext>
                </a:extLst>
              </p:cNvPr>
              <p:cNvSpPr txBox="1"/>
              <p:nvPr/>
            </p:nvSpPr>
            <p:spPr>
              <a:xfrm>
                <a:off x="4165719" y="4315511"/>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xmlns="">
          <p:sp>
            <p:nvSpPr>
              <p:cNvPr id="146" name="TextBox 59">
                <a:extLst>
                  <a:ext uri="{FF2B5EF4-FFF2-40B4-BE49-F238E27FC236}">
                    <a16:creationId xmlns:a16="http://schemas.microsoft.com/office/drawing/2014/main" id="{E351C475-D610-8841-A501-414DB8D3589D}"/>
                  </a:ext>
                </a:extLst>
              </p:cNvPr>
              <p:cNvSpPr txBox="1">
                <a:spLocks noRot="1" noChangeAspect="1" noMove="1" noResize="1" noEditPoints="1" noAdjustHandles="1" noChangeArrowheads="1" noChangeShapeType="1" noTextEdit="1"/>
              </p:cNvSpPr>
              <p:nvPr/>
            </p:nvSpPr>
            <p:spPr>
              <a:xfrm>
                <a:off x="4165719" y="4315511"/>
                <a:ext cx="976789" cy="273474"/>
              </a:xfrm>
              <a:prstGeom prst="rect">
                <a:avLst/>
              </a:prstGeom>
              <a:blipFill>
                <a:blip r:embed="rId10"/>
                <a:stretch>
                  <a:fillRect/>
                </a:stretch>
              </a:blipFill>
            </p:spPr>
            <p:txBody>
              <a:bodyPr/>
              <a:lstStyle/>
              <a:p>
                <a:r>
                  <a:rPr lang="en-US">
                    <a:noFill/>
                  </a:rPr>
                  <a:t> </a:t>
                </a:r>
              </a:p>
            </p:txBody>
          </p:sp>
        </mc:Fallback>
      </mc:AlternateContent>
      <p:cxnSp>
        <p:nvCxnSpPr>
          <p:cNvPr id="147" name="Straight Connector 27">
            <a:extLst>
              <a:ext uri="{FF2B5EF4-FFF2-40B4-BE49-F238E27FC236}">
                <a16:creationId xmlns:a16="http://schemas.microsoft.com/office/drawing/2014/main" id="{3973D701-DD67-A342-B432-A32576ED9794}"/>
              </a:ext>
            </a:extLst>
          </p:cNvPr>
          <p:cNvCxnSpPr>
            <a:cxnSpLocks/>
          </p:cNvCxnSpPr>
          <p:nvPr/>
        </p:nvCxnSpPr>
        <p:spPr>
          <a:xfrm flipV="1">
            <a:off x="4641668" y="3322247"/>
            <a:ext cx="0" cy="372882"/>
          </a:xfrm>
          <a:prstGeom prst="line">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8" name="Straight Connector 28">
            <a:extLst>
              <a:ext uri="{FF2B5EF4-FFF2-40B4-BE49-F238E27FC236}">
                <a16:creationId xmlns:a16="http://schemas.microsoft.com/office/drawing/2014/main" id="{6F81F433-E8D2-B243-B698-C07AD7FE2806}"/>
              </a:ext>
            </a:extLst>
          </p:cNvPr>
          <p:cNvCxnSpPr>
            <a:cxnSpLocks/>
          </p:cNvCxnSpPr>
          <p:nvPr/>
        </p:nvCxnSpPr>
        <p:spPr>
          <a:xfrm flipV="1">
            <a:off x="4641668" y="4158947"/>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56">
            <a:extLst>
              <a:ext uri="{FF2B5EF4-FFF2-40B4-BE49-F238E27FC236}">
                <a16:creationId xmlns:a16="http://schemas.microsoft.com/office/drawing/2014/main" id="{58159EB1-19D1-4A42-AB10-C512DDABD040}"/>
              </a:ext>
            </a:extLst>
          </p:cNvPr>
          <p:cNvCxnSpPr>
            <a:cxnSpLocks/>
          </p:cNvCxnSpPr>
          <p:nvPr/>
        </p:nvCxnSpPr>
        <p:spPr>
          <a:xfrm flipV="1">
            <a:off x="4205371" y="4154172"/>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0" name="Arc 71">
            <a:extLst>
              <a:ext uri="{FF2B5EF4-FFF2-40B4-BE49-F238E27FC236}">
                <a16:creationId xmlns:a16="http://schemas.microsoft.com/office/drawing/2014/main" id="{F277A6BF-4B23-E844-8660-0C28CD9E2F1F}"/>
              </a:ext>
            </a:extLst>
          </p:cNvPr>
          <p:cNvSpPr/>
          <p:nvPr/>
        </p:nvSpPr>
        <p:spPr>
          <a:xfrm flipV="1">
            <a:off x="1373578" y="2010363"/>
            <a:ext cx="1828800" cy="1828800"/>
          </a:xfrm>
          <a:prstGeom prst="arc">
            <a:avLst>
              <a:gd name="adj1" fmla="val 16200000"/>
              <a:gd name="adj2" fmla="val 1978024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Arc 72">
            <a:extLst>
              <a:ext uri="{FF2B5EF4-FFF2-40B4-BE49-F238E27FC236}">
                <a16:creationId xmlns:a16="http://schemas.microsoft.com/office/drawing/2014/main" id="{42FA8C32-EC56-8346-A38F-778F2ABC3D63}"/>
              </a:ext>
            </a:extLst>
          </p:cNvPr>
          <p:cNvSpPr/>
          <p:nvPr/>
        </p:nvSpPr>
        <p:spPr>
          <a:xfrm flipV="1">
            <a:off x="1350329" y="2889888"/>
            <a:ext cx="1828800" cy="1828800"/>
          </a:xfrm>
          <a:prstGeom prst="arc">
            <a:avLst>
              <a:gd name="adj1" fmla="val 19583453"/>
              <a:gd name="adj2" fmla="val 2145552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2" name="Straight Connector 98">
            <a:extLst>
              <a:ext uri="{FF2B5EF4-FFF2-40B4-BE49-F238E27FC236}">
                <a16:creationId xmlns:a16="http://schemas.microsoft.com/office/drawing/2014/main" id="{2D826914-3BBB-BF49-93A9-704900353D47}"/>
              </a:ext>
            </a:extLst>
          </p:cNvPr>
          <p:cNvCxnSpPr>
            <a:cxnSpLocks/>
          </p:cNvCxnSpPr>
          <p:nvPr/>
        </p:nvCxnSpPr>
        <p:spPr>
          <a:xfrm>
            <a:off x="2670906" y="3393393"/>
            <a:ext cx="0" cy="906148"/>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00">
            <a:extLst>
              <a:ext uri="{FF2B5EF4-FFF2-40B4-BE49-F238E27FC236}">
                <a16:creationId xmlns:a16="http://schemas.microsoft.com/office/drawing/2014/main" id="{EBAE99D7-498C-B548-A248-1B420F3E4E1E}"/>
              </a:ext>
            </a:extLst>
          </p:cNvPr>
          <p:cNvCxnSpPr>
            <a:cxnSpLocks/>
          </p:cNvCxnSpPr>
          <p:nvPr/>
        </p:nvCxnSpPr>
        <p:spPr>
          <a:xfrm>
            <a:off x="3585305" y="3387921"/>
            <a:ext cx="0" cy="911620"/>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54" name="Arc 80">
            <a:extLst>
              <a:ext uri="{FF2B5EF4-FFF2-40B4-BE49-F238E27FC236}">
                <a16:creationId xmlns:a16="http://schemas.microsoft.com/office/drawing/2014/main" id="{7EF62B9F-8552-2249-BBE4-224DB4E84AAE}"/>
              </a:ext>
            </a:extLst>
          </p:cNvPr>
          <p:cNvSpPr/>
          <p:nvPr/>
        </p:nvSpPr>
        <p:spPr>
          <a:xfrm flipV="1">
            <a:off x="1659633" y="1832244"/>
            <a:ext cx="1742160" cy="1828800"/>
          </a:xfrm>
          <a:prstGeom prst="arc">
            <a:avLst>
              <a:gd name="adj1" fmla="val 16766772"/>
              <a:gd name="adj2" fmla="val 18821831"/>
            </a:avLst>
          </a:prstGeom>
          <a:ln w="25400">
            <a:solidFill>
              <a:srgbClr val="4472C4"/>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5" name="Arc 80">
            <a:extLst>
              <a:ext uri="{FF2B5EF4-FFF2-40B4-BE49-F238E27FC236}">
                <a16:creationId xmlns:a16="http://schemas.microsoft.com/office/drawing/2014/main" id="{F65B006B-D17B-E04B-9F3C-FB9858BF7463}"/>
              </a:ext>
            </a:extLst>
          </p:cNvPr>
          <p:cNvSpPr/>
          <p:nvPr/>
        </p:nvSpPr>
        <p:spPr>
          <a:xfrm flipV="1">
            <a:off x="1869027" y="2540013"/>
            <a:ext cx="1742160" cy="1828800"/>
          </a:xfrm>
          <a:prstGeom prst="arc">
            <a:avLst>
              <a:gd name="adj1" fmla="val 17549197"/>
              <a:gd name="adj2" fmla="val 20691388"/>
            </a:avLst>
          </a:prstGeom>
          <a:ln w="25400">
            <a:solidFill>
              <a:srgbClr val="4472C4"/>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56" name="TextBox 110">
                <a:extLst>
                  <a:ext uri="{FF2B5EF4-FFF2-40B4-BE49-F238E27FC236}">
                    <a16:creationId xmlns:a16="http://schemas.microsoft.com/office/drawing/2014/main" id="{DB29DC45-3141-674C-B517-D0A557236C38}"/>
                  </a:ext>
                </a:extLst>
              </p:cNvPr>
              <p:cNvSpPr txBox="1"/>
              <p:nvPr/>
            </p:nvSpPr>
            <p:spPr>
              <a:xfrm>
                <a:off x="2701778" y="3094220"/>
                <a:ext cx="8301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𝑆𝑦𝑚𝑏𝑜𝑙</m:t>
                      </m:r>
                      <m:r>
                        <a:rPr lang="en-US" sz="1200" i="1" smtClean="0">
                          <a:latin typeface="Cambria Math" panose="02040503050406030204" pitchFamily="18" charset="0"/>
                        </a:rPr>
                        <m:t> </m:t>
                      </m:r>
                      <m:r>
                        <a:rPr lang="en-US" sz="1200" b="0" i="1" smtClean="0">
                          <a:latin typeface="Cambria Math" panose="02040503050406030204" pitchFamily="18" charset="0"/>
                        </a:rPr>
                        <m:t>𝐵</m:t>
                      </m:r>
                    </m:oMath>
                  </m:oMathPara>
                </a14:m>
                <a:endParaRPr lang="en-US" sz="1200"/>
              </a:p>
            </p:txBody>
          </p:sp>
        </mc:Choice>
        <mc:Fallback xmlns="">
          <p:sp>
            <p:nvSpPr>
              <p:cNvPr id="156" name="TextBox 110">
                <a:extLst>
                  <a:ext uri="{FF2B5EF4-FFF2-40B4-BE49-F238E27FC236}">
                    <a16:creationId xmlns:a16="http://schemas.microsoft.com/office/drawing/2014/main" id="{DB29DC45-3141-674C-B517-D0A557236C38}"/>
                  </a:ext>
                </a:extLst>
              </p:cNvPr>
              <p:cNvSpPr txBox="1">
                <a:spLocks noRot="1" noChangeAspect="1" noMove="1" noResize="1" noEditPoints="1" noAdjustHandles="1" noChangeArrowheads="1" noChangeShapeType="1" noTextEdit="1"/>
              </p:cNvSpPr>
              <p:nvPr/>
            </p:nvSpPr>
            <p:spPr>
              <a:xfrm>
                <a:off x="2701778" y="3094220"/>
                <a:ext cx="830100" cy="276999"/>
              </a:xfrm>
              <a:prstGeom prst="rect">
                <a:avLst/>
              </a:prstGeom>
              <a:blipFill>
                <a:blip r:embed="rId11"/>
                <a:stretch>
                  <a:fillRect b="-4444"/>
                </a:stretch>
              </a:blipFill>
            </p:spPr>
            <p:txBody>
              <a:bodyPr/>
              <a:lstStyle/>
              <a:p>
                <a:r>
                  <a:rPr lang="en-US">
                    <a:noFill/>
                  </a:rPr>
                  <a:t> </a:t>
                </a:r>
              </a:p>
            </p:txBody>
          </p:sp>
        </mc:Fallback>
      </mc:AlternateContent>
      <p:cxnSp>
        <p:nvCxnSpPr>
          <p:cNvPr id="157" name="Straight Arrow Connector 106">
            <a:extLst>
              <a:ext uri="{FF2B5EF4-FFF2-40B4-BE49-F238E27FC236}">
                <a16:creationId xmlns:a16="http://schemas.microsoft.com/office/drawing/2014/main" id="{FA8BAE3C-518F-CB4C-9E0F-2D436D21E8FA}"/>
              </a:ext>
            </a:extLst>
          </p:cNvPr>
          <p:cNvCxnSpPr>
            <a:cxnSpLocks/>
          </p:cNvCxnSpPr>
          <p:nvPr/>
        </p:nvCxnSpPr>
        <p:spPr>
          <a:xfrm flipV="1">
            <a:off x="2665931" y="3340139"/>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43">
            <a:extLst>
              <a:ext uri="{FF2B5EF4-FFF2-40B4-BE49-F238E27FC236}">
                <a16:creationId xmlns:a16="http://schemas.microsoft.com/office/drawing/2014/main" id="{AB5E841C-4A1D-7248-BFE0-829314CE1B0B}"/>
              </a:ext>
            </a:extLst>
          </p:cNvPr>
          <p:cNvCxnSpPr>
            <a:cxnSpLocks/>
          </p:cNvCxnSpPr>
          <p:nvPr/>
        </p:nvCxnSpPr>
        <p:spPr>
          <a:xfrm flipV="1">
            <a:off x="2289924" y="4363265"/>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TextBox 47">
                <a:extLst>
                  <a:ext uri="{FF2B5EF4-FFF2-40B4-BE49-F238E27FC236}">
                    <a16:creationId xmlns:a16="http://schemas.microsoft.com/office/drawing/2014/main" id="{40CF4819-E707-6D45-B69B-6FE1CCE69421}"/>
                  </a:ext>
                </a:extLst>
              </p:cNvPr>
              <p:cNvSpPr txBox="1"/>
              <p:nvPr/>
            </p:nvSpPr>
            <p:spPr>
              <a:xfrm>
                <a:off x="2329825" y="4370808"/>
                <a:ext cx="8301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𝑆𝑦𝑚𝑏𝑜𝑙</m:t>
                      </m:r>
                      <m:r>
                        <a:rPr lang="en-US" sz="1200" i="1" smtClean="0">
                          <a:latin typeface="Cambria Math" panose="02040503050406030204" pitchFamily="18" charset="0"/>
                        </a:rPr>
                        <m:t> </m:t>
                      </m:r>
                      <m:r>
                        <a:rPr lang="en-US" sz="1200" b="0" i="1" smtClean="0">
                          <a:latin typeface="Cambria Math" panose="02040503050406030204" pitchFamily="18" charset="0"/>
                        </a:rPr>
                        <m:t>𝐴</m:t>
                      </m:r>
                    </m:oMath>
                  </m:oMathPara>
                </a14:m>
                <a:endParaRPr lang="en-US" sz="1200"/>
              </a:p>
            </p:txBody>
          </p:sp>
        </mc:Choice>
        <mc:Fallback xmlns="">
          <p:sp>
            <p:nvSpPr>
              <p:cNvPr id="159" name="TextBox 47">
                <a:extLst>
                  <a:ext uri="{FF2B5EF4-FFF2-40B4-BE49-F238E27FC236}">
                    <a16:creationId xmlns:a16="http://schemas.microsoft.com/office/drawing/2014/main" id="{40CF4819-E707-6D45-B69B-6FE1CCE69421}"/>
                  </a:ext>
                </a:extLst>
              </p:cNvPr>
              <p:cNvSpPr txBox="1">
                <a:spLocks noRot="1" noChangeAspect="1" noMove="1" noResize="1" noEditPoints="1" noAdjustHandles="1" noChangeArrowheads="1" noChangeShapeType="1" noTextEdit="1"/>
              </p:cNvSpPr>
              <p:nvPr/>
            </p:nvSpPr>
            <p:spPr>
              <a:xfrm>
                <a:off x="2329825" y="4370808"/>
                <a:ext cx="830100" cy="276999"/>
              </a:xfrm>
              <a:prstGeom prst="rect">
                <a:avLst/>
              </a:prstGeom>
              <a:blipFill>
                <a:blip r:embed="rId12"/>
                <a:stretch>
                  <a:fillRect b="-4444"/>
                </a:stretch>
              </a:blipFill>
            </p:spPr>
            <p:txBody>
              <a:bodyPr/>
              <a:lstStyle/>
              <a:p>
                <a:r>
                  <a:rPr lang="en-US">
                    <a:noFill/>
                  </a:rPr>
                  <a:t> </a:t>
                </a:r>
              </a:p>
            </p:txBody>
          </p:sp>
        </mc:Fallback>
      </mc:AlternateContent>
      <p:grpSp>
        <p:nvGrpSpPr>
          <p:cNvPr id="160" name="组合 68">
            <a:extLst>
              <a:ext uri="{FF2B5EF4-FFF2-40B4-BE49-F238E27FC236}">
                <a16:creationId xmlns:a16="http://schemas.microsoft.com/office/drawing/2014/main" id="{11073BFC-01FF-104A-B572-25BF43A92338}"/>
              </a:ext>
            </a:extLst>
          </p:cNvPr>
          <p:cNvGrpSpPr/>
          <p:nvPr/>
        </p:nvGrpSpPr>
        <p:grpSpPr>
          <a:xfrm>
            <a:off x="4413959" y="3585048"/>
            <a:ext cx="159457" cy="98955"/>
            <a:chOff x="3443170" y="843927"/>
            <a:chExt cx="159457" cy="130572"/>
          </a:xfrm>
        </p:grpSpPr>
        <p:cxnSp>
          <p:nvCxnSpPr>
            <p:cNvPr id="161" name="Straight Connector 52">
              <a:extLst>
                <a:ext uri="{FF2B5EF4-FFF2-40B4-BE49-F238E27FC236}">
                  <a16:creationId xmlns:a16="http://schemas.microsoft.com/office/drawing/2014/main" id="{F3BEB627-29A6-C74E-A524-9EEA977613EF}"/>
                </a:ext>
              </a:extLst>
            </p:cNvPr>
            <p:cNvCxnSpPr>
              <a:cxnSpLocks/>
            </p:cNvCxnSpPr>
            <p:nvPr/>
          </p:nvCxnSpPr>
          <p:spPr>
            <a:xfrm flipV="1">
              <a:off x="3443170" y="843927"/>
              <a:ext cx="0" cy="128966"/>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2" name="Straight Connector 30">
              <a:extLst>
                <a:ext uri="{FF2B5EF4-FFF2-40B4-BE49-F238E27FC236}">
                  <a16:creationId xmlns:a16="http://schemas.microsoft.com/office/drawing/2014/main" id="{303A511A-D3F1-2B4A-9821-F6726D6A6462}"/>
                </a:ext>
              </a:extLst>
            </p:cNvPr>
            <p:cNvCxnSpPr>
              <a:cxnSpLocks/>
            </p:cNvCxnSpPr>
            <p:nvPr/>
          </p:nvCxnSpPr>
          <p:spPr>
            <a:xfrm flipV="1">
              <a:off x="3522795" y="843927"/>
              <a:ext cx="0" cy="128967"/>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3" name="Straight Connector 31">
              <a:extLst>
                <a:ext uri="{FF2B5EF4-FFF2-40B4-BE49-F238E27FC236}">
                  <a16:creationId xmlns:a16="http://schemas.microsoft.com/office/drawing/2014/main" id="{86A6B9DB-0EAB-5249-B9DE-0D62DBD8ABE4}"/>
                </a:ext>
              </a:extLst>
            </p:cNvPr>
            <p:cNvCxnSpPr>
              <a:cxnSpLocks/>
            </p:cNvCxnSpPr>
            <p:nvPr/>
          </p:nvCxnSpPr>
          <p:spPr>
            <a:xfrm flipV="1">
              <a:off x="3602627" y="843927"/>
              <a:ext cx="0" cy="130572"/>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164" name="Straight Arrow Connector 48">
            <a:extLst>
              <a:ext uri="{FF2B5EF4-FFF2-40B4-BE49-F238E27FC236}">
                <a16:creationId xmlns:a16="http://schemas.microsoft.com/office/drawing/2014/main" id="{449C6660-8E8F-9B45-B03C-E0393EDCC9BD}"/>
              </a:ext>
            </a:extLst>
          </p:cNvPr>
          <p:cNvCxnSpPr>
            <a:cxnSpLocks/>
          </p:cNvCxnSpPr>
          <p:nvPr/>
        </p:nvCxnSpPr>
        <p:spPr>
          <a:xfrm>
            <a:off x="4116118" y="3695129"/>
            <a:ext cx="12911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27">
            <a:extLst>
              <a:ext uri="{FF2B5EF4-FFF2-40B4-BE49-F238E27FC236}">
                <a16:creationId xmlns:a16="http://schemas.microsoft.com/office/drawing/2014/main" id="{D810AF26-5216-6546-B986-02B41658303A}"/>
              </a:ext>
            </a:extLst>
          </p:cNvPr>
          <p:cNvCxnSpPr>
            <a:cxnSpLocks/>
          </p:cNvCxnSpPr>
          <p:nvPr/>
        </p:nvCxnSpPr>
        <p:spPr>
          <a:xfrm flipV="1">
            <a:off x="4860743" y="3795013"/>
            <a:ext cx="0" cy="372882"/>
          </a:xfrm>
          <a:prstGeom prst="line">
            <a:avLst/>
          </a:prstGeom>
          <a:ln w="25400">
            <a:solidFill>
              <a:srgbClr val="4472C4"/>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66" name="组合 68">
            <a:extLst>
              <a:ext uri="{FF2B5EF4-FFF2-40B4-BE49-F238E27FC236}">
                <a16:creationId xmlns:a16="http://schemas.microsoft.com/office/drawing/2014/main" id="{61164F36-1984-7C4B-840C-0B89263129DE}"/>
              </a:ext>
            </a:extLst>
          </p:cNvPr>
          <p:cNvGrpSpPr/>
          <p:nvPr/>
        </p:nvGrpSpPr>
        <p:grpSpPr>
          <a:xfrm>
            <a:off x="4271186" y="4038200"/>
            <a:ext cx="159457" cy="121729"/>
            <a:chOff x="3443170" y="843927"/>
            <a:chExt cx="159457" cy="130572"/>
          </a:xfrm>
        </p:grpSpPr>
        <p:cxnSp>
          <p:nvCxnSpPr>
            <p:cNvPr id="167" name="Straight Connector 52">
              <a:extLst>
                <a:ext uri="{FF2B5EF4-FFF2-40B4-BE49-F238E27FC236}">
                  <a16:creationId xmlns:a16="http://schemas.microsoft.com/office/drawing/2014/main" id="{01ED1821-76FC-9D4E-B254-9E1FE6576FA3}"/>
                </a:ext>
              </a:extLst>
            </p:cNvPr>
            <p:cNvCxnSpPr>
              <a:cxnSpLocks/>
            </p:cNvCxnSpPr>
            <p:nvPr/>
          </p:nvCxnSpPr>
          <p:spPr>
            <a:xfrm flipV="1">
              <a:off x="3443170" y="843927"/>
              <a:ext cx="0" cy="128966"/>
            </a:xfrm>
            <a:prstGeom prst="line">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30">
              <a:extLst>
                <a:ext uri="{FF2B5EF4-FFF2-40B4-BE49-F238E27FC236}">
                  <a16:creationId xmlns:a16="http://schemas.microsoft.com/office/drawing/2014/main" id="{0F6B4C49-363E-054C-910F-A96DD979DF77}"/>
                </a:ext>
              </a:extLst>
            </p:cNvPr>
            <p:cNvCxnSpPr>
              <a:cxnSpLocks/>
            </p:cNvCxnSpPr>
            <p:nvPr/>
          </p:nvCxnSpPr>
          <p:spPr>
            <a:xfrm flipV="1">
              <a:off x="3522795" y="843927"/>
              <a:ext cx="0" cy="128967"/>
            </a:xfrm>
            <a:prstGeom prst="line">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9" name="Straight Connector 31">
              <a:extLst>
                <a:ext uri="{FF2B5EF4-FFF2-40B4-BE49-F238E27FC236}">
                  <a16:creationId xmlns:a16="http://schemas.microsoft.com/office/drawing/2014/main" id="{5D9C195D-2374-B943-A0E7-1081238E845E}"/>
                </a:ext>
              </a:extLst>
            </p:cNvPr>
            <p:cNvCxnSpPr>
              <a:cxnSpLocks/>
            </p:cNvCxnSpPr>
            <p:nvPr/>
          </p:nvCxnSpPr>
          <p:spPr>
            <a:xfrm flipV="1">
              <a:off x="3602627" y="843927"/>
              <a:ext cx="0" cy="130572"/>
            </a:xfrm>
            <a:prstGeom prst="line">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0" name="TextBox 110">
                <a:extLst>
                  <a:ext uri="{FF2B5EF4-FFF2-40B4-BE49-F238E27FC236}">
                    <a16:creationId xmlns:a16="http://schemas.microsoft.com/office/drawing/2014/main" id="{904643A7-7BD9-9247-987E-31D1CECEA4DD}"/>
                  </a:ext>
                </a:extLst>
              </p:cNvPr>
              <p:cNvSpPr txBox="1"/>
              <p:nvPr/>
            </p:nvSpPr>
            <p:spPr>
              <a:xfrm>
                <a:off x="4062848" y="3750286"/>
                <a:ext cx="8301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𝐵</m:t>
                      </m:r>
                      <m:r>
                        <a:rPr lang="en-US" sz="1200" b="0" i="1" smtClean="0">
                          <a:latin typeface="Cambria Math" panose="02040503050406030204" pitchFamily="18" charset="0"/>
                        </a:rPr>
                        <m:t> </m:t>
                      </m:r>
                      <m:r>
                        <a:rPr lang="en-US" sz="1200" b="0" i="1" smtClean="0">
                          <a:latin typeface="Cambria Math" panose="02040503050406030204" pitchFamily="18" charset="0"/>
                        </a:rPr>
                        <m:t>𝑎𝑙𝑖𝑔𝑛𝑒𝑑</m:t>
                      </m:r>
                    </m:oMath>
                  </m:oMathPara>
                </a14:m>
                <a:endParaRPr lang="en-US" sz="1200"/>
              </a:p>
            </p:txBody>
          </p:sp>
        </mc:Choice>
        <mc:Fallback xmlns="">
          <p:sp>
            <p:nvSpPr>
              <p:cNvPr id="170" name="TextBox 110">
                <a:extLst>
                  <a:ext uri="{FF2B5EF4-FFF2-40B4-BE49-F238E27FC236}">
                    <a16:creationId xmlns:a16="http://schemas.microsoft.com/office/drawing/2014/main" id="{904643A7-7BD9-9247-987E-31D1CECEA4DD}"/>
                  </a:ext>
                </a:extLst>
              </p:cNvPr>
              <p:cNvSpPr txBox="1">
                <a:spLocks noRot="1" noChangeAspect="1" noMove="1" noResize="1" noEditPoints="1" noAdjustHandles="1" noChangeArrowheads="1" noChangeShapeType="1" noTextEdit="1"/>
              </p:cNvSpPr>
              <p:nvPr/>
            </p:nvSpPr>
            <p:spPr>
              <a:xfrm>
                <a:off x="4062848" y="3750286"/>
                <a:ext cx="830100" cy="276999"/>
              </a:xfrm>
              <a:prstGeom prst="rect">
                <a:avLst/>
              </a:prstGeom>
              <a:blipFill>
                <a:blip r:embed="rId1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10">
                <a:extLst>
                  <a:ext uri="{FF2B5EF4-FFF2-40B4-BE49-F238E27FC236}">
                    <a16:creationId xmlns:a16="http://schemas.microsoft.com/office/drawing/2014/main" id="{3CEFCDA5-A4C4-8B44-B01E-953603D98BE5}"/>
                  </a:ext>
                </a:extLst>
              </p:cNvPr>
              <p:cNvSpPr txBox="1"/>
              <p:nvPr/>
            </p:nvSpPr>
            <p:spPr>
              <a:xfrm>
                <a:off x="4641668" y="3240783"/>
                <a:ext cx="8301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200" i="1">
                          <a:latin typeface="Cambria Math" panose="02040503050406030204" pitchFamily="18" charset="0"/>
                        </a:rPr>
                        <m:t>A</m:t>
                      </m:r>
                      <m:r>
                        <a:rPr lang="en-US" sz="1200" b="0" i="1" smtClean="0">
                          <a:latin typeface="Cambria Math" panose="02040503050406030204" pitchFamily="18" charset="0"/>
                        </a:rPr>
                        <m:t> </m:t>
                      </m:r>
                      <m:r>
                        <a:rPr lang="en-US" sz="1200" b="0" i="1" smtClean="0">
                          <a:latin typeface="Cambria Math" panose="02040503050406030204" pitchFamily="18" charset="0"/>
                        </a:rPr>
                        <m:t>𝑎𝑙𝑖𝑔𝑛𝑒𝑑</m:t>
                      </m:r>
                    </m:oMath>
                  </m:oMathPara>
                </a14:m>
                <a:endParaRPr lang="en-US" sz="1200"/>
              </a:p>
            </p:txBody>
          </p:sp>
        </mc:Choice>
        <mc:Fallback xmlns="">
          <p:sp>
            <p:nvSpPr>
              <p:cNvPr id="171" name="TextBox 110">
                <a:extLst>
                  <a:ext uri="{FF2B5EF4-FFF2-40B4-BE49-F238E27FC236}">
                    <a16:creationId xmlns:a16="http://schemas.microsoft.com/office/drawing/2014/main" id="{3CEFCDA5-A4C4-8B44-B01E-953603D98BE5}"/>
                  </a:ext>
                </a:extLst>
              </p:cNvPr>
              <p:cNvSpPr txBox="1">
                <a:spLocks noRot="1" noChangeAspect="1" noMove="1" noResize="1" noEditPoints="1" noAdjustHandles="1" noChangeArrowheads="1" noChangeShapeType="1" noTextEdit="1"/>
              </p:cNvSpPr>
              <p:nvPr/>
            </p:nvSpPr>
            <p:spPr>
              <a:xfrm>
                <a:off x="4641668" y="3240783"/>
                <a:ext cx="830100" cy="276999"/>
              </a:xfrm>
              <a:prstGeom prst="rect">
                <a:avLst/>
              </a:prstGeom>
              <a:blipFill>
                <a:blip r:embed="rId14"/>
                <a:stretch>
                  <a:fillRect b="-4444"/>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944E11C4-5702-DB4D-A326-5265DC31FA85}"/>
              </a:ext>
            </a:extLst>
          </p:cNvPr>
          <p:cNvGrpSpPr/>
          <p:nvPr/>
        </p:nvGrpSpPr>
        <p:grpSpPr>
          <a:xfrm>
            <a:off x="6659584" y="1964686"/>
            <a:ext cx="4093201" cy="2708325"/>
            <a:chOff x="748007" y="3169479"/>
            <a:chExt cx="4093201" cy="2708325"/>
          </a:xfrm>
        </p:grpSpPr>
        <p:grpSp>
          <p:nvGrpSpPr>
            <p:cNvPr id="173" name="Group 172">
              <a:extLst>
                <a:ext uri="{FF2B5EF4-FFF2-40B4-BE49-F238E27FC236}">
                  <a16:creationId xmlns:a16="http://schemas.microsoft.com/office/drawing/2014/main" id="{D4126EBA-FC1C-C94C-AE1F-5EB015186E28}"/>
                </a:ext>
              </a:extLst>
            </p:cNvPr>
            <p:cNvGrpSpPr/>
            <p:nvPr/>
          </p:nvGrpSpPr>
          <p:grpSpPr>
            <a:xfrm>
              <a:off x="748007" y="4129556"/>
              <a:ext cx="3127161" cy="1562280"/>
              <a:chOff x="1203748" y="3429000"/>
              <a:chExt cx="3127160" cy="1562280"/>
            </a:xfrm>
          </p:grpSpPr>
          <p:cxnSp>
            <p:nvCxnSpPr>
              <p:cNvPr id="174" name="Straight Arrow Connector 173">
                <a:extLst>
                  <a:ext uri="{FF2B5EF4-FFF2-40B4-BE49-F238E27FC236}">
                    <a16:creationId xmlns:a16="http://schemas.microsoft.com/office/drawing/2014/main" id="{D6DE9616-7A85-7149-A001-B61234F68951}"/>
                  </a:ext>
                </a:extLst>
              </p:cNvPr>
              <p:cNvCxnSpPr>
                <a:cxnSpLocks/>
              </p:cNvCxnSpPr>
              <p:nvPr/>
            </p:nvCxnSpPr>
            <p:spPr>
              <a:xfrm flipV="1">
                <a:off x="1905001" y="3621397"/>
                <a:ext cx="0" cy="1369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A4197F18-8F8E-9946-B650-5863E5E3569A}"/>
                  </a:ext>
                </a:extLst>
              </p:cNvPr>
              <p:cNvCxnSpPr>
                <a:cxnSpLocks/>
              </p:cNvCxnSpPr>
              <p:nvPr/>
            </p:nvCxnSpPr>
            <p:spPr>
              <a:xfrm>
                <a:off x="1905000" y="4306824"/>
                <a:ext cx="20809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52CCB42A-C43A-B446-A4B7-735650C70056}"/>
                      </a:ext>
                    </a:extLst>
                  </p:cNvPr>
                  <p:cNvSpPr txBox="1"/>
                  <p:nvPr/>
                </p:nvSpPr>
                <p:spPr>
                  <a:xfrm>
                    <a:off x="1211026" y="3652830"/>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176" name="TextBox 175">
                    <a:extLst>
                      <a:ext uri="{FF2B5EF4-FFF2-40B4-BE49-F238E27FC236}">
                        <a16:creationId xmlns:a16="http://schemas.microsoft.com/office/drawing/2014/main" id="{52CCB42A-C43A-B446-A4B7-735650C70056}"/>
                      </a:ext>
                    </a:extLst>
                  </p:cNvPr>
                  <p:cNvSpPr txBox="1">
                    <a:spLocks noRot="1" noChangeAspect="1" noMove="1" noResize="1" noEditPoints="1" noAdjustHandles="1" noChangeArrowheads="1" noChangeShapeType="1" noTextEdit="1"/>
                  </p:cNvSpPr>
                  <p:nvPr/>
                </p:nvSpPr>
                <p:spPr>
                  <a:xfrm>
                    <a:off x="1211026" y="3652830"/>
                    <a:ext cx="830100" cy="436851"/>
                  </a:xfrm>
                  <a:prstGeom prst="rect">
                    <a:avLst/>
                  </a:prstGeom>
                  <a:blipFill>
                    <a:blip r:embed="rId15"/>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D0788356-ADFD-B941-9248-5855ECE4188C}"/>
                      </a:ext>
                    </a:extLst>
                  </p:cNvPr>
                  <p:cNvSpPr txBox="1"/>
                  <p:nvPr/>
                </p:nvSpPr>
                <p:spPr>
                  <a:xfrm>
                    <a:off x="1203748" y="4553727"/>
                    <a:ext cx="830100" cy="436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𝐵𝑊</m:t>
                              </m:r>
                            </m:num>
                            <m:den>
                              <m:r>
                                <a:rPr lang="en-US" sz="1200" i="1">
                                  <a:latin typeface="Cambria Math" panose="02040503050406030204" pitchFamily="18" charset="0"/>
                                </a:rPr>
                                <m:t>2</m:t>
                              </m:r>
                            </m:den>
                          </m:f>
                        </m:oMath>
                      </m:oMathPara>
                    </a14:m>
                    <a:endParaRPr lang="en-US" sz="1200"/>
                  </a:p>
                </p:txBody>
              </p:sp>
            </mc:Choice>
            <mc:Fallback xmlns="">
              <p:sp>
                <p:nvSpPr>
                  <p:cNvPr id="178" name="TextBox 177">
                    <a:extLst>
                      <a:ext uri="{FF2B5EF4-FFF2-40B4-BE49-F238E27FC236}">
                        <a16:creationId xmlns:a16="http://schemas.microsoft.com/office/drawing/2014/main" id="{D0788356-ADFD-B941-9248-5855ECE4188C}"/>
                      </a:ext>
                    </a:extLst>
                  </p:cNvPr>
                  <p:cNvSpPr txBox="1">
                    <a:spLocks noRot="1" noChangeAspect="1" noMove="1" noResize="1" noEditPoints="1" noAdjustHandles="1" noChangeArrowheads="1" noChangeShapeType="1" noTextEdit="1"/>
                  </p:cNvSpPr>
                  <p:nvPr/>
                </p:nvSpPr>
                <p:spPr>
                  <a:xfrm>
                    <a:off x="1203748" y="4553727"/>
                    <a:ext cx="830100" cy="436851"/>
                  </a:xfrm>
                  <a:prstGeom prst="rect">
                    <a:avLst/>
                  </a:prstGeom>
                  <a:blipFill>
                    <a:blip r:embed="rId16"/>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0B78BFD4-839A-2749-9626-27EA40C1DD54}"/>
                      </a:ext>
                    </a:extLst>
                  </p:cNvPr>
                  <p:cNvSpPr txBox="1"/>
                  <p:nvPr/>
                </p:nvSpPr>
                <p:spPr>
                  <a:xfrm>
                    <a:off x="1498223" y="3429000"/>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a:latin typeface="Cambria Math" panose="02040503050406030204" pitchFamily="18" charset="0"/>
                            </a:rPr>
                            <m:t>𝑓</m:t>
                          </m:r>
                        </m:oMath>
                      </m:oMathPara>
                    </a14:m>
                    <a:endParaRPr lang="en-US" sz="1000" i="1"/>
                  </a:p>
                </p:txBody>
              </p:sp>
            </mc:Choice>
            <mc:Fallback xmlns="">
              <p:sp>
                <p:nvSpPr>
                  <p:cNvPr id="179" name="TextBox 178">
                    <a:extLst>
                      <a:ext uri="{FF2B5EF4-FFF2-40B4-BE49-F238E27FC236}">
                        <a16:creationId xmlns:a16="http://schemas.microsoft.com/office/drawing/2014/main" id="{0B78BFD4-839A-2749-9626-27EA40C1DD54}"/>
                      </a:ext>
                    </a:extLst>
                  </p:cNvPr>
                  <p:cNvSpPr txBox="1">
                    <a:spLocks noRot="1" noChangeAspect="1" noMove="1" noResize="1" noEditPoints="1" noAdjustHandles="1" noChangeArrowheads="1" noChangeShapeType="1" noTextEdit="1"/>
                  </p:cNvSpPr>
                  <p:nvPr/>
                </p:nvSpPr>
                <p:spPr>
                  <a:xfrm>
                    <a:off x="1498223" y="3429000"/>
                    <a:ext cx="830100" cy="246221"/>
                  </a:xfrm>
                  <a:prstGeom prst="rect">
                    <a:avLst/>
                  </a:prstGeom>
                  <a:blipFill>
                    <a:blip r:embed="rId17"/>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1E5BAC9C-9928-0F48-B837-D73EBE95D862}"/>
                      </a:ext>
                    </a:extLst>
                  </p:cNvPr>
                  <p:cNvSpPr txBox="1"/>
                  <p:nvPr/>
                </p:nvSpPr>
                <p:spPr>
                  <a:xfrm>
                    <a:off x="3500808" y="4317938"/>
                    <a:ext cx="83010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𝑡</m:t>
                          </m:r>
                        </m:oMath>
                      </m:oMathPara>
                    </a14:m>
                    <a:endParaRPr lang="en-US" sz="1000"/>
                  </a:p>
                </p:txBody>
              </p:sp>
            </mc:Choice>
            <mc:Fallback xmlns="">
              <p:sp>
                <p:nvSpPr>
                  <p:cNvPr id="180" name="TextBox 179">
                    <a:extLst>
                      <a:ext uri="{FF2B5EF4-FFF2-40B4-BE49-F238E27FC236}">
                        <a16:creationId xmlns:a16="http://schemas.microsoft.com/office/drawing/2014/main" id="{1E5BAC9C-9928-0F48-B837-D73EBE95D862}"/>
                      </a:ext>
                    </a:extLst>
                  </p:cNvPr>
                  <p:cNvSpPr txBox="1">
                    <a:spLocks noRot="1" noChangeAspect="1" noMove="1" noResize="1" noEditPoints="1" noAdjustHandles="1" noChangeArrowheads="1" noChangeShapeType="1" noTextEdit="1"/>
                  </p:cNvSpPr>
                  <p:nvPr/>
                </p:nvSpPr>
                <p:spPr>
                  <a:xfrm>
                    <a:off x="3500808" y="4317938"/>
                    <a:ext cx="830100" cy="246221"/>
                  </a:xfrm>
                  <a:prstGeom prst="rect">
                    <a:avLst/>
                  </a:prstGeom>
                  <a:blipFill>
                    <a:blip r:embed="rId18"/>
                    <a:stretch>
                      <a:fillRect/>
                    </a:stretch>
                  </a:blipFill>
                </p:spPr>
                <p:txBody>
                  <a:bodyPr/>
                  <a:lstStyle/>
                  <a:p>
                    <a:r>
                      <a:rPr lang="en-US">
                        <a:noFill/>
                      </a:rPr>
                      <a:t> </a:t>
                    </a:r>
                  </a:p>
                </p:txBody>
              </p:sp>
            </mc:Fallback>
          </mc:AlternateContent>
        </p:grpSp>
        <p:cxnSp>
          <p:nvCxnSpPr>
            <p:cNvPr id="181" name="Straight Arrow Connector 47">
              <a:extLst>
                <a:ext uri="{FF2B5EF4-FFF2-40B4-BE49-F238E27FC236}">
                  <a16:creationId xmlns:a16="http://schemas.microsoft.com/office/drawing/2014/main" id="{1105F235-1DD9-E140-9490-9983FF2CA90C}"/>
                </a:ext>
              </a:extLst>
            </p:cNvPr>
            <p:cNvCxnSpPr>
              <a:cxnSpLocks/>
            </p:cNvCxnSpPr>
            <p:nvPr/>
          </p:nvCxnSpPr>
          <p:spPr>
            <a:xfrm flipV="1">
              <a:off x="3573071" y="4257805"/>
              <a:ext cx="6" cy="10960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48">
              <a:extLst>
                <a:ext uri="{FF2B5EF4-FFF2-40B4-BE49-F238E27FC236}">
                  <a16:creationId xmlns:a16="http://schemas.microsoft.com/office/drawing/2014/main" id="{EC9CE0BE-6B38-A347-AC50-5E79C9A3EBD0}"/>
                </a:ext>
              </a:extLst>
            </p:cNvPr>
            <p:cNvCxnSpPr>
              <a:cxnSpLocks/>
            </p:cNvCxnSpPr>
            <p:nvPr/>
          </p:nvCxnSpPr>
          <p:spPr>
            <a:xfrm>
              <a:off x="3573071" y="5342321"/>
              <a:ext cx="111560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3" name="TextBox 54">
                  <a:extLst>
                    <a:ext uri="{FF2B5EF4-FFF2-40B4-BE49-F238E27FC236}">
                      <a16:creationId xmlns:a16="http://schemas.microsoft.com/office/drawing/2014/main" id="{095B3AE0-8578-DE4C-94F5-417DD1809154}"/>
                    </a:ext>
                  </a:extLst>
                </p:cNvPr>
                <p:cNvSpPr txBox="1"/>
                <p:nvPr/>
              </p:nvSpPr>
              <p:spPr>
                <a:xfrm>
                  <a:off x="3510873" y="4192854"/>
                  <a:ext cx="97678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𝐴𝑚𝑝𝑙𝑖𝑡𝑢𝑑𝑒</m:t>
                        </m:r>
                      </m:oMath>
                    </m:oMathPara>
                  </a14:m>
                  <a:endParaRPr lang="en-US" sz="1177"/>
                </a:p>
              </p:txBody>
            </p:sp>
          </mc:Choice>
          <mc:Fallback xmlns="">
            <p:sp>
              <p:nvSpPr>
                <p:cNvPr id="183" name="TextBox 54">
                  <a:extLst>
                    <a:ext uri="{FF2B5EF4-FFF2-40B4-BE49-F238E27FC236}">
                      <a16:creationId xmlns:a16="http://schemas.microsoft.com/office/drawing/2014/main" id="{095B3AE0-8578-DE4C-94F5-417DD1809154}"/>
                    </a:ext>
                  </a:extLst>
                </p:cNvPr>
                <p:cNvSpPr txBox="1">
                  <a:spLocks noRot="1" noChangeAspect="1" noMove="1" noResize="1" noEditPoints="1" noAdjustHandles="1" noChangeArrowheads="1" noChangeShapeType="1" noTextEdit="1"/>
                </p:cNvSpPr>
                <p:nvPr/>
              </p:nvSpPr>
              <p:spPr>
                <a:xfrm>
                  <a:off x="3510873" y="4192854"/>
                  <a:ext cx="976789" cy="276999"/>
                </a:xfrm>
                <a:prstGeom prst="rect">
                  <a:avLst/>
                </a:prstGeom>
                <a:blipFill>
                  <a:blip r:embed="rId19"/>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Rectangle 55">
                  <a:extLst>
                    <a:ext uri="{FF2B5EF4-FFF2-40B4-BE49-F238E27FC236}">
                      <a16:creationId xmlns:a16="http://schemas.microsoft.com/office/drawing/2014/main" id="{876FE6F2-E4D3-B240-BBBE-F71D98027F9F}"/>
                    </a:ext>
                  </a:extLst>
                </p:cNvPr>
                <p:cNvSpPr/>
                <p:nvPr/>
              </p:nvSpPr>
              <p:spPr>
                <a:xfrm>
                  <a:off x="3498993" y="5346233"/>
                  <a:ext cx="301686" cy="2734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177" i="1">
                            <a:solidFill>
                              <a:prstClr val="black"/>
                            </a:solidFill>
                            <a:latin typeface="Cambria Math" panose="02040503050406030204" pitchFamily="18" charset="0"/>
                          </a:rPr>
                          <m:t>0</m:t>
                        </m:r>
                      </m:oMath>
                    </m:oMathPara>
                  </a14:m>
                  <a:endParaRPr lang="en-US" sz="2118"/>
                </a:p>
              </p:txBody>
            </p:sp>
          </mc:Choice>
          <mc:Fallback xmlns="">
            <p:sp>
              <p:nvSpPr>
                <p:cNvPr id="184" name="Rectangle 55">
                  <a:extLst>
                    <a:ext uri="{FF2B5EF4-FFF2-40B4-BE49-F238E27FC236}">
                      <a16:creationId xmlns:a16="http://schemas.microsoft.com/office/drawing/2014/main" id="{876FE6F2-E4D3-B240-BBBE-F71D98027F9F}"/>
                    </a:ext>
                  </a:extLst>
                </p:cNvPr>
                <p:cNvSpPr>
                  <a:spLocks noRot="1" noChangeAspect="1" noMove="1" noResize="1" noEditPoints="1" noAdjustHandles="1" noChangeArrowheads="1" noChangeShapeType="1" noTextEdit="1"/>
                </p:cNvSpPr>
                <p:nvPr/>
              </p:nvSpPr>
              <p:spPr>
                <a:xfrm>
                  <a:off x="3498993" y="5346233"/>
                  <a:ext cx="301686" cy="273474"/>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Rectangle 57">
                  <a:extLst>
                    <a:ext uri="{FF2B5EF4-FFF2-40B4-BE49-F238E27FC236}">
                      <a16:creationId xmlns:a16="http://schemas.microsoft.com/office/drawing/2014/main" id="{AA85FC32-67B6-0341-862C-B17C4D7D6C00}"/>
                    </a:ext>
                  </a:extLst>
                </p:cNvPr>
                <p:cNvSpPr/>
                <p:nvPr/>
              </p:nvSpPr>
              <p:spPr>
                <a:xfrm>
                  <a:off x="4133707" y="5341765"/>
                  <a:ext cx="707501" cy="273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177" i="1">
                                <a:solidFill>
                                  <a:prstClr val="black"/>
                                </a:solidFill>
                                <a:latin typeface="Cambria Math" panose="02040503050406030204" pitchFamily="18" charset="0"/>
                              </a:rPr>
                            </m:ctrlPr>
                          </m:sSupPr>
                          <m:e>
                            <m:r>
                              <a:rPr lang="en-US" sz="1177" i="1">
                                <a:solidFill>
                                  <a:prstClr val="black"/>
                                </a:solidFill>
                                <a:latin typeface="Cambria Math" panose="02040503050406030204" pitchFamily="18" charset="0"/>
                              </a:rPr>
                              <m:t>2</m:t>
                            </m:r>
                          </m:e>
                          <m:sup>
                            <m:r>
                              <a:rPr lang="en-US" sz="1177" i="1">
                                <a:solidFill>
                                  <a:prstClr val="black"/>
                                </a:solidFill>
                                <a:latin typeface="Cambria Math" panose="02040503050406030204" pitchFamily="18" charset="0"/>
                              </a:rPr>
                              <m:t>𝑆𝐹</m:t>
                            </m:r>
                          </m:sup>
                        </m:sSup>
                        <m:r>
                          <a:rPr lang="en-US" sz="1177" i="1">
                            <a:solidFill>
                              <a:prstClr val="black"/>
                            </a:solidFill>
                            <a:latin typeface="Cambria Math" panose="02040503050406030204" pitchFamily="18" charset="0"/>
                          </a:rPr>
                          <m:t>−1</m:t>
                        </m:r>
                      </m:oMath>
                    </m:oMathPara>
                  </a14:m>
                  <a:endParaRPr lang="en-US" sz="2118"/>
                </a:p>
              </p:txBody>
            </p:sp>
          </mc:Choice>
          <mc:Fallback xmlns="">
            <p:sp>
              <p:nvSpPr>
                <p:cNvPr id="185" name="Rectangle 57">
                  <a:extLst>
                    <a:ext uri="{FF2B5EF4-FFF2-40B4-BE49-F238E27FC236}">
                      <a16:creationId xmlns:a16="http://schemas.microsoft.com/office/drawing/2014/main" id="{AA85FC32-67B6-0341-862C-B17C4D7D6C00}"/>
                    </a:ext>
                  </a:extLst>
                </p:cNvPr>
                <p:cNvSpPr>
                  <a:spLocks noRot="1" noChangeAspect="1" noMove="1" noResize="1" noEditPoints="1" noAdjustHandles="1" noChangeArrowheads="1" noChangeShapeType="1" noTextEdit="1"/>
                </p:cNvSpPr>
                <p:nvPr/>
              </p:nvSpPr>
              <p:spPr>
                <a:xfrm>
                  <a:off x="4133707" y="5341765"/>
                  <a:ext cx="707501" cy="273858"/>
                </a:xfrm>
                <a:prstGeom prst="rect">
                  <a:avLst/>
                </a:prstGeom>
                <a:blipFill>
                  <a:blip r:embed="rId21"/>
                  <a:stretch>
                    <a:fillRect/>
                  </a:stretch>
                </a:blipFill>
              </p:spPr>
              <p:txBody>
                <a:bodyPr/>
                <a:lstStyle/>
                <a:p>
                  <a:r>
                    <a:rPr lang="en-US">
                      <a:noFill/>
                    </a:rPr>
                    <a:t> </a:t>
                  </a:r>
                </a:p>
              </p:txBody>
            </p:sp>
          </mc:Fallback>
        </mc:AlternateContent>
        <p:cxnSp>
          <p:nvCxnSpPr>
            <p:cNvPr id="186" name="Straight Connector 58">
              <a:extLst>
                <a:ext uri="{FF2B5EF4-FFF2-40B4-BE49-F238E27FC236}">
                  <a16:creationId xmlns:a16="http://schemas.microsoft.com/office/drawing/2014/main" id="{31D67BEE-DAEE-7D43-93D9-8249512B8638}"/>
                </a:ext>
              </a:extLst>
            </p:cNvPr>
            <p:cNvCxnSpPr>
              <a:cxnSpLocks/>
            </p:cNvCxnSpPr>
            <p:nvPr/>
          </p:nvCxnSpPr>
          <p:spPr>
            <a:xfrm flipV="1">
              <a:off x="4526501" y="5319638"/>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7" name="TextBox 59">
                  <a:extLst>
                    <a:ext uri="{FF2B5EF4-FFF2-40B4-BE49-F238E27FC236}">
                      <a16:creationId xmlns:a16="http://schemas.microsoft.com/office/drawing/2014/main" id="{6900BD07-9827-E64F-9EE4-1E0EDE6140F7}"/>
                    </a:ext>
                  </a:extLst>
                </p:cNvPr>
                <p:cNvSpPr txBox="1"/>
                <p:nvPr/>
              </p:nvSpPr>
              <p:spPr>
                <a:xfrm>
                  <a:off x="3622672" y="5480977"/>
                  <a:ext cx="976789" cy="273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77" i="1">
                            <a:latin typeface="Cambria Math" panose="02040503050406030204" pitchFamily="18" charset="0"/>
                          </a:rPr>
                          <m:t>𝐹𝐹𝑇</m:t>
                        </m:r>
                        <m:r>
                          <a:rPr lang="en-US" sz="1177" i="1">
                            <a:latin typeface="Cambria Math" panose="02040503050406030204" pitchFamily="18" charset="0"/>
                          </a:rPr>
                          <m:t> </m:t>
                        </m:r>
                        <m:r>
                          <a:rPr lang="en-US" sz="1177" i="1">
                            <a:latin typeface="Cambria Math" panose="02040503050406030204" pitchFamily="18" charset="0"/>
                          </a:rPr>
                          <m:t>𝑏𝑖𝑛</m:t>
                        </m:r>
                      </m:oMath>
                    </m:oMathPara>
                  </a14:m>
                  <a:endParaRPr lang="en-US" sz="1177"/>
                </a:p>
              </p:txBody>
            </p:sp>
          </mc:Choice>
          <mc:Fallback xmlns="">
            <p:sp>
              <p:nvSpPr>
                <p:cNvPr id="187" name="TextBox 59">
                  <a:extLst>
                    <a:ext uri="{FF2B5EF4-FFF2-40B4-BE49-F238E27FC236}">
                      <a16:creationId xmlns:a16="http://schemas.microsoft.com/office/drawing/2014/main" id="{6900BD07-9827-E64F-9EE4-1E0EDE6140F7}"/>
                    </a:ext>
                  </a:extLst>
                </p:cNvPr>
                <p:cNvSpPr txBox="1">
                  <a:spLocks noRot="1" noChangeAspect="1" noMove="1" noResize="1" noEditPoints="1" noAdjustHandles="1" noChangeArrowheads="1" noChangeShapeType="1" noTextEdit="1"/>
                </p:cNvSpPr>
                <p:nvPr/>
              </p:nvSpPr>
              <p:spPr>
                <a:xfrm>
                  <a:off x="3622672" y="5480977"/>
                  <a:ext cx="976789" cy="273474"/>
                </a:xfrm>
                <a:prstGeom prst="rect">
                  <a:avLst/>
                </a:prstGeom>
                <a:blipFill>
                  <a:blip r:embed="rId22"/>
                  <a:stretch>
                    <a:fillRect/>
                  </a:stretch>
                </a:blipFill>
              </p:spPr>
              <p:txBody>
                <a:bodyPr/>
                <a:lstStyle/>
                <a:p>
                  <a:r>
                    <a:rPr lang="en-US">
                      <a:noFill/>
                    </a:rPr>
                    <a:t> </a:t>
                  </a:r>
                </a:p>
              </p:txBody>
            </p:sp>
          </mc:Fallback>
        </mc:AlternateContent>
        <p:cxnSp>
          <p:nvCxnSpPr>
            <p:cNvPr id="188" name="Straight Connector 27">
              <a:extLst>
                <a:ext uri="{FF2B5EF4-FFF2-40B4-BE49-F238E27FC236}">
                  <a16:creationId xmlns:a16="http://schemas.microsoft.com/office/drawing/2014/main" id="{F0636775-EB03-A742-8A0D-EB5E5134CBDC}"/>
                </a:ext>
              </a:extLst>
            </p:cNvPr>
            <p:cNvCxnSpPr>
              <a:cxnSpLocks/>
            </p:cNvCxnSpPr>
            <p:nvPr/>
          </p:nvCxnSpPr>
          <p:spPr>
            <a:xfrm flipV="1">
              <a:off x="4096664" y="4794593"/>
              <a:ext cx="1127" cy="547173"/>
            </a:xfrm>
            <a:prstGeom prst="line">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9" name="Straight Connector 28">
              <a:extLst>
                <a:ext uri="{FF2B5EF4-FFF2-40B4-BE49-F238E27FC236}">
                  <a16:creationId xmlns:a16="http://schemas.microsoft.com/office/drawing/2014/main" id="{AEF86B75-7161-224D-B0F7-C393CD9D5208}"/>
                </a:ext>
              </a:extLst>
            </p:cNvPr>
            <p:cNvCxnSpPr>
              <a:cxnSpLocks/>
            </p:cNvCxnSpPr>
            <p:nvPr/>
          </p:nvCxnSpPr>
          <p:spPr>
            <a:xfrm flipV="1">
              <a:off x="4098621" y="5324413"/>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56">
              <a:extLst>
                <a:ext uri="{FF2B5EF4-FFF2-40B4-BE49-F238E27FC236}">
                  <a16:creationId xmlns:a16="http://schemas.microsoft.com/office/drawing/2014/main" id="{6752BB16-1644-684E-9AAC-BF2E6862AFC1}"/>
                </a:ext>
              </a:extLst>
            </p:cNvPr>
            <p:cNvCxnSpPr>
              <a:cxnSpLocks/>
            </p:cNvCxnSpPr>
            <p:nvPr/>
          </p:nvCxnSpPr>
          <p:spPr>
            <a:xfrm flipV="1">
              <a:off x="3662324" y="5319638"/>
              <a:ext cx="0" cy="1061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7" name="TextBox 110">
                  <a:extLst>
                    <a:ext uri="{FF2B5EF4-FFF2-40B4-BE49-F238E27FC236}">
                      <a16:creationId xmlns:a16="http://schemas.microsoft.com/office/drawing/2014/main" id="{27845EFC-5B3F-2945-A05C-9339F8F272EF}"/>
                    </a:ext>
                  </a:extLst>
                </p:cNvPr>
                <p:cNvSpPr txBox="1"/>
                <p:nvPr/>
              </p:nvSpPr>
              <p:spPr>
                <a:xfrm>
                  <a:off x="2065041" y="4275438"/>
                  <a:ext cx="914398" cy="276999"/>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𝐴𝑙𝑖𝑔𝑛𝑒𝑑</m:t>
                        </m:r>
                        <m:r>
                          <a:rPr lang="en-US" sz="1200" b="0" i="1" smtClean="0">
                            <a:latin typeface="Cambria Math" panose="02040503050406030204" pitchFamily="18" charset="0"/>
                          </a:rPr>
                          <m:t> </m:t>
                        </m:r>
                        <m:r>
                          <a:rPr lang="en-US" sz="1200" i="1">
                            <a:latin typeface="Cambria Math" panose="02040503050406030204" pitchFamily="18" charset="0"/>
                          </a:rPr>
                          <m:t>𝑆𝑦𝑚𝑏𝑜𝑙</m:t>
                        </m:r>
                      </m:oMath>
                    </m:oMathPara>
                  </a14:m>
                  <a:endParaRPr lang="en-US" sz="1200" dirty="0"/>
                </a:p>
              </p:txBody>
            </p:sp>
          </mc:Choice>
          <mc:Fallback xmlns="">
            <p:sp>
              <p:nvSpPr>
                <p:cNvPr id="197" name="TextBox 110">
                  <a:extLst>
                    <a:ext uri="{FF2B5EF4-FFF2-40B4-BE49-F238E27FC236}">
                      <a16:creationId xmlns:a16="http://schemas.microsoft.com/office/drawing/2014/main" id="{27845EFC-5B3F-2945-A05C-9339F8F272EF}"/>
                    </a:ext>
                  </a:extLst>
                </p:cNvPr>
                <p:cNvSpPr txBox="1">
                  <a:spLocks noRot="1" noChangeAspect="1" noMove="1" noResize="1" noEditPoints="1" noAdjustHandles="1" noChangeArrowheads="1" noChangeShapeType="1" noTextEdit="1"/>
                </p:cNvSpPr>
                <p:nvPr/>
              </p:nvSpPr>
              <p:spPr>
                <a:xfrm>
                  <a:off x="2065041" y="4275438"/>
                  <a:ext cx="914398" cy="276999"/>
                </a:xfrm>
                <a:prstGeom prst="rect">
                  <a:avLst/>
                </a:prstGeom>
                <a:blipFill>
                  <a:blip r:embed="rId23"/>
                  <a:stretch>
                    <a:fillRect r="-35333" b="-4444"/>
                  </a:stretch>
                </a:blipFill>
              </p:spPr>
              <p:txBody>
                <a:bodyPr/>
                <a:lstStyle/>
                <a:p>
                  <a:r>
                    <a:rPr lang="en-US">
                      <a:noFill/>
                    </a:rPr>
                    <a:t> </a:t>
                  </a:r>
                </a:p>
              </p:txBody>
            </p:sp>
          </mc:Fallback>
        </mc:AlternateContent>
        <p:cxnSp>
          <p:nvCxnSpPr>
            <p:cNvPr id="198" name="Straight Arrow Connector 106">
              <a:extLst>
                <a:ext uri="{FF2B5EF4-FFF2-40B4-BE49-F238E27FC236}">
                  <a16:creationId xmlns:a16="http://schemas.microsoft.com/office/drawing/2014/main" id="{ED55D8C8-8AB5-0044-B8B1-ACA17D32A94E}"/>
                </a:ext>
              </a:extLst>
            </p:cNvPr>
            <p:cNvCxnSpPr>
              <a:cxnSpLocks/>
            </p:cNvCxnSpPr>
            <p:nvPr/>
          </p:nvCxnSpPr>
          <p:spPr>
            <a:xfrm flipV="1">
              <a:off x="2065242" y="4521257"/>
              <a:ext cx="914400" cy="46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04" name="组合 16">
              <a:extLst>
                <a:ext uri="{FF2B5EF4-FFF2-40B4-BE49-F238E27FC236}">
                  <a16:creationId xmlns:a16="http://schemas.microsoft.com/office/drawing/2014/main" id="{A6BB1570-3B3A-B544-ACEA-9F66F5B5466F}"/>
                </a:ext>
              </a:extLst>
            </p:cNvPr>
            <p:cNvGrpSpPr/>
            <p:nvPr/>
          </p:nvGrpSpPr>
          <p:grpSpPr>
            <a:xfrm>
              <a:off x="2067605" y="4547037"/>
              <a:ext cx="912655" cy="930479"/>
              <a:chOff x="1772907" y="428681"/>
              <a:chExt cx="1074417" cy="1095406"/>
            </a:xfrm>
          </p:grpSpPr>
          <p:cxnSp>
            <p:nvCxnSpPr>
              <p:cNvPr id="205" name="Straight Connector 9">
                <a:extLst>
                  <a:ext uri="{FF2B5EF4-FFF2-40B4-BE49-F238E27FC236}">
                    <a16:creationId xmlns:a16="http://schemas.microsoft.com/office/drawing/2014/main" id="{D2DE4492-CF04-0348-BA70-F20B3A842B83}"/>
                  </a:ext>
                </a:extLst>
              </p:cNvPr>
              <p:cNvCxnSpPr>
                <a:cxnSpLocks/>
              </p:cNvCxnSpPr>
              <p:nvPr/>
            </p:nvCxnSpPr>
            <p:spPr>
              <a:xfrm>
                <a:off x="2847324" y="428681"/>
                <a:ext cx="0" cy="1073034"/>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39">
                <a:extLst>
                  <a:ext uri="{FF2B5EF4-FFF2-40B4-BE49-F238E27FC236}">
                    <a16:creationId xmlns:a16="http://schemas.microsoft.com/office/drawing/2014/main" id="{B1773B2E-4EA7-634A-9C5B-E5EA8A3279C9}"/>
                  </a:ext>
                </a:extLst>
              </p:cNvPr>
              <p:cNvCxnSpPr>
                <a:cxnSpLocks/>
              </p:cNvCxnSpPr>
              <p:nvPr/>
            </p:nvCxnSpPr>
            <p:spPr>
              <a:xfrm>
                <a:off x="1772907" y="451051"/>
                <a:ext cx="0" cy="107303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08" name="Arc 72">
              <a:extLst>
                <a:ext uri="{FF2B5EF4-FFF2-40B4-BE49-F238E27FC236}">
                  <a16:creationId xmlns:a16="http://schemas.microsoft.com/office/drawing/2014/main" id="{98C9E8DF-ECB6-FF40-BE32-971EC6D120FB}"/>
                </a:ext>
              </a:extLst>
            </p:cNvPr>
            <p:cNvSpPr/>
            <p:nvPr/>
          </p:nvSpPr>
          <p:spPr>
            <a:xfrm flipV="1">
              <a:off x="1127796" y="4049004"/>
              <a:ext cx="1828800" cy="1828800"/>
            </a:xfrm>
            <a:prstGeom prst="arc">
              <a:avLst>
                <a:gd name="adj1" fmla="val 19583453"/>
                <a:gd name="adj2" fmla="val 2145552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 name="Arc 71">
              <a:extLst>
                <a:ext uri="{FF2B5EF4-FFF2-40B4-BE49-F238E27FC236}">
                  <a16:creationId xmlns:a16="http://schemas.microsoft.com/office/drawing/2014/main" id="{208C63AD-8A1D-6547-BF01-EF32DF770B45}"/>
                </a:ext>
              </a:extLst>
            </p:cNvPr>
            <p:cNvSpPr/>
            <p:nvPr/>
          </p:nvSpPr>
          <p:spPr>
            <a:xfrm flipV="1">
              <a:off x="1151045" y="3169479"/>
              <a:ext cx="1828800" cy="1828800"/>
            </a:xfrm>
            <a:prstGeom prst="arc">
              <a:avLst>
                <a:gd name="adj1" fmla="val 16200000"/>
                <a:gd name="adj2" fmla="val 1978024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 name="Group 2">
            <a:extLst>
              <a:ext uri="{FF2B5EF4-FFF2-40B4-BE49-F238E27FC236}">
                <a16:creationId xmlns:a16="http://schemas.microsoft.com/office/drawing/2014/main" id="{2289E62C-D731-FD44-953D-7CA351D91BC1}"/>
              </a:ext>
            </a:extLst>
          </p:cNvPr>
          <p:cNvGrpSpPr/>
          <p:nvPr/>
        </p:nvGrpSpPr>
        <p:grpSpPr>
          <a:xfrm>
            <a:off x="6477157" y="1592198"/>
            <a:ext cx="3922082" cy="3420224"/>
            <a:chOff x="565580" y="2796991"/>
            <a:chExt cx="3922082" cy="3420224"/>
          </a:xfrm>
        </p:grpSpPr>
        <p:sp>
          <p:nvSpPr>
            <p:cNvPr id="191" name="Arc 80">
              <a:extLst>
                <a:ext uri="{FF2B5EF4-FFF2-40B4-BE49-F238E27FC236}">
                  <a16:creationId xmlns:a16="http://schemas.microsoft.com/office/drawing/2014/main" id="{D23D3B46-A1F0-3649-A0EB-2F83B9F93D6D}"/>
                </a:ext>
              </a:extLst>
            </p:cNvPr>
            <p:cNvSpPr/>
            <p:nvPr/>
          </p:nvSpPr>
          <p:spPr>
            <a:xfrm flipV="1">
              <a:off x="1437100" y="2991360"/>
              <a:ext cx="1742160" cy="1828800"/>
            </a:xfrm>
            <a:prstGeom prst="arc">
              <a:avLst>
                <a:gd name="adj1" fmla="val 16766772"/>
                <a:gd name="adj2" fmla="val 18821831"/>
              </a:avLst>
            </a:prstGeom>
            <a:ln w="25400">
              <a:solidFill>
                <a:srgbClr val="4472C4"/>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Arc 80">
              <a:extLst>
                <a:ext uri="{FF2B5EF4-FFF2-40B4-BE49-F238E27FC236}">
                  <a16:creationId xmlns:a16="http://schemas.microsoft.com/office/drawing/2014/main" id="{64DDCC21-5A7C-CD42-8163-70BF38F2ABDA}"/>
                </a:ext>
              </a:extLst>
            </p:cNvPr>
            <p:cNvSpPr/>
            <p:nvPr/>
          </p:nvSpPr>
          <p:spPr>
            <a:xfrm flipV="1">
              <a:off x="1646494" y="3699129"/>
              <a:ext cx="1742160" cy="1828800"/>
            </a:xfrm>
            <a:prstGeom prst="arc">
              <a:avLst>
                <a:gd name="adj1" fmla="val 17549197"/>
                <a:gd name="adj2" fmla="val 20691388"/>
              </a:avLst>
            </a:prstGeom>
            <a:ln w="25400">
              <a:solidFill>
                <a:srgbClr val="4472C4"/>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3" name="组合 68">
              <a:extLst>
                <a:ext uri="{FF2B5EF4-FFF2-40B4-BE49-F238E27FC236}">
                  <a16:creationId xmlns:a16="http://schemas.microsoft.com/office/drawing/2014/main" id="{6570C1B5-624F-8D44-8903-4737F209B844}"/>
                </a:ext>
              </a:extLst>
            </p:cNvPr>
            <p:cNvGrpSpPr/>
            <p:nvPr/>
          </p:nvGrpSpPr>
          <p:grpSpPr>
            <a:xfrm>
              <a:off x="3873716" y="5188359"/>
              <a:ext cx="159457" cy="168355"/>
              <a:chOff x="3443170" y="869666"/>
              <a:chExt cx="159457" cy="104833"/>
            </a:xfrm>
          </p:grpSpPr>
          <p:cxnSp>
            <p:nvCxnSpPr>
              <p:cNvPr id="194" name="Straight Connector 52">
                <a:extLst>
                  <a:ext uri="{FF2B5EF4-FFF2-40B4-BE49-F238E27FC236}">
                    <a16:creationId xmlns:a16="http://schemas.microsoft.com/office/drawing/2014/main" id="{DA6B0CE7-D7DA-294B-8ECE-68E6B8E93060}"/>
                  </a:ext>
                </a:extLst>
              </p:cNvPr>
              <p:cNvCxnSpPr>
                <a:cxnSpLocks/>
              </p:cNvCxnSpPr>
              <p:nvPr/>
            </p:nvCxnSpPr>
            <p:spPr>
              <a:xfrm flipV="1">
                <a:off x="3443170" y="869666"/>
                <a:ext cx="0" cy="103229"/>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5" name="Straight Connector 30">
                <a:extLst>
                  <a:ext uri="{FF2B5EF4-FFF2-40B4-BE49-F238E27FC236}">
                    <a16:creationId xmlns:a16="http://schemas.microsoft.com/office/drawing/2014/main" id="{C925DEFB-2128-AD46-A442-7C2C22A6AD5D}"/>
                  </a:ext>
                </a:extLst>
              </p:cNvPr>
              <p:cNvCxnSpPr>
                <a:cxnSpLocks/>
              </p:cNvCxnSpPr>
              <p:nvPr/>
            </p:nvCxnSpPr>
            <p:spPr>
              <a:xfrm flipV="1">
                <a:off x="3522795" y="869666"/>
                <a:ext cx="0" cy="103227"/>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31">
                <a:extLst>
                  <a:ext uri="{FF2B5EF4-FFF2-40B4-BE49-F238E27FC236}">
                    <a16:creationId xmlns:a16="http://schemas.microsoft.com/office/drawing/2014/main" id="{D5DFF5BD-9102-3342-90F1-589353AF54D4}"/>
                  </a:ext>
                </a:extLst>
              </p:cNvPr>
              <p:cNvCxnSpPr>
                <a:cxnSpLocks/>
              </p:cNvCxnSpPr>
              <p:nvPr/>
            </p:nvCxnSpPr>
            <p:spPr>
              <a:xfrm flipV="1">
                <a:off x="3602627" y="869666"/>
                <a:ext cx="0" cy="104833"/>
              </a:xfrm>
              <a:prstGeom prst="line">
                <a:avLst/>
              </a:prstGeom>
              <a:ln w="12700">
                <a:solidFill>
                  <a:srgbClr val="4472C4"/>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99" name="Arc 71">
              <a:extLst>
                <a:ext uri="{FF2B5EF4-FFF2-40B4-BE49-F238E27FC236}">
                  <a16:creationId xmlns:a16="http://schemas.microsoft.com/office/drawing/2014/main" id="{E71BFB9F-CE8A-A14F-A838-4F8FB7337231}"/>
                </a:ext>
              </a:extLst>
            </p:cNvPr>
            <p:cNvSpPr/>
            <p:nvPr/>
          </p:nvSpPr>
          <p:spPr>
            <a:xfrm flipV="1">
              <a:off x="565580" y="3618407"/>
              <a:ext cx="1828800" cy="1828800"/>
            </a:xfrm>
            <a:prstGeom prst="arc">
              <a:avLst>
                <a:gd name="adj1" fmla="val 16165967"/>
                <a:gd name="adj2" fmla="val 21524189"/>
              </a:avLst>
            </a:prstGeom>
            <a:ln w="25400">
              <a:solidFill>
                <a:srgbClr val="00B050"/>
              </a:solidFill>
              <a:prstDash val="lg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0" name="Arc 71">
              <a:extLst>
                <a:ext uri="{FF2B5EF4-FFF2-40B4-BE49-F238E27FC236}">
                  <a16:creationId xmlns:a16="http://schemas.microsoft.com/office/drawing/2014/main" id="{E938A92E-1AF8-EA49-9DD7-DCE9CA60C02D}"/>
                </a:ext>
              </a:extLst>
            </p:cNvPr>
            <p:cNvSpPr/>
            <p:nvPr/>
          </p:nvSpPr>
          <p:spPr>
            <a:xfrm flipV="1">
              <a:off x="787037" y="3439295"/>
              <a:ext cx="1828800" cy="1828800"/>
            </a:xfrm>
            <a:prstGeom prst="arc">
              <a:avLst>
                <a:gd name="adj1" fmla="val 16200000"/>
                <a:gd name="adj2" fmla="val 20966335"/>
              </a:avLst>
            </a:prstGeom>
            <a:ln w="25400">
              <a:solidFill>
                <a:schemeClr val="accent4"/>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1" name="Arc 71">
              <a:extLst>
                <a:ext uri="{FF2B5EF4-FFF2-40B4-BE49-F238E27FC236}">
                  <a16:creationId xmlns:a16="http://schemas.microsoft.com/office/drawing/2014/main" id="{F4D68FAF-8E08-864D-9822-A678CC0C4981}"/>
                </a:ext>
              </a:extLst>
            </p:cNvPr>
            <p:cNvSpPr/>
            <p:nvPr/>
          </p:nvSpPr>
          <p:spPr>
            <a:xfrm flipV="1">
              <a:off x="787037" y="4388415"/>
              <a:ext cx="1828800" cy="1828800"/>
            </a:xfrm>
            <a:prstGeom prst="arc">
              <a:avLst>
                <a:gd name="adj1" fmla="val 20968028"/>
                <a:gd name="adj2" fmla="val 21524189"/>
              </a:avLst>
            </a:prstGeom>
            <a:ln w="25400">
              <a:solidFill>
                <a:schemeClr val="accent4"/>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2" name="Arc 71">
              <a:extLst>
                <a:ext uri="{FF2B5EF4-FFF2-40B4-BE49-F238E27FC236}">
                  <a16:creationId xmlns:a16="http://schemas.microsoft.com/office/drawing/2014/main" id="{4E6E855A-9020-E549-A674-D399D103C168}"/>
                </a:ext>
              </a:extLst>
            </p:cNvPr>
            <p:cNvSpPr/>
            <p:nvPr/>
          </p:nvSpPr>
          <p:spPr>
            <a:xfrm flipV="1">
              <a:off x="1394127" y="2796991"/>
              <a:ext cx="1828800" cy="1828800"/>
            </a:xfrm>
            <a:prstGeom prst="arc">
              <a:avLst>
                <a:gd name="adj1" fmla="val 16200000"/>
                <a:gd name="adj2" fmla="val 17829835"/>
              </a:avLst>
            </a:prstGeom>
            <a:ln w="25400">
              <a:solidFill>
                <a:srgbClr val="7030A0"/>
              </a:solidFill>
              <a:prstDash val="lgDashDotDot"/>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Arc 71">
              <a:extLst>
                <a:ext uri="{FF2B5EF4-FFF2-40B4-BE49-F238E27FC236}">
                  <a16:creationId xmlns:a16="http://schemas.microsoft.com/office/drawing/2014/main" id="{AA2D7997-2BB5-0D42-A031-7990F1904C43}"/>
                </a:ext>
              </a:extLst>
            </p:cNvPr>
            <p:cNvSpPr/>
            <p:nvPr/>
          </p:nvSpPr>
          <p:spPr>
            <a:xfrm flipV="1">
              <a:off x="1389589" y="3746316"/>
              <a:ext cx="1828800" cy="1828800"/>
            </a:xfrm>
            <a:prstGeom prst="arc">
              <a:avLst>
                <a:gd name="adj1" fmla="val 17883185"/>
                <a:gd name="adj2" fmla="val 21524189"/>
              </a:avLst>
            </a:prstGeom>
            <a:ln w="25400">
              <a:solidFill>
                <a:srgbClr val="7030A0"/>
              </a:solidFill>
              <a:prstDash val="lgDashDotDot"/>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9" name="组合 68">
              <a:extLst>
                <a:ext uri="{FF2B5EF4-FFF2-40B4-BE49-F238E27FC236}">
                  <a16:creationId xmlns:a16="http://schemas.microsoft.com/office/drawing/2014/main" id="{74E00ABE-FE31-CA42-8972-2AE9E5F19A85}"/>
                </a:ext>
              </a:extLst>
            </p:cNvPr>
            <p:cNvGrpSpPr/>
            <p:nvPr/>
          </p:nvGrpSpPr>
          <p:grpSpPr>
            <a:xfrm>
              <a:off x="3710493" y="5061667"/>
              <a:ext cx="79832" cy="294797"/>
              <a:chOff x="3522795" y="790933"/>
              <a:chExt cx="79832" cy="183567"/>
            </a:xfrm>
          </p:grpSpPr>
          <p:cxnSp>
            <p:nvCxnSpPr>
              <p:cNvPr id="210" name="Straight Connector 30">
                <a:extLst>
                  <a:ext uri="{FF2B5EF4-FFF2-40B4-BE49-F238E27FC236}">
                    <a16:creationId xmlns:a16="http://schemas.microsoft.com/office/drawing/2014/main" id="{5E9BE2AF-88B7-7D42-BF87-D720596A9C31}"/>
                  </a:ext>
                </a:extLst>
              </p:cNvPr>
              <p:cNvCxnSpPr>
                <a:cxnSpLocks/>
              </p:cNvCxnSpPr>
              <p:nvPr/>
            </p:nvCxnSpPr>
            <p:spPr>
              <a:xfrm flipV="1">
                <a:off x="3522795" y="790934"/>
                <a:ext cx="0" cy="181961"/>
              </a:xfrm>
              <a:prstGeom prst="line">
                <a:avLst/>
              </a:prstGeom>
              <a:ln w="12700">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1" name="Straight Connector 31">
                <a:extLst>
                  <a:ext uri="{FF2B5EF4-FFF2-40B4-BE49-F238E27FC236}">
                    <a16:creationId xmlns:a16="http://schemas.microsoft.com/office/drawing/2014/main" id="{5FFA7773-AAAE-0E48-B101-4C667554B3D0}"/>
                  </a:ext>
                </a:extLst>
              </p:cNvPr>
              <p:cNvCxnSpPr>
                <a:cxnSpLocks/>
              </p:cNvCxnSpPr>
              <p:nvPr/>
            </p:nvCxnSpPr>
            <p:spPr>
              <a:xfrm flipV="1">
                <a:off x="3602627" y="790933"/>
                <a:ext cx="0" cy="183567"/>
              </a:xfrm>
              <a:prstGeom prst="line">
                <a:avLst/>
              </a:prstGeom>
              <a:ln w="12700">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212" name="组合 68">
              <a:extLst>
                <a:ext uri="{FF2B5EF4-FFF2-40B4-BE49-F238E27FC236}">
                  <a16:creationId xmlns:a16="http://schemas.microsoft.com/office/drawing/2014/main" id="{A3275485-E005-2043-89A3-6808D01803E2}"/>
                </a:ext>
              </a:extLst>
            </p:cNvPr>
            <p:cNvGrpSpPr/>
            <p:nvPr/>
          </p:nvGrpSpPr>
          <p:grpSpPr>
            <a:xfrm>
              <a:off x="4328122" y="5099762"/>
              <a:ext cx="159540" cy="258911"/>
              <a:chOff x="3443170" y="813278"/>
              <a:chExt cx="159540" cy="161221"/>
            </a:xfrm>
          </p:grpSpPr>
          <p:cxnSp>
            <p:nvCxnSpPr>
              <p:cNvPr id="213" name="Straight Connector 52">
                <a:extLst>
                  <a:ext uri="{FF2B5EF4-FFF2-40B4-BE49-F238E27FC236}">
                    <a16:creationId xmlns:a16="http://schemas.microsoft.com/office/drawing/2014/main" id="{C0424DE0-F54D-6449-B7C1-025694BC13EB}"/>
                  </a:ext>
                </a:extLst>
              </p:cNvPr>
              <p:cNvCxnSpPr>
                <a:cxnSpLocks/>
              </p:cNvCxnSpPr>
              <p:nvPr/>
            </p:nvCxnSpPr>
            <p:spPr>
              <a:xfrm flipV="1">
                <a:off x="3443170" y="813278"/>
                <a:ext cx="0" cy="159615"/>
              </a:xfrm>
              <a:prstGeom prst="line">
                <a:avLst/>
              </a:prstGeom>
              <a:ln w="12700">
                <a:solidFill>
                  <a:srgbClr val="7030A0"/>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214" name="Straight Connector 30">
                <a:extLst>
                  <a:ext uri="{FF2B5EF4-FFF2-40B4-BE49-F238E27FC236}">
                    <a16:creationId xmlns:a16="http://schemas.microsoft.com/office/drawing/2014/main" id="{6F16A73B-6E5F-4344-A3BB-E47E18B1377A}"/>
                  </a:ext>
                </a:extLst>
              </p:cNvPr>
              <p:cNvCxnSpPr>
                <a:cxnSpLocks/>
              </p:cNvCxnSpPr>
              <p:nvPr/>
            </p:nvCxnSpPr>
            <p:spPr>
              <a:xfrm flipV="1">
                <a:off x="3522795" y="813278"/>
                <a:ext cx="0" cy="159617"/>
              </a:xfrm>
              <a:prstGeom prst="line">
                <a:avLst/>
              </a:prstGeom>
              <a:ln w="12700">
                <a:solidFill>
                  <a:srgbClr val="7030A0"/>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31">
                <a:extLst>
                  <a:ext uri="{FF2B5EF4-FFF2-40B4-BE49-F238E27FC236}">
                    <a16:creationId xmlns:a16="http://schemas.microsoft.com/office/drawing/2014/main" id="{06959133-2013-304A-916F-7D02310CCB31}"/>
                  </a:ext>
                </a:extLst>
              </p:cNvPr>
              <p:cNvCxnSpPr>
                <a:cxnSpLocks/>
              </p:cNvCxnSpPr>
              <p:nvPr/>
            </p:nvCxnSpPr>
            <p:spPr>
              <a:xfrm flipV="1">
                <a:off x="3602627" y="813278"/>
                <a:ext cx="83" cy="161221"/>
              </a:xfrm>
              <a:prstGeom prst="line">
                <a:avLst/>
              </a:prstGeom>
              <a:ln w="12700">
                <a:solidFill>
                  <a:srgbClr val="7030A0"/>
                </a:solidFill>
                <a:prstDash val="lgDashDotDot"/>
                <a:tailEnd type="triangle"/>
              </a:ln>
            </p:spPr>
            <p:style>
              <a:lnRef idx="1">
                <a:schemeClr val="accent1"/>
              </a:lnRef>
              <a:fillRef idx="0">
                <a:schemeClr val="accent1"/>
              </a:fillRef>
              <a:effectRef idx="0">
                <a:schemeClr val="accent1"/>
              </a:effectRef>
              <a:fontRef idx="minor">
                <a:schemeClr val="tx1"/>
              </a:fontRef>
            </p:style>
          </p:cxnSp>
        </p:grpSp>
        <p:grpSp>
          <p:nvGrpSpPr>
            <p:cNvPr id="216" name="组合 68">
              <a:extLst>
                <a:ext uri="{FF2B5EF4-FFF2-40B4-BE49-F238E27FC236}">
                  <a16:creationId xmlns:a16="http://schemas.microsoft.com/office/drawing/2014/main" id="{784C2CAA-2FFF-EC4E-8804-4D1A756DB622}"/>
                </a:ext>
              </a:extLst>
            </p:cNvPr>
            <p:cNvGrpSpPr/>
            <p:nvPr/>
          </p:nvGrpSpPr>
          <p:grpSpPr>
            <a:xfrm>
              <a:off x="4164899" y="5001135"/>
              <a:ext cx="79832" cy="357282"/>
              <a:chOff x="3522795" y="752024"/>
              <a:chExt cx="79832" cy="222476"/>
            </a:xfrm>
          </p:grpSpPr>
          <p:cxnSp>
            <p:nvCxnSpPr>
              <p:cNvPr id="217" name="Straight Connector 30">
                <a:extLst>
                  <a:ext uri="{FF2B5EF4-FFF2-40B4-BE49-F238E27FC236}">
                    <a16:creationId xmlns:a16="http://schemas.microsoft.com/office/drawing/2014/main" id="{83D4E94C-FD20-4D4E-9DC4-A4C452200C18}"/>
                  </a:ext>
                </a:extLst>
              </p:cNvPr>
              <p:cNvCxnSpPr>
                <a:cxnSpLocks/>
              </p:cNvCxnSpPr>
              <p:nvPr/>
            </p:nvCxnSpPr>
            <p:spPr>
              <a:xfrm flipV="1">
                <a:off x="3522795" y="752024"/>
                <a:ext cx="0" cy="220870"/>
              </a:xfrm>
              <a:prstGeom prst="line">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8" name="Straight Connector 31">
                <a:extLst>
                  <a:ext uri="{FF2B5EF4-FFF2-40B4-BE49-F238E27FC236}">
                    <a16:creationId xmlns:a16="http://schemas.microsoft.com/office/drawing/2014/main" id="{D8E911F2-01CF-3E4A-A843-A0C77BAD9DBE}"/>
                  </a:ext>
                </a:extLst>
              </p:cNvPr>
              <p:cNvCxnSpPr>
                <a:cxnSpLocks/>
              </p:cNvCxnSpPr>
              <p:nvPr/>
            </p:nvCxnSpPr>
            <p:spPr>
              <a:xfrm flipV="1">
                <a:off x="3602627" y="752024"/>
                <a:ext cx="0" cy="222476"/>
              </a:xfrm>
              <a:prstGeom prst="line">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2320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EE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F4E64B8C-1504-084D-8E1D-8C02D2DD622A}" vid="{1086960A-9F30-E841-A1FB-3548D8489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2961</TotalTime>
  <Words>2790</Words>
  <Application>Microsoft Macintosh PowerPoint</Application>
  <PresentationFormat>Widescreen</PresentationFormat>
  <Paragraphs>514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Cambria Math</vt:lpstr>
      <vt:lpstr>Century Gothic</vt:lpstr>
      <vt:lpstr>Comic Sans MS</vt:lpstr>
      <vt:lpstr>Times</vt:lpstr>
      <vt:lpstr>Times New Roman</vt:lpstr>
      <vt:lpstr>Custom Design</vt:lpstr>
      <vt:lpstr>CurvingLoRa  to Boost LoRa Network Throughput  via Concurrent Transmission </vt:lpstr>
      <vt:lpstr>Smart World - 5G and LoRaWAN</vt:lpstr>
      <vt:lpstr>LoRaWAN Network Operates globally </vt:lpstr>
      <vt:lpstr>Background: LoRa’s PHY Layer</vt:lpstr>
      <vt:lpstr>Background: LoRa’s PHY Layer</vt:lpstr>
      <vt:lpstr>Background: LoRa’s PHY Layer</vt:lpstr>
      <vt:lpstr>Existing Works</vt:lpstr>
      <vt:lpstr>CurvingLoRa for Resolving Collisions</vt:lpstr>
      <vt:lpstr>CurvingLoRa for Resolving Collisions</vt:lpstr>
      <vt:lpstr>1. Formulation for Chirp-based Modulation  </vt:lpstr>
      <vt:lpstr>2. CurvingLoRa’s Noise Resilience</vt:lpstr>
      <vt:lpstr>3. CurvingLoRa Under Collisions</vt:lpstr>
      <vt:lpstr>3. CurvingLoRa Under Collisions</vt:lpstr>
      <vt:lpstr>4. CurvingLoRa’s Coding Space</vt:lpstr>
      <vt:lpstr>Implementation</vt:lpstr>
      <vt:lpstr>Evaluation： Symbol Level Performance</vt:lpstr>
      <vt:lpstr>Evaluation： Symbol Level Performance</vt:lpstr>
      <vt:lpstr>Evaluation： Outdoor Performance</vt:lpstr>
      <vt:lpstr>Conclusions &amp; Future Work</vt:lpstr>
      <vt:lpstr>Chirp Generation</vt:lpstr>
      <vt:lpstr>Evaluation： Emulation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RIM: RF-based Inertial Measurements</dc:title>
  <dc:creator>Chenshu Wu</dc:creator>
  <cp:lastModifiedBy>Li, Chenning</cp:lastModifiedBy>
  <cp:revision>10</cp:revision>
  <dcterms:created xsi:type="dcterms:W3CDTF">2019-08-05T13:58:23Z</dcterms:created>
  <dcterms:modified xsi:type="dcterms:W3CDTF">2022-04-05T22:35:34Z</dcterms:modified>
</cp:coreProperties>
</file>